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5"/>
  </p:notesMasterIdLst>
  <p:sldIdLst>
    <p:sldId id="375" r:id="rId2"/>
    <p:sldId id="259" r:id="rId3"/>
    <p:sldId id="260" r:id="rId4"/>
    <p:sldId id="285" r:id="rId5"/>
    <p:sldId id="376" r:id="rId6"/>
    <p:sldId id="288" r:id="rId7"/>
    <p:sldId id="299" r:id="rId8"/>
    <p:sldId id="296" r:id="rId9"/>
    <p:sldId id="294" r:id="rId10"/>
    <p:sldId id="293" r:id="rId11"/>
    <p:sldId id="336" r:id="rId12"/>
    <p:sldId id="360" r:id="rId13"/>
    <p:sldId id="349" r:id="rId14"/>
    <p:sldId id="352" r:id="rId15"/>
    <p:sldId id="355" r:id="rId16"/>
    <p:sldId id="362" r:id="rId17"/>
    <p:sldId id="361" r:id="rId18"/>
    <p:sldId id="305" r:id="rId19"/>
    <p:sldId id="370" r:id="rId20"/>
    <p:sldId id="306" r:id="rId21"/>
    <p:sldId id="357" r:id="rId22"/>
    <p:sldId id="308" r:id="rId23"/>
    <p:sldId id="301" r:id="rId24"/>
    <p:sldId id="321" r:id="rId25"/>
    <p:sldId id="262" r:id="rId26"/>
    <p:sldId id="367" r:id="rId27"/>
    <p:sldId id="338" r:id="rId28"/>
    <p:sldId id="341" r:id="rId29"/>
    <p:sldId id="327" r:id="rId30"/>
    <p:sldId id="343" r:id="rId31"/>
    <p:sldId id="328" r:id="rId32"/>
    <p:sldId id="330" r:id="rId33"/>
    <p:sldId id="368" r:id="rId34"/>
    <p:sldId id="363" r:id="rId35"/>
    <p:sldId id="358" r:id="rId36"/>
    <p:sldId id="329" r:id="rId37"/>
    <p:sldId id="312" r:id="rId38"/>
    <p:sldId id="273" r:id="rId39"/>
    <p:sldId id="313" r:id="rId40"/>
    <p:sldId id="315" r:id="rId41"/>
    <p:sldId id="366" r:id="rId42"/>
    <p:sldId id="320" r:id="rId43"/>
    <p:sldId id="364" r:id="rId4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5F5F"/>
    <a:srgbClr val="F8F7FC"/>
    <a:srgbClr val="2D72BE"/>
    <a:srgbClr val="070B12"/>
    <a:srgbClr val="0047A0"/>
    <a:srgbClr val="E3605B"/>
    <a:srgbClr val="FFFFFF"/>
    <a:srgbClr val="FFFDFF"/>
    <a:srgbClr val="00ADD0"/>
    <a:srgbClr val="EEF0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4F822-9B6C-2312-BC7C-289E6CBD8A83}" v="204" dt="2025-07-20T13:57:47.285"/>
    <p1510:client id="{6FC94FB9-0A6B-4253-B3BE-E28497FA5913}" v="13" dt="2025-07-21T06:43:27.973"/>
    <p1510:client id="{ACAA3603-E3D6-4895-8F10-727493C87641}" v="65" dt="2025-07-21T00:56:35.769"/>
    <p1510:client id="{F2AEC958-FA13-3020-BC15-FF90776EF069}" v="4" dt="2025-07-21T06:39:02.78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E00EF-AEA4-43E2-9451-8F9C59A39471}" type="datetimeFigureOut">
              <a:rPr lang="ko-KR" altLang="en-US" smtClean="0"/>
              <a:t>2025-08-12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83C86-FCDD-4CD4-A668-4DF0BEDE3EB5}" type="slidenum">
              <a:rPr lang="ko-KR" altLang="en-US" smtClean="0"/>
              <a:t>‹#›</a:t>
            </a:fld>
            <a:endParaRPr lang="ko-KR" altLang="en-US"/>
          </a:p>
        </p:txBody>
      </p:sp>
    </p:spTree>
    <p:extLst>
      <p:ext uri="{BB962C8B-B14F-4D97-AF65-F5344CB8AC3E}">
        <p14:creationId xmlns:p14="http://schemas.microsoft.com/office/powerpoint/2010/main" val="245483682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6</a:t>
            </a:fld>
            <a:endParaRPr lang="ko-KR" altLang="en-US"/>
          </a:p>
        </p:txBody>
      </p:sp>
    </p:spTree>
    <p:extLst>
      <p:ext uri="{BB962C8B-B14F-4D97-AF65-F5344CB8AC3E}">
        <p14:creationId xmlns:p14="http://schemas.microsoft.com/office/powerpoint/2010/main" val="373526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A7707-2018-8213-B91E-1447A15C7E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6745D9-A91E-976F-B2C5-D218A84FD4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31346DA-7F0A-7658-7125-4A4B684E29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E3564-D967-D3F4-3EB0-9164A07117B7}"/>
              </a:ext>
            </a:extLst>
          </p:cNvPr>
          <p:cNvSpPr>
            <a:spLocks noGrp="1"/>
          </p:cNvSpPr>
          <p:nvPr>
            <p:ph type="sldNum" sz="quarter" idx="5"/>
          </p:nvPr>
        </p:nvSpPr>
        <p:spPr/>
        <p:txBody>
          <a:bodyPr/>
          <a:lstStyle/>
          <a:p>
            <a:fld id="{D6183C86-FCDD-4CD4-A668-4DF0BEDE3EB5}" type="slidenum">
              <a:rPr lang="ko-KR" altLang="en-US" smtClean="0"/>
              <a:t>25</a:t>
            </a:fld>
            <a:endParaRPr lang="ko-KR" altLang="en-US"/>
          </a:p>
        </p:txBody>
      </p:sp>
    </p:spTree>
    <p:extLst>
      <p:ext uri="{BB962C8B-B14F-4D97-AF65-F5344CB8AC3E}">
        <p14:creationId xmlns:p14="http://schemas.microsoft.com/office/powerpoint/2010/main" val="2321724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29</a:t>
            </a:fld>
            <a:endParaRPr lang="ko-KR" altLang="en-US"/>
          </a:p>
        </p:txBody>
      </p:sp>
    </p:spTree>
    <p:extLst>
      <p:ext uri="{BB962C8B-B14F-4D97-AF65-F5344CB8AC3E}">
        <p14:creationId xmlns:p14="http://schemas.microsoft.com/office/powerpoint/2010/main" val="71180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31</a:t>
            </a:fld>
            <a:endParaRPr lang="ko-KR" altLang="en-US"/>
          </a:p>
        </p:txBody>
      </p:sp>
    </p:spTree>
    <p:extLst>
      <p:ext uri="{BB962C8B-B14F-4D97-AF65-F5344CB8AC3E}">
        <p14:creationId xmlns:p14="http://schemas.microsoft.com/office/powerpoint/2010/main" val="3126045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36</a:t>
            </a:fld>
            <a:endParaRPr lang="ko-KR" altLang="en-US"/>
          </a:p>
        </p:txBody>
      </p:sp>
    </p:spTree>
    <p:extLst>
      <p:ext uri="{BB962C8B-B14F-4D97-AF65-F5344CB8AC3E}">
        <p14:creationId xmlns:p14="http://schemas.microsoft.com/office/powerpoint/2010/main" val="84489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kern="1200">
                <a:solidFill>
                  <a:schemeClr val="tx1"/>
                </a:solidFill>
                <a:effectLst/>
                <a:latin typeface="+mn-lt"/>
                <a:ea typeface="+mn-ea"/>
                <a:cs typeface="+mn-cs"/>
              </a:rPr>
              <a:t>다학제적 융합인재 양성을 통한 지역사회 발전</a:t>
            </a:r>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42</a:t>
            </a:fld>
            <a:endParaRPr lang="ko-KR" altLang="en-US"/>
          </a:p>
        </p:txBody>
      </p:sp>
    </p:spTree>
    <p:extLst>
      <p:ext uri="{BB962C8B-B14F-4D97-AF65-F5344CB8AC3E}">
        <p14:creationId xmlns:p14="http://schemas.microsoft.com/office/powerpoint/2010/main" val="364485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300">
              <a:latin typeface="HY헤드라인M" panose="02030600000101010101" pitchFamily="18" charset="-127"/>
              <a:ea typeface="HY헤드라인M" panose="02030600000101010101" pitchFamily="18" charset="-127"/>
            </a:endParaRPr>
          </a:p>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7</a:t>
            </a:fld>
            <a:endParaRPr lang="ko-KR" altLang="en-US"/>
          </a:p>
        </p:txBody>
      </p:sp>
    </p:spTree>
    <p:extLst>
      <p:ext uri="{BB962C8B-B14F-4D97-AF65-F5344CB8AC3E}">
        <p14:creationId xmlns:p14="http://schemas.microsoft.com/office/powerpoint/2010/main" val="121454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57E9-3032-144C-EBEE-67045C2FA54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E7AD30-3ABA-3B39-6F84-F9CD4D5ECA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3AE9064-5666-3DEA-822D-8BA04E86174F}"/>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p:txBody>
      </p:sp>
      <p:sp>
        <p:nvSpPr>
          <p:cNvPr id="4" name="슬라이드 번호 개체 틀 3">
            <a:extLst>
              <a:ext uri="{FF2B5EF4-FFF2-40B4-BE49-F238E27FC236}">
                <a16:creationId xmlns:a16="http://schemas.microsoft.com/office/drawing/2014/main" id="{E8CA41F3-2C70-FD1F-A298-B289A4751F5E}"/>
              </a:ext>
            </a:extLst>
          </p:cNvPr>
          <p:cNvSpPr>
            <a:spLocks noGrp="1"/>
          </p:cNvSpPr>
          <p:nvPr>
            <p:ph type="sldNum" sz="quarter" idx="5"/>
          </p:nvPr>
        </p:nvSpPr>
        <p:spPr/>
        <p:txBody>
          <a:bodyPr/>
          <a:lstStyle/>
          <a:p>
            <a:fld id="{D6183C86-FCDD-4CD4-A668-4DF0BEDE3EB5}" type="slidenum">
              <a:rPr lang="ko-KR" altLang="en-US" smtClean="0"/>
              <a:t>8</a:t>
            </a:fld>
            <a:endParaRPr lang="ko-KR" altLang="en-US"/>
          </a:p>
        </p:txBody>
      </p:sp>
    </p:spTree>
    <p:extLst>
      <p:ext uri="{BB962C8B-B14F-4D97-AF65-F5344CB8AC3E}">
        <p14:creationId xmlns:p14="http://schemas.microsoft.com/office/powerpoint/2010/main" val="764569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4CBA1-F7CD-69A5-C456-1AF866142F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8F42B1-9B57-CDBB-95CF-162814EFBD8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13C569-2F24-A71B-A96D-F683E3764DE5}"/>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투자비</a:t>
            </a:r>
            <a:r>
              <a:rPr lang="en-US" altLang="ko-KR"/>
              <a:t>, O&amp;M, </a:t>
            </a:r>
            <a:r>
              <a:rPr lang="ko-KR" altLang="en-US"/>
              <a:t>발전원별 특징 설명</a:t>
            </a: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LCOE </a:t>
            </a:r>
            <a:r>
              <a:rPr lang="ko-KR" altLang="en-US"/>
              <a:t>개념 설명</a:t>
            </a:r>
            <a:endParaRPr lang="en-US" altLang="ko-KR"/>
          </a:p>
          <a:p>
            <a:endParaRPr lang="en-US" altLang="ko-KR"/>
          </a:p>
        </p:txBody>
      </p:sp>
      <p:sp>
        <p:nvSpPr>
          <p:cNvPr id="4" name="슬라이드 번호 개체 틀 3">
            <a:extLst>
              <a:ext uri="{FF2B5EF4-FFF2-40B4-BE49-F238E27FC236}">
                <a16:creationId xmlns:a16="http://schemas.microsoft.com/office/drawing/2014/main" id="{8149BDB5-285B-EAEF-B241-975CDC78699E}"/>
              </a:ext>
            </a:extLst>
          </p:cNvPr>
          <p:cNvSpPr>
            <a:spLocks noGrp="1"/>
          </p:cNvSpPr>
          <p:nvPr>
            <p:ph type="sldNum" sz="quarter" idx="5"/>
          </p:nvPr>
        </p:nvSpPr>
        <p:spPr/>
        <p:txBody>
          <a:bodyPr/>
          <a:lstStyle/>
          <a:p>
            <a:fld id="{D6183C86-FCDD-4CD4-A668-4DF0BEDE3EB5}" type="slidenum">
              <a:rPr lang="ko-KR" altLang="en-US" smtClean="0"/>
              <a:t>9</a:t>
            </a:fld>
            <a:endParaRPr lang="ko-KR" altLang="en-US"/>
          </a:p>
        </p:txBody>
      </p:sp>
    </p:spTree>
    <p:extLst>
      <p:ext uri="{BB962C8B-B14F-4D97-AF65-F5344CB8AC3E}">
        <p14:creationId xmlns:p14="http://schemas.microsoft.com/office/powerpoint/2010/main" val="409734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전통 발전 기술보다 </a:t>
            </a:r>
            <a:r>
              <a:rPr lang="en-US" altLang="ko-KR"/>
              <a:t>PV</a:t>
            </a:r>
            <a:r>
              <a:rPr lang="ko-KR" altLang="en-US"/>
              <a:t>의 </a:t>
            </a:r>
            <a:r>
              <a:rPr lang="en-US" altLang="ko-KR"/>
              <a:t>LCOE</a:t>
            </a:r>
            <a:r>
              <a:rPr lang="ko-KR" altLang="en-US"/>
              <a:t>가 높음</a:t>
            </a:r>
            <a:r>
              <a:rPr lang="en-US" altLang="ko-K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https://iea.blob.core.windows.net/assets/ae17da3d-e8a5-4163-a3ec-2e6fb0b5677d/Projected-Costs-of-Generating-Electricity-2020.pdf</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https://www.lazard.com/media/xemfey0k/lazards-lcoeplus-june-2024-_vf.pdf</a:t>
            </a:r>
            <a:endParaRPr lang="ko-KR" altLang="en-US"/>
          </a:p>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10</a:t>
            </a:fld>
            <a:endParaRPr lang="ko-KR" altLang="en-US"/>
          </a:p>
        </p:txBody>
      </p:sp>
    </p:spTree>
    <p:extLst>
      <p:ext uri="{BB962C8B-B14F-4D97-AF65-F5344CB8AC3E}">
        <p14:creationId xmlns:p14="http://schemas.microsoft.com/office/powerpoint/2010/main" val="377653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32AE-1DA4-9872-FB8C-3DB335B13F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72772C-0814-1A38-941C-4B83D0F46C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51B8CC-F277-7F0E-1680-B03470AF8D2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119D54-6B41-1339-64BA-094E99AAF475}"/>
              </a:ext>
            </a:extLst>
          </p:cNvPr>
          <p:cNvSpPr>
            <a:spLocks noGrp="1"/>
          </p:cNvSpPr>
          <p:nvPr>
            <p:ph type="sldNum" sz="quarter" idx="5"/>
          </p:nvPr>
        </p:nvSpPr>
        <p:spPr/>
        <p:txBody>
          <a:bodyPr/>
          <a:lstStyle/>
          <a:p>
            <a:fld id="{D6183C86-FCDD-4CD4-A668-4DF0BEDE3EB5}" type="slidenum">
              <a:rPr lang="ko-KR" altLang="en-US" smtClean="0"/>
              <a:t>11</a:t>
            </a:fld>
            <a:endParaRPr lang="ko-KR" altLang="en-US"/>
          </a:p>
        </p:txBody>
      </p:sp>
    </p:spTree>
    <p:extLst>
      <p:ext uri="{BB962C8B-B14F-4D97-AF65-F5344CB8AC3E}">
        <p14:creationId xmlns:p14="http://schemas.microsoft.com/office/powerpoint/2010/main" val="244829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15</a:t>
            </a:fld>
            <a:endParaRPr lang="ko-KR" altLang="en-US"/>
          </a:p>
        </p:txBody>
      </p:sp>
    </p:spTree>
    <p:extLst>
      <p:ext uri="{BB962C8B-B14F-4D97-AF65-F5344CB8AC3E}">
        <p14:creationId xmlns:p14="http://schemas.microsoft.com/office/powerpoint/2010/main" val="3652001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646AA-80ED-2C03-70BE-08C03B0511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38C55C-3D39-304D-A264-3A6C6FA5B7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040D8D2-294A-6AF4-6926-ECB5A41D68C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7E7F4FB-1A7A-B642-8ED7-B24EB2D321DC}"/>
              </a:ext>
            </a:extLst>
          </p:cNvPr>
          <p:cNvSpPr>
            <a:spLocks noGrp="1"/>
          </p:cNvSpPr>
          <p:nvPr>
            <p:ph type="sldNum" sz="quarter" idx="5"/>
          </p:nvPr>
        </p:nvSpPr>
        <p:spPr/>
        <p:txBody>
          <a:bodyPr/>
          <a:lstStyle/>
          <a:p>
            <a:fld id="{D6183C86-FCDD-4CD4-A668-4DF0BEDE3EB5}" type="slidenum">
              <a:rPr lang="ko-KR" altLang="en-US" smtClean="0"/>
              <a:t>16</a:t>
            </a:fld>
            <a:endParaRPr lang="ko-KR" altLang="en-US"/>
          </a:p>
        </p:txBody>
      </p:sp>
    </p:spTree>
    <p:extLst>
      <p:ext uri="{BB962C8B-B14F-4D97-AF65-F5344CB8AC3E}">
        <p14:creationId xmlns:p14="http://schemas.microsoft.com/office/powerpoint/2010/main" val="2629686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F21A1-6C3A-64D6-5C07-962FFC0E7A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D6409D-2E42-FCB8-D5FD-05337F9F7C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5842D3-8678-7C9B-1108-FB3D7A8320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36B397-3E48-B303-E59B-87263C4BDB5A}"/>
              </a:ext>
            </a:extLst>
          </p:cNvPr>
          <p:cNvSpPr>
            <a:spLocks noGrp="1"/>
          </p:cNvSpPr>
          <p:nvPr>
            <p:ph type="sldNum" sz="quarter" idx="5"/>
          </p:nvPr>
        </p:nvSpPr>
        <p:spPr/>
        <p:txBody>
          <a:bodyPr/>
          <a:lstStyle/>
          <a:p>
            <a:fld id="{D6183C86-FCDD-4CD4-A668-4DF0BEDE3EB5}" type="slidenum">
              <a:rPr lang="ko-KR" altLang="en-US" smtClean="0"/>
              <a:t>22</a:t>
            </a:fld>
            <a:endParaRPr lang="ko-KR" altLang="en-US"/>
          </a:p>
        </p:txBody>
      </p:sp>
    </p:spTree>
    <p:extLst>
      <p:ext uri="{BB962C8B-B14F-4D97-AF65-F5344CB8AC3E}">
        <p14:creationId xmlns:p14="http://schemas.microsoft.com/office/powerpoint/2010/main" val="290425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AB1E38-39C7-48C4-086A-B6EF68CA504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E913856-496C-B1A2-D9C8-F0B2113C59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8D845EA-812B-B94C-5F91-4538C5B0842F}"/>
              </a:ext>
            </a:extLst>
          </p:cNvPr>
          <p:cNvSpPr>
            <a:spLocks noGrp="1"/>
          </p:cNvSpPr>
          <p:nvPr>
            <p:ph type="dt" sz="half" idx="10"/>
          </p:nvPr>
        </p:nvSpPr>
        <p:spPr>
          <a:xfrm>
            <a:off x="838200" y="6356350"/>
            <a:ext cx="2743200" cy="365125"/>
          </a:xfrm>
          <a:prstGeom prst="rect">
            <a:avLst/>
          </a:prstGeom>
        </p:spPr>
        <p:txBody>
          <a:bodyPr/>
          <a:lstStyle/>
          <a:p>
            <a:fld id="{CD32C56F-BD27-4999-9E6D-D4EACE3DA9F4}" type="datetime1">
              <a:rPr lang="ko-KR" altLang="en-US" smtClean="0"/>
              <a:t>2025-08-12</a:t>
            </a:fld>
            <a:endParaRPr lang="ko-KR" altLang="en-US"/>
          </a:p>
        </p:txBody>
      </p:sp>
      <p:sp>
        <p:nvSpPr>
          <p:cNvPr id="5" name="바닥글 개체 틀 4">
            <a:extLst>
              <a:ext uri="{FF2B5EF4-FFF2-40B4-BE49-F238E27FC236}">
                <a16:creationId xmlns:a16="http://schemas.microsoft.com/office/drawing/2014/main" id="{4127CC3D-4E75-B1F8-2261-C9EEA1AA9CED}"/>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3BF1B240-7572-2884-ADF8-CC4D01D43632}"/>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241835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5EE7C2-4CFD-C1E6-3632-13EC3CAC61A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19B1155-E241-263B-AF79-491CBDDA3BDF}"/>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B6A664C-62FC-AE91-4AEB-8FAEB493B892}"/>
              </a:ext>
            </a:extLst>
          </p:cNvPr>
          <p:cNvSpPr>
            <a:spLocks noGrp="1"/>
          </p:cNvSpPr>
          <p:nvPr>
            <p:ph type="dt" sz="half" idx="10"/>
          </p:nvPr>
        </p:nvSpPr>
        <p:spPr>
          <a:xfrm>
            <a:off x="838200" y="6356350"/>
            <a:ext cx="2743200" cy="365125"/>
          </a:xfrm>
          <a:prstGeom prst="rect">
            <a:avLst/>
          </a:prstGeom>
        </p:spPr>
        <p:txBody>
          <a:bodyPr/>
          <a:lstStyle/>
          <a:p>
            <a:fld id="{8EF4A19C-72C8-45CA-8E3F-68A7FA345D6C}" type="datetime1">
              <a:rPr lang="ko-KR" altLang="en-US" smtClean="0"/>
              <a:t>2025-08-12</a:t>
            </a:fld>
            <a:endParaRPr lang="ko-KR" altLang="en-US"/>
          </a:p>
        </p:txBody>
      </p:sp>
      <p:sp>
        <p:nvSpPr>
          <p:cNvPr id="5" name="바닥글 개체 틀 4">
            <a:extLst>
              <a:ext uri="{FF2B5EF4-FFF2-40B4-BE49-F238E27FC236}">
                <a16:creationId xmlns:a16="http://schemas.microsoft.com/office/drawing/2014/main" id="{3E9205B3-A98D-6C78-D6F4-825DDC6BBF59}"/>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E523C234-845E-B13B-0C99-9B2EEA171E5F}"/>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3088626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8451ECF-85EC-C955-3B84-54453192B08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F7F4FAD-DE4B-C65A-B284-2FC60889FBF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B65CBDD-200F-9431-F587-79B0E4721B4C}"/>
              </a:ext>
            </a:extLst>
          </p:cNvPr>
          <p:cNvSpPr>
            <a:spLocks noGrp="1"/>
          </p:cNvSpPr>
          <p:nvPr>
            <p:ph type="dt" sz="half" idx="10"/>
          </p:nvPr>
        </p:nvSpPr>
        <p:spPr>
          <a:xfrm>
            <a:off x="838200" y="6356350"/>
            <a:ext cx="2743200" cy="365125"/>
          </a:xfrm>
          <a:prstGeom prst="rect">
            <a:avLst/>
          </a:prstGeom>
        </p:spPr>
        <p:txBody>
          <a:bodyPr/>
          <a:lstStyle/>
          <a:p>
            <a:fld id="{56A175B2-010B-4341-954C-5F8F5C70B124}" type="datetime1">
              <a:rPr lang="ko-KR" altLang="en-US" smtClean="0"/>
              <a:t>2025-08-12</a:t>
            </a:fld>
            <a:endParaRPr lang="ko-KR" altLang="en-US"/>
          </a:p>
        </p:txBody>
      </p:sp>
      <p:sp>
        <p:nvSpPr>
          <p:cNvPr id="5" name="바닥글 개체 틀 4">
            <a:extLst>
              <a:ext uri="{FF2B5EF4-FFF2-40B4-BE49-F238E27FC236}">
                <a16:creationId xmlns:a16="http://schemas.microsoft.com/office/drawing/2014/main" id="{E10C0058-AB3B-AC27-3514-3ABE595D3F5D}"/>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2393A7CF-BE0B-8336-2308-D2D59240094B}"/>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801472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86E21D-82E6-C9AF-A630-9F90B754134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B394455-1CD5-40DD-A267-639381E29429}"/>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A468D34-B903-2F96-71AD-0A335A086656}"/>
              </a:ext>
            </a:extLst>
          </p:cNvPr>
          <p:cNvSpPr>
            <a:spLocks noGrp="1"/>
          </p:cNvSpPr>
          <p:nvPr>
            <p:ph type="dt" sz="half" idx="10"/>
          </p:nvPr>
        </p:nvSpPr>
        <p:spPr>
          <a:xfrm>
            <a:off x="838200" y="6356350"/>
            <a:ext cx="2743200" cy="365125"/>
          </a:xfrm>
          <a:prstGeom prst="rect">
            <a:avLst/>
          </a:prstGeom>
        </p:spPr>
        <p:txBody>
          <a:bodyPr/>
          <a:lstStyle/>
          <a:p>
            <a:fld id="{16B83F9E-22C9-45CA-9E85-070F1D3EF530}" type="datetime1">
              <a:rPr lang="ko-KR" altLang="en-US" smtClean="0"/>
              <a:t>2025-08-12</a:t>
            </a:fld>
            <a:endParaRPr lang="ko-KR" altLang="en-US"/>
          </a:p>
        </p:txBody>
      </p:sp>
      <p:sp>
        <p:nvSpPr>
          <p:cNvPr id="5" name="바닥글 개체 틀 4">
            <a:extLst>
              <a:ext uri="{FF2B5EF4-FFF2-40B4-BE49-F238E27FC236}">
                <a16:creationId xmlns:a16="http://schemas.microsoft.com/office/drawing/2014/main" id="{EF736989-7205-0872-8F94-F68B3387B3A5}"/>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580E82D4-4058-837B-0186-DF1F17F36C30}"/>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63793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35CB0-2E64-7E17-7F11-3E336F1ABC5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2D50A24-08A9-B9E0-2E86-A56A1D9E74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D0B33A9-AC09-8991-549A-226E174EB901}"/>
              </a:ext>
            </a:extLst>
          </p:cNvPr>
          <p:cNvSpPr>
            <a:spLocks noGrp="1"/>
          </p:cNvSpPr>
          <p:nvPr>
            <p:ph type="dt" sz="half" idx="10"/>
          </p:nvPr>
        </p:nvSpPr>
        <p:spPr>
          <a:xfrm>
            <a:off x="838200" y="6356350"/>
            <a:ext cx="2743200" cy="365125"/>
          </a:xfrm>
          <a:prstGeom prst="rect">
            <a:avLst/>
          </a:prstGeom>
        </p:spPr>
        <p:txBody>
          <a:bodyPr/>
          <a:lstStyle/>
          <a:p>
            <a:fld id="{03278F45-FB3C-4C4D-B89A-7BC3F5F229F6}" type="datetime1">
              <a:rPr lang="ko-KR" altLang="en-US" smtClean="0"/>
              <a:t>2025-08-12</a:t>
            </a:fld>
            <a:endParaRPr lang="ko-KR" altLang="en-US"/>
          </a:p>
        </p:txBody>
      </p:sp>
      <p:sp>
        <p:nvSpPr>
          <p:cNvPr id="5" name="바닥글 개체 틀 4">
            <a:extLst>
              <a:ext uri="{FF2B5EF4-FFF2-40B4-BE49-F238E27FC236}">
                <a16:creationId xmlns:a16="http://schemas.microsoft.com/office/drawing/2014/main" id="{19A77B79-B6C6-4181-A645-4655A0A56BA9}"/>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7D7EF39A-AD25-8789-D43C-8EA119BB94E9}"/>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198245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빈 화면">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6B2B1356-24BE-84BC-4DC7-3DE366037E84}"/>
              </a:ext>
            </a:extLst>
          </p:cNvPr>
          <p:cNvSpPr/>
          <p:nvPr userDrawn="1"/>
        </p:nvSpPr>
        <p:spPr>
          <a:xfrm>
            <a:off x="832348" y="226088"/>
            <a:ext cx="11070092" cy="399644"/>
          </a:xfrm>
          <a:custGeom>
            <a:avLst/>
            <a:gdLst>
              <a:gd name="connsiteX0" fmla="*/ 66609 w 11133508"/>
              <a:gd name="connsiteY0" fmla="*/ 0 h 399644"/>
              <a:gd name="connsiteX1" fmla="*/ 11066899 w 11133508"/>
              <a:gd name="connsiteY1" fmla="*/ 0 h 399644"/>
              <a:gd name="connsiteX2" fmla="*/ 11133508 w 11133508"/>
              <a:gd name="connsiteY2" fmla="*/ 66609 h 399644"/>
              <a:gd name="connsiteX3" fmla="*/ 11133508 w 11133508"/>
              <a:gd name="connsiteY3" fmla="*/ 333035 h 399644"/>
              <a:gd name="connsiteX4" fmla="*/ 11066899 w 11133508"/>
              <a:gd name="connsiteY4" fmla="*/ 399644 h 399644"/>
              <a:gd name="connsiteX5" fmla="*/ 613523 w 11133508"/>
              <a:gd name="connsiteY5" fmla="*/ 399644 h 399644"/>
              <a:gd name="connsiteX6" fmla="*/ 516629 w 11133508"/>
              <a:gd name="connsiteY6" fmla="*/ 232586 h 399644"/>
              <a:gd name="connsiteX7" fmla="*/ 419736 w 11133508"/>
              <a:gd name="connsiteY7" fmla="*/ 399644 h 399644"/>
              <a:gd name="connsiteX8" fmla="*/ 66609 w 11133508"/>
              <a:gd name="connsiteY8" fmla="*/ 399644 h 399644"/>
              <a:gd name="connsiteX9" fmla="*/ 0 w 11133508"/>
              <a:gd name="connsiteY9" fmla="*/ 333035 h 399644"/>
              <a:gd name="connsiteX10" fmla="*/ 0 w 11133508"/>
              <a:gd name="connsiteY10" fmla="*/ 66609 h 399644"/>
              <a:gd name="connsiteX11" fmla="*/ 66609 w 11133508"/>
              <a:gd name="connsiteY11" fmla="*/ 0 h 3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3508" h="399644">
                <a:moveTo>
                  <a:pt x="66609" y="0"/>
                </a:moveTo>
                <a:lnTo>
                  <a:pt x="11066899" y="0"/>
                </a:lnTo>
                <a:cubicBezTo>
                  <a:pt x="11103686" y="0"/>
                  <a:pt x="11133508" y="29822"/>
                  <a:pt x="11133508" y="66609"/>
                </a:cubicBezTo>
                <a:lnTo>
                  <a:pt x="11133508" y="333035"/>
                </a:lnTo>
                <a:cubicBezTo>
                  <a:pt x="11133508" y="369822"/>
                  <a:pt x="11103686" y="399644"/>
                  <a:pt x="11066899" y="399644"/>
                </a:cubicBezTo>
                <a:lnTo>
                  <a:pt x="613523" y="399644"/>
                </a:lnTo>
                <a:lnTo>
                  <a:pt x="516629" y="232586"/>
                </a:lnTo>
                <a:lnTo>
                  <a:pt x="419736" y="399644"/>
                </a:lnTo>
                <a:lnTo>
                  <a:pt x="66609" y="399644"/>
                </a:lnTo>
                <a:cubicBezTo>
                  <a:pt x="29822" y="399644"/>
                  <a:pt x="0" y="369822"/>
                  <a:pt x="0" y="333035"/>
                </a:cubicBezTo>
                <a:lnTo>
                  <a:pt x="0" y="66609"/>
                </a:lnTo>
                <a:cubicBezTo>
                  <a:pt x="0" y="29822"/>
                  <a:pt x="29822" y="0"/>
                  <a:pt x="66609" y="0"/>
                </a:cubicBezTo>
                <a:close/>
              </a:path>
            </a:pathLst>
          </a:custGeom>
          <a:solidFill>
            <a:schemeClr val="bg1"/>
          </a:solidFill>
          <a:ln w="92075" cap="rnd">
            <a:solidFill>
              <a:schemeClr val="bg1"/>
            </a:solidFill>
            <a:round/>
          </a:ln>
          <a:effectLst>
            <a:outerShdw blurRad="254000" dist="38100" dir="2700000" algn="tl"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174625" marR="0" lvl="0" indent="0" algn="l" defTabSz="914400" rtl="0" eaLnBrk="1" fontAlgn="auto" latinLnBrk="0" hangingPunct="1">
              <a:lnSpc>
                <a:spcPct val="100000"/>
              </a:lnSpc>
              <a:spcBef>
                <a:spcPts val="0"/>
              </a:spcBef>
              <a:spcAft>
                <a:spcPts val="0"/>
              </a:spcAft>
              <a:buClrTx/>
              <a:buSzTx/>
              <a:buFontTx/>
              <a:buNone/>
              <a:tabLst>
                <a:tab pos="2603500" algn="l"/>
              </a:tabLst>
              <a:defRPr/>
            </a:pPr>
            <a:endParaRPr kumimoji="0" lang="ko-KR" altLang="en-US" sz="1600" b="0" i="0" u="none" strike="noStrike" kern="1200" cap="none" spc="0" normalizeH="0" baseline="0" noProof="0">
              <a:ln>
                <a:noFill/>
              </a:ln>
              <a:solidFill>
                <a:prstClr val="white">
                  <a:lumMod val="85000"/>
                </a:prstClr>
              </a:solidFill>
              <a:effectLst/>
              <a:uLnTx/>
              <a:uFillTx/>
              <a:latin typeface="맑은 고딕" panose="020F0502020204030204"/>
              <a:ea typeface="맑은 고딕" panose="020B0503020000020004" pitchFamily="50" charset="-127"/>
              <a:cs typeface="+mn-cs"/>
            </a:endParaRPr>
          </a:p>
        </p:txBody>
      </p:sp>
      <p:sp>
        <p:nvSpPr>
          <p:cNvPr id="14" name="직사각형 13">
            <a:extLst>
              <a:ext uri="{FF2B5EF4-FFF2-40B4-BE49-F238E27FC236}">
                <a16:creationId xmlns:a16="http://schemas.microsoft.com/office/drawing/2014/main" id="{0F930236-B5C8-D9A4-EA14-40915FCDBA70}"/>
              </a:ext>
            </a:extLst>
          </p:cNvPr>
          <p:cNvSpPr/>
          <p:nvPr userDrawn="1"/>
        </p:nvSpPr>
        <p:spPr>
          <a:xfrm>
            <a:off x="1037626" y="520066"/>
            <a:ext cx="635786" cy="1578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날짜 개체 틀 1">
            <a:extLst>
              <a:ext uri="{FF2B5EF4-FFF2-40B4-BE49-F238E27FC236}">
                <a16:creationId xmlns:a16="http://schemas.microsoft.com/office/drawing/2014/main" id="{8374F9DA-878E-E86E-075B-62CFB99FBDF7}"/>
              </a:ext>
            </a:extLst>
          </p:cNvPr>
          <p:cNvSpPr>
            <a:spLocks noGrp="1"/>
          </p:cNvSpPr>
          <p:nvPr>
            <p:ph type="dt" sz="half" idx="10"/>
          </p:nvPr>
        </p:nvSpPr>
        <p:spPr>
          <a:xfrm>
            <a:off x="838200" y="6356350"/>
            <a:ext cx="2743200" cy="365125"/>
          </a:xfrm>
          <a:prstGeom prst="rect">
            <a:avLst/>
          </a:prstGeom>
        </p:spPr>
        <p:txBody>
          <a:bodyPr/>
          <a:lstStyle/>
          <a:p>
            <a:fld id="{38FDAC3C-35A6-415C-9F03-738A6AC328B1}" type="datetime1">
              <a:rPr lang="ko-KR" altLang="en-US" smtClean="0"/>
              <a:t>2025-08-12</a:t>
            </a:fld>
            <a:endParaRPr lang="ko-KR" altLang="en-US"/>
          </a:p>
        </p:txBody>
      </p:sp>
      <p:sp>
        <p:nvSpPr>
          <p:cNvPr id="3" name="바닥글 개체 틀 2">
            <a:extLst>
              <a:ext uri="{FF2B5EF4-FFF2-40B4-BE49-F238E27FC236}">
                <a16:creationId xmlns:a16="http://schemas.microsoft.com/office/drawing/2014/main" id="{E7EE000A-EE22-ABA9-FA89-DA9EA0B9A922}"/>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3B5EA1F0-774A-3104-2C40-09158642699B}"/>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pic>
        <p:nvPicPr>
          <p:cNvPr id="5" name="그림 4" descr="상징, 원, 로고, 폰트이(가) 표시된 사진&#10;&#10;AI 생성 콘텐츠는 정확하지 않을 수 있습니다.">
            <a:extLst>
              <a:ext uri="{FF2B5EF4-FFF2-40B4-BE49-F238E27FC236}">
                <a16:creationId xmlns:a16="http://schemas.microsoft.com/office/drawing/2014/main" id="{34F494D8-0B43-4288-8718-B3CEFA7020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550" y="173911"/>
            <a:ext cx="503999" cy="503999"/>
          </a:xfrm>
          <a:prstGeom prst="rect">
            <a:avLst/>
          </a:prstGeom>
        </p:spPr>
      </p:pic>
      <p:grpSp>
        <p:nvGrpSpPr>
          <p:cNvPr id="7" name="그룹 6">
            <a:extLst>
              <a:ext uri="{FF2B5EF4-FFF2-40B4-BE49-F238E27FC236}">
                <a16:creationId xmlns:a16="http://schemas.microsoft.com/office/drawing/2014/main" id="{965ECDD4-C7AB-0780-5C56-AF0432547CDE}"/>
              </a:ext>
            </a:extLst>
          </p:cNvPr>
          <p:cNvGrpSpPr/>
          <p:nvPr userDrawn="1"/>
        </p:nvGrpSpPr>
        <p:grpSpPr>
          <a:xfrm>
            <a:off x="965438" y="334122"/>
            <a:ext cx="36002" cy="185944"/>
            <a:chOff x="398695" y="310309"/>
            <a:chExt cx="36002" cy="185944"/>
          </a:xfrm>
        </p:grpSpPr>
        <p:sp>
          <p:nvSpPr>
            <p:cNvPr id="8" name="타원 7">
              <a:extLst>
                <a:ext uri="{FF2B5EF4-FFF2-40B4-BE49-F238E27FC236}">
                  <a16:creationId xmlns:a16="http://schemas.microsoft.com/office/drawing/2014/main" id="{ED730A23-15D1-AC6C-BF3C-193DD65B5ED2}"/>
                </a:ext>
              </a:extLst>
            </p:cNvPr>
            <p:cNvSpPr/>
            <p:nvPr/>
          </p:nvSpPr>
          <p:spPr>
            <a:xfrm>
              <a:off x="398697" y="310309"/>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 name="타원 8">
              <a:extLst>
                <a:ext uri="{FF2B5EF4-FFF2-40B4-BE49-F238E27FC236}">
                  <a16:creationId xmlns:a16="http://schemas.microsoft.com/office/drawing/2014/main" id="{9A8DF95E-63D4-C269-1A9E-58D5FB253590}"/>
                </a:ext>
              </a:extLst>
            </p:cNvPr>
            <p:cNvSpPr/>
            <p:nvPr/>
          </p:nvSpPr>
          <p:spPr>
            <a:xfrm>
              <a:off x="398696" y="385281"/>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타원 9">
              <a:extLst>
                <a:ext uri="{FF2B5EF4-FFF2-40B4-BE49-F238E27FC236}">
                  <a16:creationId xmlns:a16="http://schemas.microsoft.com/office/drawing/2014/main" id="{592BD15F-E509-254C-B07E-B9BE6F1576B5}"/>
                </a:ext>
              </a:extLst>
            </p:cNvPr>
            <p:cNvSpPr/>
            <p:nvPr/>
          </p:nvSpPr>
          <p:spPr>
            <a:xfrm>
              <a:off x="398695" y="460253"/>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11" name="Freeform 9">
            <a:extLst>
              <a:ext uri="{FF2B5EF4-FFF2-40B4-BE49-F238E27FC236}">
                <a16:creationId xmlns:a16="http://schemas.microsoft.com/office/drawing/2014/main" id="{47220B64-BDC8-944A-0E1A-C71EB0647CDA}"/>
              </a:ext>
            </a:extLst>
          </p:cNvPr>
          <p:cNvSpPr>
            <a:spLocks/>
          </p:cNvSpPr>
          <p:nvPr userDrawn="1"/>
        </p:nvSpPr>
        <p:spPr bwMode="auto">
          <a:xfrm>
            <a:off x="11662598" y="370122"/>
            <a:ext cx="106877" cy="141044"/>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3" name="제목 개체 틀 1">
            <a:extLst>
              <a:ext uri="{FF2B5EF4-FFF2-40B4-BE49-F238E27FC236}">
                <a16:creationId xmlns:a16="http://schemas.microsoft.com/office/drawing/2014/main" id="{8C980597-6F00-BBCB-9829-8C1C97B25C04}"/>
              </a:ext>
            </a:extLst>
          </p:cNvPr>
          <p:cNvSpPr>
            <a:spLocks noGrp="1"/>
          </p:cNvSpPr>
          <p:nvPr>
            <p:ph type="title"/>
          </p:nvPr>
        </p:nvSpPr>
        <p:spPr>
          <a:xfrm>
            <a:off x="1037626" y="321093"/>
            <a:ext cx="10430212" cy="233532"/>
          </a:xfrm>
          <a:prstGeom prst="rect">
            <a:avLst/>
          </a:prstGeom>
        </p:spPr>
        <p:txBody>
          <a:bodyPr vert="horz" lIns="91440" tIns="45720" rIns="91440" bIns="45720" rtlCol="0" anchor="ctr">
            <a:noAutofit/>
          </a:bodyPr>
          <a:lstStyle/>
          <a:p>
            <a:r>
              <a:rPr lang="ko-KR" altLang="en-US"/>
              <a:t>마스터 제목 스타일 편집</a:t>
            </a:r>
          </a:p>
        </p:txBody>
      </p:sp>
    </p:spTree>
    <p:extLst>
      <p:ext uri="{BB962C8B-B14F-4D97-AF65-F5344CB8AC3E}">
        <p14:creationId xmlns:p14="http://schemas.microsoft.com/office/powerpoint/2010/main" val="940998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EEA165-3F0A-880B-9371-6CA4FC662CB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C7F3832-D575-B192-C9E5-3F5F5AF820B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2A0875B-5012-C4D4-34DD-64942B1EC8C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5E6234D-EC06-5E2E-B205-92424C156244}"/>
              </a:ext>
            </a:extLst>
          </p:cNvPr>
          <p:cNvSpPr>
            <a:spLocks noGrp="1"/>
          </p:cNvSpPr>
          <p:nvPr>
            <p:ph type="dt" sz="half" idx="10"/>
          </p:nvPr>
        </p:nvSpPr>
        <p:spPr>
          <a:xfrm>
            <a:off x="838200" y="6356350"/>
            <a:ext cx="2743200" cy="365125"/>
          </a:xfrm>
          <a:prstGeom prst="rect">
            <a:avLst/>
          </a:prstGeom>
        </p:spPr>
        <p:txBody>
          <a:bodyPr/>
          <a:lstStyle/>
          <a:p>
            <a:fld id="{507A0DF1-AEE6-4B0D-89D2-351E7B3EF65C}" type="datetime1">
              <a:rPr lang="ko-KR" altLang="en-US" smtClean="0"/>
              <a:t>2025-08-12</a:t>
            </a:fld>
            <a:endParaRPr lang="ko-KR" altLang="en-US"/>
          </a:p>
        </p:txBody>
      </p:sp>
      <p:sp>
        <p:nvSpPr>
          <p:cNvPr id="6" name="바닥글 개체 틀 5">
            <a:extLst>
              <a:ext uri="{FF2B5EF4-FFF2-40B4-BE49-F238E27FC236}">
                <a16:creationId xmlns:a16="http://schemas.microsoft.com/office/drawing/2014/main" id="{206D4A64-BD06-1C65-8FEE-8AB7FC5A979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3FEC033B-08C1-51C2-514D-21FE02EF1D21}"/>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192093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4C80B3-2773-0186-7384-F0AD5CD4FE1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F910DF1-53D0-7068-0730-1D1CCBC68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2A78ACE-35BC-CE88-0216-E9051C73F59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A81F8D8-0F51-47D0-BB1F-D8D9CC1403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E14E3C8-8748-5265-4FD0-09D2757103B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0C317E0-79A6-DDA2-6311-F5CA96E315EE}"/>
              </a:ext>
            </a:extLst>
          </p:cNvPr>
          <p:cNvSpPr>
            <a:spLocks noGrp="1"/>
          </p:cNvSpPr>
          <p:nvPr>
            <p:ph type="dt" sz="half" idx="10"/>
          </p:nvPr>
        </p:nvSpPr>
        <p:spPr>
          <a:xfrm>
            <a:off x="838200" y="6356350"/>
            <a:ext cx="2743200" cy="365125"/>
          </a:xfrm>
          <a:prstGeom prst="rect">
            <a:avLst/>
          </a:prstGeom>
        </p:spPr>
        <p:txBody>
          <a:bodyPr/>
          <a:lstStyle/>
          <a:p>
            <a:fld id="{CA93B8C9-630F-4D57-944D-04FD37CECCD3}" type="datetime1">
              <a:rPr lang="ko-KR" altLang="en-US" smtClean="0"/>
              <a:t>2025-08-12</a:t>
            </a:fld>
            <a:endParaRPr lang="ko-KR" altLang="en-US"/>
          </a:p>
        </p:txBody>
      </p:sp>
      <p:sp>
        <p:nvSpPr>
          <p:cNvPr id="8" name="바닥글 개체 틀 7">
            <a:extLst>
              <a:ext uri="{FF2B5EF4-FFF2-40B4-BE49-F238E27FC236}">
                <a16:creationId xmlns:a16="http://schemas.microsoft.com/office/drawing/2014/main" id="{C64B9B9B-DE29-812B-D879-30570E55DE1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781069FA-9B24-53DC-4E72-47AB792BD1A9}"/>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01218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7BEAC6-B210-057A-EDB2-6820333F56B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C77D0B3-A47C-9147-4B3A-92CAB4BE49C8}"/>
              </a:ext>
            </a:extLst>
          </p:cNvPr>
          <p:cNvSpPr>
            <a:spLocks noGrp="1"/>
          </p:cNvSpPr>
          <p:nvPr>
            <p:ph type="dt" sz="half" idx="10"/>
          </p:nvPr>
        </p:nvSpPr>
        <p:spPr>
          <a:xfrm>
            <a:off x="838200" y="6356350"/>
            <a:ext cx="2743200" cy="365125"/>
          </a:xfrm>
          <a:prstGeom prst="rect">
            <a:avLst/>
          </a:prstGeom>
        </p:spPr>
        <p:txBody>
          <a:bodyPr/>
          <a:lstStyle/>
          <a:p>
            <a:fld id="{E986165A-AC43-4902-9541-874ECD310BA3}" type="datetime1">
              <a:rPr lang="ko-KR" altLang="en-US" smtClean="0"/>
              <a:t>2025-08-12</a:t>
            </a:fld>
            <a:endParaRPr lang="ko-KR" altLang="en-US"/>
          </a:p>
        </p:txBody>
      </p:sp>
      <p:sp>
        <p:nvSpPr>
          <p:cNvPr id="4" name="바닥글 개체 틀 3">
            <a:extLst>
              <a:ext uri="{FF2B5EF4-FFF2-40B4-BE49-F238E27FC236}">
                <a16:creationId xmlns:a16="http://schemas.microsoft.com/office/drawing/2014/main" id="{41131659-D086-7B2B-7BDA-2B7B4CA560EB}"/>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4BA19E18-62FF-7A30-2F06-02E7580CA9AD}"/>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2757504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E71917-1F20-572F-E94C-A526C06852C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07D9E8E-1032-5491-08E1-2F612B3EA0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55900DF7-AD67-D88E-48D9-88D790EC2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9CD9FBF-F3FA-7658-7936-0D1A2FF02DF6}"/>
              </a:ext>
            </a:extLst>
          </p:cNvPr>
          <p:cNvSpPr>
            <a:spLocks noGrp="1"/>
          </p:cNvSpPr>
          <p:nvPr>
            <p:ph type="dt" sz="half" idx="10"/>
          </p:nvPr>
        </p:nvSpPr>
        <p:spPr>
          <a:xfrm>
            <a:off x="838200" y="6356350"/>
            <a:ext cx="2743200" cy="365125"/>
          </a:xfrm>
          <a:prstGeom prst="rect">
            <a:avLst/>
          </a:prstGeom>
        </p:spPr>
        <p:txBody>
          <a:bodyPr/>
          <a:lstStyle/>
          <a:p>
            <a:fld id="{47E6EE6D-2B0E-43A9-87A2-7354CDB998F4}" type="datetime1">
              <a:rPr lang="ko-KR" altLang="en-US" smtClean="0"/>
              <a:t>2025-08-12</a:t>
            </a:fld>
            <a:endParaRPr lang="ko-KR" altLang="en-US"/>
          </a:p>
        </p:txBody>
      </p:sp>
      <p:sp>
        <p:nvSpPr>
          <p:cNvPr id="6" name="바닥글 개체 틀 5">
            <a:extLst>
              <a:ext uri="{FF2B5EF4-FFF2-40B4-BE49-F238E27FC236}">
                <a16:creationId xmlns:a16="http://schemas.microsoft.com/office/drawing/2014/main" id="{15A39D0C-3288-26C9-1E44-0431F48984A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BB7CA71F-AE7D-1B55-21A0-1A87DCD4C6C3}"/>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25919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5D7F17-3594-D182-A5C0-437C03D88CC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04DF7D6-CE8D-00BB-75E2-3478943B7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5C66BC9-C6B7-805A-D64F-129BC2727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91EE813-70EE-6511-B077-F51262206578}"/>
              </a:ext>
            </a:extLst>
          </p:cNvPr>
          <p:cNvSpPr>
            <a:spLocks noGrp="1"/>
          </p:cNvSpPr>
          <p:nvPr>
            <p:ph type="dt" sz="half" idx="10"/>
          </p:nvPr>
        </p:nvSpPr>
        <p:spPr>
          <a:xfrm>
            <a:off x="838200" y="6356350"/>
            <a:ext cx="2743200" cy="365125"/>
          </a:xfrm>
          <a:prstGeom prst="rect">
            <a:avLst/>
          </a:prstGeom>
        </p:spPr>
        <p:txBody>
          <a:bodyPr/>
          <a:lstStyle/>
          <a:p>
            <a:fld id="{5CC5944E-0BC8-4FAA-9F94-6B4B05834E10}" type="datetime1">
              <a:rPr lang="ko-KR" altLang="en-US" smtClean="0"/>
              <a:t>2025-08-12</a:t>
            </a:fld>
            <a:endParaRPr lang="ko-KR" altLang="en-US"/>
          </a:p>
        </p:txBody>
      </p:sp>
      <p:sp>
        <p:nvSpPr>
          <p:cNvPr id="6" name="바닥글 개체 틀 5">
            <a:extLst>
              <a:ext uri="{FF2B5EF4-FFF2-40B4-BE49-F238E27FC236}">
                <a16:creationId xmlns:a16="http://schemas.microsoft.com/office/drawing/2014/main" id="{6D1B9F22-5574-7ED4-D06B-C97AF0BD9CA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E4FEAF6C-BEDB-9F84-DFBC-95DABECC8F1A}"/>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017807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7FC"/>
        </a:solidFill>
        <a:effectLst/>
      </p:bgPr>
    </p:bg>
    <p:spTree>
      <p:nvGrpSpPr>
        <p:cNvPr id="1" name=""/>
        <p:cNvGrpSpPr/>
        <p:nvPr/>
      </p:nvGrpSpPr>
      <p:grpSpPr>
        <a:xfrm>
          <a:off x="0" y="0"/>
          <a:ext cx="0" cy="0"/>
          <a:chOff x="0" y="0"/>
          <a:chExt cx="0" cy="0"/>
        </a:xfrm>
      </p:grpSpPr>
      <p:pic>
        <p:nvPicPr>
          <p:cNvPr id="31" name="그림 30" descr="상징, 원, 로고, 폰트이(가) 표시된 사진&#10;&#10;AI 생성 콘텐츠는 정확하지 않을 수 있습니다.">
            <a:extLst>
              <a:ext uri="{FF2B5EF4-FFF2-40B4-BE49-F238E27FC236}">
                <a16:creationId xmlns:a16="http://schemas.microsoft.com/office/drawing/2014/main" id="{76D4470C-5E69-55C1-270F-9A78C936D5E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09550" y="173911"/>
            <a:ext cx="503999" cy="503999"/>
          </a:xfrm>
          <a:prstGeom prst="rect">
            <a:avLst/>
          </a:prstGeom>
        </p:spPr>
      </p:pic>
      <p:sp>
        <p:nvSpPr>
          <p:cNvPr id="15" name="자유형: 도형 14">
            <a:extLst>
              <a:ext uri="{FF2B5EF4-FFF2-40B4-BE49-F238E27FC236}">
                <a16:creationId xmlns:a16="http://schemas.microsoft.com/office/drawing/2014/main" id="{B6D54C95-5DE1-BB83-7600-92BCFDA2E6BA}"/>
              </a:ext>
            </a:extLst>
          </p:cNvPr>
          <p:cNvSpPr/>
          <p:nvPr userDrawn="1"/>
        </p:nvSpPr>
        <p:spPr>
          <a:xfrm>
            <a:off x="832348" y="226088"/>
            <a:ext cx="11070092" cy="399644"/>
          </a:xfrm>
          <a:custGeom>
            <a:avLst/>
            <a:gdLst>
              <a:gd name="connsiteX0" fmla="*/ 66609 w 11133508"/>
              <a:gd name="connsiteY0" fmla="*/ 0 h 399644"/>
              <a:gd name="connsiteX1" fmla="*/ 11066899 w 11133508"/>
              <a:gd name="connsiteY1" fmla="*/ 0 h 399644"/>
              <a:gd name="connsiteX2" fmla="*/ 11133508 w 11133508"/>
              <a:gd name="connsiteY2" fmla="*/ 66609 h 399644"/>
              <a:gd name="connsiteX3" fmla="*/ 11133508 w 11133508"/>
              <a:gd name="connsiteY3" fmla="*/ 333035 h 399644"/>
              <a:gd name="connsiteX4" fmla="*/ 11066899 w 11133508"/>
              <a:gd name="connsiteY4" fmla="*/ 399644 h 399644"/>
              <a:gd name="connsiteX5" fmla="*/ 613523 w 11133508"/>
              <a:gd name="connsiteY5" fmla="*/ 399644 h 399644"/>
              <a:gd name="connsiteX6" fmla="*/ 516629 w 11133508"/>
              <a:gd name="connsiteY6" fmla="*/ 232586 h 399644"/>
              <a:gd name="connsiteX7" fmla="*/ 419736 w 11133508"/>
              <a:gd name="connsiteY7" fmla="*/ 399644 h 399644"/>
              <a:gd name="connsiteX8" fmla="*/ 66609 w 11133508"/>
              <a:gd name="connsiteY8" fmla="*/ 399644 h 399644"/>
              <a:gd name="connsiteX9" fmla="*/ 0 w 11133508"/>
              <a:gd name="connsiteY9" fmla="*/ 333035 h 399644"/>
              <a:gd name="connsiteX10" fmla="*/ 0 w 11133508"/>
              <a:gd name="connsiteY10" fmla="*/ 66609 h 399644"/>
              <a:gd name="connsiteX11" fmla="*/ 66609 w 11133508"/>
              <a:gd name="connsiteY11" fmla="*/ 0 h 3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3508" h="399644">
                <a:moveTo>
                  <a:pt x="66609" y="0"/>
                </a:moveTo>
                <a:lnTo>
                  <a:pt x="11066899" y="0"/>
                </a:lnTo>
                <a:cubicBezTo>
                  <a:pt x="11103686" y="0"/>
                  <a:pt x="11133508" y="29822"/>
                  <a:pt x="11133508" y="66609"/>
                </a:cubicBezTo>
                <a:lnTo>
                  <a:pt x="11133508" y="333035"/>
                </a:lnTo>
                <a:cubicBezTo>
                  <a:pt x="11133508" y="369822"/>
                  <a:pt x="11103686" y="399644"/>
                  <a:pt x="11066899" y="399644"/>
                </a:cubicBezTo>
                <a:lnTo>
                  <a:pt x="613523" y="399644"/>
                </a:lnTo>
                <a:lnTo>
                  <a:pt x="516629" y="232586"/>
                </a:lnTo>
                <a:lnTo>
                  <a:pt x="419736" y="399644"/>
                </a:lnTo>
                <a:lnTo>
                  <a:pt x="66609" y="399644"/>
                </a:lnTo>
                <a:cubicBezTo>
                  <a:pt x="29822" y="399644"/>
                  <a:pt x="0" y="369822"/>
                  <a:pt x="0" y="333035"/>
                </a:cubicBezTo>
                <a:lnTo>
                  <a:pt x="0" y="66609"/>
                </a:lnTo>
                <a:cubicBezTo>
                  <a:pt x="0" y="29822"/>
                  <a:pt x="29822" y="0"/>
                  <a:pt x="66609" y="0"/>
                </a:cubicBezTo>
                <a:close/>
              </a:path>
            </a:pathLst>
          </a:custGeom>
          <a:solidFill>
            <a:schemeClr val="bg1"/>
          </a:solidFill>
          <a:ln w="92075" cap="rnd">
            <a:solidFill>
              <a:schemeClr val="bg1"/>
            </a:solidFill>
            <a:round/>
          </a:ln>
          <a:effectLst>
            <a:outerShdw blurRad="254000" dist="38100" dir="2700000" algn="tl"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174625" marR="0" lvl="0" indent="0" algn="l" defTabSz="914400" rtl="0" eaLnBrk="1" fontAlgn="auto" latinLnBrk="0" hangingPunct="1">
              <a:lnSpc>
                <a:spcPct val="100000"/>
              </a:lnSpc>
              <a:spcBef>
                <a:spcPts val="0"/>
              </a:spcBef>
              <a:spcAft>
                <a:spcPts val="0"/>
              </a:spcAft>
              <a:buClrTx/>
              <a:buSzTx/>
              <a:buFontTx/>
              <a:buNone/>
              <a:tabLst>
                <a:tab pos="2603500" algn="l"/>
              </a:tabLst>
              <a:defRPr/>
            </a:pPr>
            <a:endParaRPr kumimoji="0" lang="ko-KR" altLang="en-US" sz="1600" b="0" i="0" u="none" strike="noStrike" kern="1200" cap="none" spc="0" normalizeH="0" baseline="0" noProof="0">
              <a:ln>
                <a:noFill/>
              </a:ln>
              <a:solidFill>
                <a:prstClr val="white">
                  <a:lumMod val="85000"/>
                </a:prstClr>
              </a:solidFill>
              <a:effectLst/>
              <a:uLnTx/>
              <a:uFillTx/>
              <a:latin typeface="맑은 고딕" panose="020F0502020204030204"/>
              <a:ea typeface="맑은 고딕" panose="020B0503020000020004" pitchFamily="50" charset="-127"/>
              <a:cs typeface="+mn-cs"/>
            </a:endParaRPr>
          </a:p>
        </p:txBody>
      </p:sp>
      <p:grpSp>
        <p:nvGrpSpPr>
          <p:cNvPr id="16" name="그룹 15">
            <a:extLst>
              <a:ext uri="{FF2B5EF4-FFF2-40B4-BE49-F238E27FC236}">
                <a16:creationId xmlns:a16="http://schemas.microsoft.com/office/drawing/2014/main" id="{3D9701EA-CA45-03D3-8629-CACB976B13C7}"/>
              </a:ext>
            </a:extLst>
          </p:cNvPr>
          <p:cNvGrpSpPr/>
          <p:nvPr userDrawn="1"/>
        </p:nvGrpSpPr>
        <p:grpSpPr>
          <a:xfrm>
            <a:off x="965438" y="334122"/>
            <a:ext cx="36002" cy="185944"/>
            <a:chOff x="398695" y="310309"/>
            <a:chExt cx="36002" cy="185944"/>
          </a:xfrm>
        </p:grpSpPr>
        <p:sp>
          <p:nvSpPr>
            <p:cNvPr id="17" name="타원 16">
              <a:extLst>
                <a:ext uri="{FF2B5EF4-FFF2-40B4-BE49-F238E27FC236}">
                  <a16:creationId xmlns:a16="http://schemas.microsoft.com/office/drawing/2014/main" id="{41659905-6BB4-F77A-C4B2-CD01EE50E9A3}"/>
                </a:ext>
              </a:extLst>
            </p:cNvPr>
            <p:cNvSpPr/>
            <p:nvPr/>
          </p:nvSpPr>
          <p:spPr>
            <a:xfrm>
              <a:off x="398697" y="310309"/>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8" name="타원 17">
              <a:extLst>
                <a:ext uri="{FF2B5EF4-FFF2-40B4-BE49-F238E27FC236}">
                  <a16:creationId xmlns:a16="http://schemas.microsoft.com/office/drawing/2014/main" id="{56276BA2-601C-3FB1-B544-5F1FB3A4C59F}"/>
                </a:ext>
              </a:extLst>
            </p:cNvPr>
            <p:cNvSpPr/>
            <p:nvPr/>
          </p:nvSpPr>
          <p:spPr>
            <a:xfrm>
              <a:off x="398696" y="385281"/>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타원 18">
              <a:extLst>
                <a:ext uri="{FF2B5EF4-FFF2-40B4-BE49-F238E27FC236}">
                  <a16:creationId xmlns:a16="http://schemas.microsoft.com/office/drawing/2014/main" id="{6E75D259-5225-4C37-ABC2-39DA372499A1}"/>
                </a:ext>
              </a:extLst>
            </p:cNvPr>
            <p:cNvSpPr/>
            <p:nvPr/>
          </p:nvSpPr>
          <p:spPr>
            <a:xfrm>
              <a:off x="398695" y="460253"/>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21" name="Freeform 9">
            <a:extLst>
              <a:ext uri="{FF2B5EF4-FFF2-40B4-BE49-F238E27FC236}">
                <a16:creationId xmlns:a16="http://schemas.microsoft.com/office/drawing/2014/main" id="{6514361D-8169-AF24-F568-2B5FC5AD42A2}"/>
              </a:ext>
            </a:extLst>
          </p:cNvPr>
          <p:cNvSpPr>
            <a:spLocks/>
          </p:cNvSpPr>
          <p:nvPr userDrawn="1"/>
        </p:nvSpPr>
        <p:spPr bwMode="auto">
          <a:xfrm>
            <a:off x="11662598" y="370122"/>
            <a:ext cx="106877" cy="141044"/>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8" name="이등변 삼각형 27">
            <a:extLst>
              <a:ext uri="{FF2B5EF4-FFF2-40B4-BE49-F238E27FC236}">
                <a16:creationId xmlns:a16="http://schemas.microsoft.com/office/drawing/2014/main" id="{AD4066BA-D2BC-37E9-976A-8204B8EF9F62}"/>
              </a:ext>
            </a:extLst>
          </p:cNvPr>
          <p:cNvSpPr/>
          <p:nvPr userDrawn="1"/>
        </p:nvSpPr>
        <p:spPr>
          <a:xfrm>
            <a:off x="1235851" y="667970"/>
            <a:ext cx="211949" cy="182715"/>
          </a:xfrm>
          <a:prstGeom prst="triangle">
            <a:avLst/>
          </a:prstGeom>
          <a:solidFill>
            <a:schemeClr val="bg1"/>
          </a:solidFill>
          <a:ln w="47625" cap="rnd">
            <a:solidFill>
              <a:schemeClr val="bg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1DE6459-0E1B-62B4-B07B-EB5555E53206}"/>
              </a:ext>
            </a:extLst>
          </p:cNvPr>
          <p:cNvSpPr/>
          <p:nvPr userDrawn="1"/>
        </p:nvSpPr>
        <p:spPr>
          <a:xfrm>
            <a:off x="209550" y="778044"/>
            <a:ext cx="11756306" cy="5832862"/>
          </a:xfrm>
          <a:prstGeom prst="roundRect">
            <a:avLst>
              <a:gd name="adj" fmla="val 1861"/>
            </a:avLst>
          </a:prstGeom>
          <a:solidFill>
            <a:schemeClr val="bg1"/>
          </a:solidFill>
          <a:ln w="92075" cap="rnd">
            <a:noFill/>
            <a:round/>
          </a:ln>
          <a:effectLst>
            <a:outerShdw blurRad="254000" dist="38100" dir="2700000" algn="tl"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 name="제목 개체 틀 1">
            <a:extLst>
              <a:ext uri="{FF2B5EF4-FFF2-40B4-BE49-F238E27FC236}">
                <a16:creationId xmlns:a16="http://schemas.microsoft.com/office/drawing/2014/main" id="{9468F272-B293-6379-50B0-01D6BCACCFCC}"/>
              </a:ext>
            </a:extLst>
          </p:cNvPr>
          <p:cNvSpPr>
            <a:spLocks noGrp="1"/>
          </p:cNvSpPr>
          <p:nvPr>
            <p:ph type="title"/>
          </p:nvPr>
        </p:nvSpPr>
        <p:spPr>
          <a:xfrm>
            <a:off x="1037626" y="321093"/>
            <a:ext cx="10430212" cy="233532"/>
          </a:xfrm>
          <a:prstGeom prst="rect">
            <a:avLst/>
          </a:prstGeom>
        </p:spPr>
        <p:txBody>
          <a:bodyPr vert="horz" lIns="91440" tIns="45720" rIns="91440" bIns="45720" rtlCol="0" anchor="ctr">
            <a:no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1675170-525C-B88C-2549-1515AC8C009E}"/>
              </a:ext>
            </a:extLst>
          </p:cNvPr>
          <p:cNvSpPr>
            <a:spLocks noGrp="1"/>
          </p:cNvSpPr>
          <p:nvPr>
            <p:ph type="body" idx="1"/>
          </p:nvPr>
        </p:nvSpPr>
        <p:spPr>
          <a:xfrm>
            <a:off x="710559" y="1193822"/>
            <a:ext cx="10754289" cy="5001306"/>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슬라이드 번호 개체 틀 5">
            <a:extLst>
              <a:ext uri="{FF2B5EF4-FFF2-40B4-BE49-F238E27FC236}">
                <a16:creationId xmlns:a16="http://schemas.microsoft.com/office/drawing/2014/main" id="{186C6AE6-3A65-C287-7112-FF1BCC98D0AE}"/>
              </a:ext>
            </a:extLst>
          </p:cNvPr>
          <p:cNvSpPr>
            <a:spLocks noGrp="1"/>
          </p:cNvSpPr>
          <p:nvPr>
            <p:ph type="sldNum" sz="quarter" idx="4"/>
          </p:nvPr>
        </p:nvSpPr>
        <p:spPr>
          <a:xfrm>
            <a:off x="9239250" y="6611900"/>
            <a:ext cx="2743200" cy="239898"/>
          </a:xfrm>
          <a:prstGeom prst="rect">
            <a:avLst/>
          </a:prstGeom>
        </p:spPr>
        <p:txBody>
          <a:bodyPr vert="horz" lIns="91440" tIns="45720" rIns="91440" bIns="45720" rtlCol="0" anchor="ctr"/>
          <a:lstStyle>
            <a:lvl1pPr algn="r">
              <a:defRPr sz="1200" b="1">
                <a:solidFill>
                  <a:schemeClr val="tx2"/>
                </a:solidFill>
                <a:latin typeface="+mn-lt"/>
              </a:defRPr>
            </a:lvl1pPr>
          </a:lstStyle>
          <a:p>
            <a:fld id="{109C872D-39A9-4065-8BF3-6A613116E2A1}" type="slidenum">
              <a:rPr lang="ko-KR" altLang="en-US" smtClean="0"/>
              <a:pPr/>
              <a:t>‹#›</a:t>
            </a:fld>
            <a:endParaRPr lang="ko-KR" altLang="en-US"/>
          </a:p>
        </p:txBody>
      </p:sp>
    </p:spTree>
    <p:extLst>
      <p:ext uri="{BB962C8B-B14F-4D97-AF65-F5344CB8AC3E}">
        <p14:creationId xmlns:p14="http://schemas.microsoft.com/office/powerpoint/2010/main" val="2604876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2" r:id="rId5"/>
    <p:sldLayoutId id="2147483653" r:id="rId6"/>
    <p:sldLayoutId id="2147483654"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2200" i="1" kern="1200">
          <a:solidFill>
            <a:schemeClr val="tx1"/>
          </a:solidFill>
          <a:latin typeface="HY헤드라인M" panose="02030600000101010101" pitchFamily="18" charset="-127"/>
          <a:ea typeface="HY헤드라인M" panose="0203060000010101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2.svg"/><Relationship Id="rId3" Type="http://schemas.openxmlformats.org/officeDocument/2006/relationships/image" Target="../media/image43.svg"/><Relationship Id="rId7" Type="http://schemas.microsoft.com/office/2007/relationships/hdphoto" Target="../media/hdphoto2.wdp"/><Relationship Id="rId12" Type="http://schemas.openxmlformats.org/officeDocument/2006/relationships/image" Target="../media/image51.png"/><Relationship Id="rId17" Type="http://schemas.openxmlformats.org/officeDocument/2006/relationships/image" Target="../media/image56.jpeg"/><Relationship Id="rId2" Type="http://schemas.openxmlformats.org/officeDocument/2006/relationships/image" Target="../media/image42.png"/><Relationship Id="rId16" Type="http://schemas.openxmlformats.org/officeDocument/2006/relationships/image" Target="../media/image55.jpeg"/><Relationship Id="rId1" Type="http://schemas.openxmlformats.org/officeDocument/2006/relationships/slideLayout" Target="../slideLayouts/slideLayout4.xml"/><Relationship Id="rId6" Type="http://schemas.openxmlformats.org/officeDocument/2006/relationships/image" Target="../media/image46.png"/><Relationship Id="rId11" Type="http://schemas.openxmlformats.org/officeDocument/2006/relationships/image" Target="../media/image50.svg"/><Relationship Id="rId5" Type="http://schemas.openxmlformats.org/officeDocument/2006/relationships/image" Target="../media/image45.sv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4.png"/><Relationship Id="rId9" Type="http://schemas.openxmlformats.org/officeDocument/2006/relationships/image" Target="../media/image48.png"/><Relationship Id="rId1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8.svg"/></Relationships>
</file>

<file path=ppt/slides/_rels/slide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hyperlink" Target="https://jgcri.github.io/gcam-doc/overview.html" TargetMode="External"/></Relationships>
</file>

<file path=ppt/slides/_rels/slide28.xml.rels><?xml version="1.0" encoding="UTF-8" standalone="yes"?>
<Relationships xmlns="http://schemas.openxmlformats.org/package/2006/relationships"><Relationship Id="rId8" Type="http://schemas.openxmlformats.org/officeDocument/2006/relationships/hyperlink" Target="https://www.ngfs.net/ngfs-scenarios-portal/" TargetMode="External"/><Relationship Id="rId13" Type="http://schemas.openxmlformats.org/officeDocument/2006/relationships/image" Target="../media/image76.png"/><Relationship Id="rId18" Type="http://schemas.openxmlformats.org/officeDocument/2006/relationships/image" Target="../media/image81.png"/><Relationship Id="rId3" Type="http://schemas.openxmlformats.org/officeDocument/2006/relationships/image" Target="../media/image68.png"/><Relationship Id="rId7" Type="http://schemas.openxmlformats.org/officeDocument/2006/relationships/image" Target="../media/image71.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image" Target="../media/image67.png"/><Relationship Id="rId16" Type="http://schemas.openxmlformats.org/officeDocument/2006/relationships/image" Target="../media/image79.png"/><Relationship Id="rId20"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hyperlink" Target="https://www.ipcc.ch/reports/" TargetMode="External"/><Relationship Id="rId11" Type="http://schemas.openxmlformats.org/officeDocument/2006/relationships/image" Target="../media/image74.png"/><Relationship Id="rId5" Type="http://schemas.openxmlformats.org/officeDocument/2006/relationships/image" Target="../media/image70.png"/><Relationship Id="rId15" Type="http://schemas.openxmlformats.org/officeDocument/2006/relationships/image" Target="../media/image78.png"/><Relationship Id="rId10" Type="http://schemas.openxmlformats.org/officeDocument/2006/relationships/image" Target="../media/image73.png"/><Relationship Id="rId19" Type="http://schemas.openxmlformats.org/officeDocument/2006/relationships/image" Target="../media/image82.svg"/><Relationship Id="rId4" Type="http://schemas.openxmlformats.org/officeDocument/2006/relationships/image" Target="../media/image69.jpeg"/><Relationship Id="rId9" Type="http://schemas.openxmlformats.org/officeDocument/2006/relationships/image" Target="../media/image72.png"/><Relationship Id="rId14" Type="http://schemas.openxmlformats.org/officeDocument/2006/relationships/image" Target="../media/image77.svg"/></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ithub.com/EML-Ajou/GCAM-Korea" TargetMode="External"/><Relationship Id="rId5" Type="http://schemas.openxmlformats.org/officeDocument/2006/relationships/image" Target="../media/image85.png"/><Relationship Id="rId4" Type="http://schemas.openxmlformats.org/officeDocument/2006/relationships/hyperlink" Target="https://jgcri.github.io/gcam-doc/overview.html"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slideLayout" Target="../slideLayouts/slideLayout4.xml"/><Relationship Id="rId7" Type="http://schemas.openxmlformats.org/officeDocument/2006/relationships/image" Target="../media/image89.sv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87.sv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hyperlink" Target="https://ec.europa.eu/newsroom/clima/items/682256" TargetMode="External"/><Relationship Id="rId7" Type="http://schemas.openxmlformats.org/officeDocument/2006/relationships/hyperlink" Target="https://paris-reinforce.eu/sites/default/files/2021-07/D7.3%20-%20Report%20on%20stakeholder%20needs%20and%20research%20capacity%20needed_v1.10R_REVISED.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95.png"/><Relationship Id="rId5" Type="http://schemas.openxmlformats.org/officeDocument/2006/relationships/hyperlink" Target="https://www.cmascenter.org/conference/2020/slides/Loughlin_GLIMPSE_CMAS2020.pdf" TargetMode="External"/><Relationship Id="rId4" Type="http://schemas.openxmlformats.org/officeDocument/2006/relationships/image" Target="../media/image94.png"/><Relationship Id="rId9" Type="http://schemas.openxmlformats.org/officeDocument/2006/relationships/image" Target="../media/image97.png"/></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jpe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0.svg"/><Relationship Id="rId7" Type="http://schemas.openxmlformats.org/officeDocument/2006/relationships/image" Target="../media/image124.svg"/><Relationship Id="rId2" Type="http://schemas.openxmlformats.org/officeDocument/2006/relationships/image" Target="../media/image119.png"/><Relationship Id="rId1" Type="http://schemas.openxmlformats.org/officeDocument/2006/relationships/slideLayout" Target="../slideLayouts/slideLayout4.xml"/><Relationship Id="rId6" Type="http://schemas.openxmlformats.org/officeDocument/2006/relationships/image" Target="../media/image123.png"/><Relationship Id="rId5" Type="http://schemas.openxmlformats.org/officeDocument/2006/relationships/image" Target="../media/image122.svg"/><Relationship Id="rId4" Type="http://schemas.openxmlformats.org/officeDocument/2006/relationships/image" Target="../media/image121.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36.png"/><Relationship Id="rId3" Type="http://schemas.openxmlformats.org/officeDocument/2006/relationships/image" Target="../media/image126.svg"/><Relationship Id="rId7" Type="http://schemas.openxmlformats.org/officeDocument/2006/relationships/image" Target="../media/image130.png"/><Relationship Id="rId12" Type="http://schemas.openxmlformats.org/officeDocument/2006/relationships/image" Target="../media/image135.png"/><Relationship Id="rId2" Type="http://schemas.openxmlformats.org/officeDocument/2006/relationships/image" Target="../media/image125.png"/><Relationship Id="rId1" Type="http://schemas.openxmlformats.org/officeDocument/2006/relationships/slideLayout" Target="../slideLayouts/slideLayout4.xml"/><Relationship Id="rId6" Type="http://schemas.openxmlformats.org/officeDocument/2006/relationships/image" Target="../media/image129.png"/><Relationship Id="rId11" Type="http://schemas.openxmlformats.org/officeDocument/2006/relationships/image" Target="../media/image134.png"/><Relationship Id="rId5" Type="http://schemas.openxmlformats.org/officeDocument/2006/relationships/image" Target="../media/image128.svg"/><Relationship Id="rId10" Type="http://schemas.openxmlformats.org/officeDocument/2006/relationships/image" Target="../media/image133.svg"/><Relationship Id="rId4" Type="http://schemas.openxmlformats.org/officeDocument/2006/relationships/image" Target="../media/image127.png"/><Relationship Id="rId9" Type="http://schemas.openxmlformats.org/officeDocument/2006/relationships/image" Target="../media/image132.png"/><Relationship Id="rId14" Type="http://schemas.openxmlformats.org/officeDocument/2006/relationships/image" Target="../media/image137.png"/></Relationships>
</file>

<file path=ppt/slides/_rels/slide42.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138.png"/><Relationship Id="rId7"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40.png"/><Relationship Id="rId5" Type="http://schemas.openxmlformats.org/officeDocument/2006/relationships/image" Target="../media/image139.png"/><Relationship Id="rId10" Type="http://schemas.openxmlformats.org/officeDocument/2006/relationships/image" Target="../media/image143.png"/><Relationship Id="rId4" Type="http://schemas.openxmlformats.org/officeDocument/2006/relationships/image" Target="../media/image130.png"/><Relationship Id="rId9" Type="http://schemas.openxmlformats.org/officeDocument/2006/relationships/image" Target="../media/image142.png"/></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4.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3.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svg"/><Relationship Id="rId11" Type="http://schemas.openxmlformats.org/officeDocument/2006/relationships/image" Target="../media/image22.png"/><Relationship Id="rId5" Type="http://schemas.openxmlformats.org/officeDocument/2006/relationships/image" Target="../media/image17.png"/><Relationship Id="rId10" Type="http://schemas.microsoft.com/office/2007/relationships/hdphoto" Target="../media/hdphoto1.wdp"/><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5.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9EC3-FDAD-5008-2635-A7E4EDD2897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CEE82B6-2F0F-6FB8-F71F-495B423ABF8A}"/>
              </a:ext>
            </a:extLst>
          </p:cNvPr>
          <p:cNvSpPr>
            <a:spLocks noGrp="1"/>
          </p:cNvSpPr>
          <p:nvPr>
            <p:ph type="ctrTitle"/>
          </p:nvPr>
        </p:nvSpPr>
        <p:spPr>
          <a:xfrm>
            <a:off x="869950" y="942279"/>
            <a:ext cx="10452100" cy="2912171"/>
          </a:xfrm>
          <a:effectLst>
            <a:reflection blurRad="50800" stA="45000" endPos="44000" dir="5400000" sy="-100000" algn="bl" rotWithShape="0"/>
          </a:effectLst>
        </p:spPr>
        <p:txBody>
          <a:bodyPr/>
          <a:lstStyle/>
          <a:p>
            <a:r>
              <a:rPr lang="en-US" altLang="ko-KR" sz="6600" b="1" i="0" dirty="0">
                <a:solidFill>
                  <a:schemeClr val="accent2"/>
                </a:solidFill>
              </a:rPr>
              <a:t>E</a:t>
            </a:r>
            <a:r>
              <a:rPr lang="en-US" altLang="ko-KR" i="0" dirty="0"/>
              <a:t>nvironment and </a:t>
            </a:r>
            <a:r>
              <a:rPr lang="en-US" altLang="ko-KR" b="1" i="0" dirty="0">
                <a:solidFill>
                  <a:schemeClr val="accent2"/>
                </a:solidFill>
              </a:rPr>
              <a:t>R</a:t>
            </a:r>
            <a:r>
              <a:rPr lang="en-US" altLang="ko-KR" i="0" dirty="0"/>
              <a:t>esource</a:t>
            </a:r>
            <a:br>
              <a:rPr lang="en-US" altLang="ko-KR" i="0" dirty="0"/>
            </a:br>
            <a:r>
              <a:rPr lang="en-US" altLang="ko-KR" i="0" dirty="0"/>
              <a:t> </a:t>
            </a:r>
            <a:r>
              <a:rPr lang="en-US" altLang="ko-KR" sz="6600" b="1" i="0" dirty="0">
                <a:solidFill>
                  <a:schemeClr val="accent2"/>
                </a:solidFill>
              </a:rPr>
              <a:t>E</a:t>
            </a:r>
            <a:r>
              <a:rPr lang="en-US" altLang="ko-KR" i="0" dirty="0"/>
              <a:t>conomics</a:t>
            </a:r>
            <a:endParaRPr lang="ko-KR" altLang="en-US" i="0" dirty="0"/>
          </a:p>
        </p:txBody>
      </p:sp>
      <p:sp>
        <p:nvSpPr>
          <p:cNvPr id="3" name="부제목 2">
            <a:extLst>
              <a:ext uri="{FF2B5EF4-FFF2-40B4-BE49-F238E27FC236}">
                <a16:creationId xmlns:a16="http://schemas.microsoft.com/office/drawing/2014/main" id="{AD3B6547-3B8C-6CD4-91B3-9723EB5A4D57}"/>
              </a:ext>
            </a:extLst>
          </p:cNvPr>
          <p:cNvSpPr>
            <a:spLocks noGrp="1"/>
          </p:cNvSpPr>
          <p:nvPr>
            <p:ph type="subTitle" idx="1"/>
          </p:nvPr>
        </p:nvSpPr>
        <p:spPr>
          <a:xfrm>
            <a:off x="1524000" y="3683665"/>
            <a:ext cx="9144000" cy="935960"/>
          </a:xfrm>
        </p:spPr>
        <p:txBody>
          <a:bodyPr>
            <a:normAutofit/>
          </a:bodyPr>
          <a:lstStyle/>
          <a:p>
            <a:endParaRPr lang="en-US" altLang="ko-KR" dirty="0">
              <a:latin typeface="HY헤드라인M" panose="02030600000101010101" pitchFamily="18" charset="-127"/>
              <a:ea typeface="HY헤드라인M" panose="02030600000101010101" pitchFamily="18" charset="-127"/>
            </a:endParaRPr>
          </a:p>
          <a:p>
            <a:r>
              <a:rPr lang="en-US" altLang="ko-KR" sz="2800" dirty="0">
                <a:latin typeface="HY헤드라인M" panose="02030600000101010101" pitchFamily="18" charset="-127"/>
                <a:ea typeface="HY헤드라인M" panose="02030600000101010101" pitchFamily="18" charset="-127"/>
              </a:rPr>
              <a:t>Lecture - 1</a:t>
            </a:r>
            <a:endParaRPr lang="ko-KR" altLang="en-US" sz="1700" dirty="0">
              <a:latin typeface="+mn-ea"/>
            </a:endParaRPr>
          </a:p>
        </p:txBody>
      </p:sp>
      <p:sp>
        <p:nvSpPr>
          <p:cNvPr id="5" name="TextBox 4">
            <a:extLst>
              <a:ext uri="{FF2B5EF4-FFF2-40B4-BE49-F238E27FC236}">
                <a16:creationId xmlns:a16="http://schemas.microsoft.com/office/drawing/2014/main" id="{CDD5F631-FC1F-A584-173C-4EA4C43A874E}"/>
              </a:ext>
            </a:extLst>
          </p:cNvPr>
          <p:cNvSpPr txBox="1"/>
          <p:nvPr/>
        </p:nvSpPr>
        <p:spPr>
          <a:xfrm>
            <a:off x="2200275" y="5144158"/>
            <a:ext cx="7791450" cy="369332"/>
          </a:xfrm>
          <a:prstGeom prst="rect">
            <a:avLst/>
          </a:prstGeom>
          <a:noFill/>
        </p:spPr>
        <p:txBody>
          <a:bodyPr wrap="square">
            <a:spAutoFit/>
          </a:bodyPr>
          <a:lstStyle/>
          <a:p>
            <a:pPr algn="ctr"/>
            <a:r>
              <a:rPr lang="en-US" altLang="ko-KR" sz="1800" dirty="0">
                <a:latin typeface="KoPub돋움체 Light" panose="02020603020101020101" pitchFamily="18" charset="-127"/>
                <a:ea typeface="KoPub돋움체 Light" panose="02020603020101020101" pitchFamily="18" charset="-127"/>
              </a:rPr>
              <a:t>Seungho Jeon</a:t>
            </a:r>
            <a:endParaRPr lang="ko-KR" altLang="en-US" dirty="0">
              <a:latin typeface="KoPub돋움체 Light" panose="02020603020101020101" pitchFamily="18" charset="-127"/>
              <a:ea typeface="KoPub돋움체 Light" panose="02020603020101020101" pitchFamily="18" charset="-127"/>
            </a:endParaRPr>
          </a:p>
        </p:txBody>
      </p:sp>
      <p:pic>
        <p:nvPicPr>
          <p:cNvPr id="7" name="그림 6" descr="텍스트, 폰트, 그래픽, 스크린샷이(가) 표시된 사진&#10;&#10;AI 생성 콘텐츠는 정확하지 않을 수 있습니다.">
            <a:extLst>
              <a:ext uri="{FF2B5EF4-FFF2-40B4-BE49-F238E27FC236}">
                <a16:creationId xmlns:a16="http://schemas.microsoft.com/office/drawing/2014/main" id="{2266D5C0-E865-7613-63AD-5D846835D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1325" y="6408811"/>
            <a:ext cx="1461138" cy="315077"/>
          </a:xfrm>
          <a:prstGeom prst="rect">
            <a:avLst/>
          </a:prstGeom>
        </p:spPr>
      </p:pic>
    </p:spTree>
    <p:extLst>
      <p:ext uri="{BB962C8B-B14F-4D97-AF65-F5344CB8AC3E}">
        <p14:creationId xmlns:p14="http://schemas.microsoft.com/office/powerpoint/2010/main" val="348340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1AACE3-3F58-C04B-7B36-38626C1E9751}"/>
              </a:ext>
            </a:extLst>
          </p:cNvPr>
          <p:cNvSpPr>
            <a:spLocks noGrp="1"/>
          </p:cNvSpPr>
          <p:nvPr>
            <p:ph type="title"/>
          </p:nvPr>
        </p:nvSpPr>
        <p:spPr/>
        <p:txBody>
          <a:bodyPr/>
          <a:lstStyle/>
          <a:p>
            <a:r>
              <a:rPr lang="en-US" altLang="ko-KR"/>
              <a:t>LCOE by Technology</a:t>
            </a:r>
            <a:endParaRPr lang="ko-KR" altLang="en-US"/>
          </a:p>
        </p:txBody>
      </p:sp>
      <p:sp>
        <p:nvSpPr>
          <p:cNvPr id="4" name="슬라이드 번호 개체 틀 3">
            <a:extLst>
              <a:ext uri="{FF2B5EF4-FFF2-40B4-BE49-F238E27FC236}">
                <a16:creationId xmlns:a16="http://schemas.microsoft.com/office/drawing/2014/main" id="{A9621E2E-0E17-3D43-383D-1D070660D613}"/>
              </a:ext>
            </a:extLst>
          </p:cNvPr>
          <p:cNvSpPr>
            <a:spLocks noGrp="1"/>
          </p:cNvSpPr>
          <p:nvPr>
            <p:ph type="sldNum" sz="quarter" idx="12"/>
          </p:nvPr>
        </p:nvSpPr>
        <p:spPr/>
        <p:txBody>
          <a:bodyPr/>
          <a:lstStyle/>
          <a:p>
            <a:fld id="{109C872D-39A9-4065-8BF3-6A613116E2A1}" type="slidenum">
              <a:rPr lang="ko-KR" altLang="en-US" smtClean="0"/>
              <a:t>10</a:t>
            </a:fld>
            <a:endParaRPr lang="ko-KR" altLang="en-US"/>
          </a:p>
        </p:txBody>
      </p:sp>
      <p:grpSp>
        <p:nvGrpSpPr>
          <p:cNvPr id="5" name="그룹 4">
            <a:extLst>
              <a:ext uri="{FF2B5EF4-FFF2-40B4-BE49-F238E27FC236}">
                <a16:creationId xmlns:a16="http://schemas.microsoft.com/office/drawing/2014/main" id="{F678CE61-E29E-1F89-3083-F797D3352D19}"/>
              </a:ext>
            </a:extLst>
          </p:cNvPr>
          <p:cNvGrpSpPr/>
          <p:nvPr/>
        </p:nvGrpSpPr>
        <p:grpSpPr>
          <a:xfrm>
            <a:off x="957543" y="808601"/>
            <a:ext cx="8281707" cy="5728306"/>
            <a:chOff x="3060047" y="808601"/>
            <a:chExt cx="8281707" cy="5728306"/>
          </a:xfrm>
        </p:grpSpPr>
        <p:pic>
          <p:nvPicPr>
            <p:cNvPr id="10" name="그림 9">
              <a:extLst>
                <a:ext uri="{FF2B5EF4-FFF2-40B4-BE49-F238E27FC236}">
                  <a16:creationId xmlns:a16="http://schemas.microsoft.com/office/drawing/2014/main" id="{AE8FAF97-563E-4668-69DD-AF76C52F0226}"/>
                </a:ext>
              </a:extLst>
            </p:cNvPr>
            <p:cNvPicPr>
              <a:picLocks noChangeAspect="1"/>
            </p:cNvPicPr>
            <p:nvPr/>
          </p:nvPicPr>
          <p:blipFill>
            <a:blip r:embed="rId3"/>
            <a:stretch>
              <a:fillRect/>
            </a:stretch>
          </p:blipFill>
          <p:spPr>
            <a:xfrm>
              <a:off x="3060047" y="808601"/>
              <a:ext cx="8281707" cy="5728306"/>
            </a:xfrm>
            <a:prstGeom prst="rect">
              <a:avLst/>
            </a:prstGeom>
          </p:spPr>
        </p:pic>
        <p:sp>
          <p:nvSpPr>
            <p:cNvPr id="15" name="TextBox 14">
              <a:extLst>
                <a:ext uri="{FF2B5EF4-FFF2-40B4-BE49-F238E27FC236}">
                  <a16:creationId xmlns:a16="http://schemas.microsoft.com/office/drawing/2014/main" id="{579E6581-1041-47A8-FA2B-FAFAA3C213CF}"/>
                </a:ext>
              </a:extLst>
            </p:cNvPr>
            <p:cNvSpPr txBox="1"/>
            <p:nvPr/>
          </p:nvSpPr>
          <p:spPr>
            <a:xfrm>
              <a:off x="8636653" y="1434584"/>
              <a:ext cx="2705100" cy="338554"/>
            </a:xfrm>
            <a:prstGeom prst="rect">
              <a:avLst/>
            </a:prstGeom>
            <a:noFill/>
          </p:spPr>
          <p:txBody>
            <a:bodyPr wrap="square">
              <a:spAutoFit/>
            </a:bodyPr>
            <a:lstStyle/>
            <a:p>
              <a:r>
                <a:rPr lang="en-US" altLang="ko-KR" sz="1600"/>
                <a:t>243 plants in 24 countries</a:t>
              </a:r>
              <a:endParaRPr lang="ko-KR" altLang="en-US" sz="1600"/>
            </a:p>
          </p:txBody>
        </p:sp>
        <p:sp>
          <p:nvSpPr>
            <p:cNvPr id="16" name="직사각형 15">
              <a:extLst>
                <a:ext uri="{FF2B5EF4-FFF2-40B4-BE49-F238E27FC236}">
                  <a16:creationId xmlns:a16="http://schemas.microsoft.com/office/drawing/2014/main" id="{9958B6E3-0D86-C431-3DD7-F40C260121E1}"/>
                </a:ext>
              </a:extLst>
            </p:cNvPr>
            <p:cNvSpPr/>
            <p:nvPr/>
          </p:nvSpPr>
          <p:spPr>
            <a:xfrm>
              <a:off x="4436100" y="2618841"/>
              <a:ext cx="321900" cy="1953159"/>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048B063-C6C9-C1E8-D83A-1385BD8FFE9E}"/>
                </a:ext>
              </a:extLst>
            </p:cNvPr>
            <p:cNvSpPr txBox="1"/>
            <p:nvPr/>
          </p:nvSpPr>
          <p:spPr>
            <a:xfrm>
              <a:off x="7581273" y="3429000"/>
              <a:ext cx="3693178" cy="369332"/>
            </a:xfrm>
            <a:prstGeom prst="rect">
              <a:avLst/>
            </a:prstGeom>
            <a:solidFill>
              <a:schemeClr val="bg1"/>
            </a:solidFill>
          </p:spPr>
          <p:txBody>
            <a:bodyPr wrap="square">
              <a:spAutoFit/>
            </a:bodyPr>
            <a:lstStyle/>
            <a:p>
              <a:pPr algn="ctr"/>
              <a:r>
                <a:rPr lang="en-US" altLang="ko-KR">
                  <a:solidFill>
                    <a:schemeClr val="accent2">
                      <a:lumMod val="75000"/>
                    </a:schemeClr>
                  </a:solidFill>
                  <a:latin typeface="HY헤드라인M" panose="02030600000101010101" pitchFamily="18" charset="-127"/>
                  <a:ea typeface="HY헤드라인M" panose="02030600000101010101" pitchFamily="18" charset="-127"/>
                </a:rPr>
                <a:t>The LCOE of PV is relatively high</a:t>
              </a:r>
              <a:endParaRPr lang="ko-KR" altLang="en-US">
                <a:solidFill>
                  <a:schemeClr val="accent2">
                    <a:lumMod val="75000"/>
                  </a:schemeClr>
                </a:solidFill>
                <a:latin typeface="HY헤드라인M" panose="02030600000101010101" pitchFamily="18" charset="-127"/>
                <a:ea typeface="HY헤드라인M" panose="02030600000101010101" pitchFamily="18" charset="-127"/>
              </a:endParaRPr>
            </a:p>
          </p:txBody>
        </p:sp>
        <p:sp>
          <p:nvSpPr>
            <p:cNvPr id="7" name="직사각형 6">
              <a:extLst>
                <a:ext uri="{FF2B5EF4-FFF2-40B4-BE49-F238E27FC236}">
                  <a16:creationId xmlns:a16="http://schemas.microsoft.com/office/drawing/2014/main" id="{7325DDDA-015E-BE29-5FBB-BFA2B4CD4167}"/>
                </a:ext>
              </a:extLst>
            </p:cNvPr>
            <p:cNvSpPr/>
            <p:nvPr/>
          </p:nvSpPr>
          <p:spPr>
            <a:xfrm>
              <a:off x="4829006" y="2699309"/>
              <a:ext cx="355668" cy="1872691"/>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9D30A3-BBFE-F672-0B6B-1B1C92484258}"/>
                </a:ext>
              </a:extLst>
            </p:cNvPr>
            <p:cNvSpPr/>
            <p:nvPr/>
          </p:nvSpPr>
          <p:spPr>
            <a:xfrm>
              <a:off x="5243490" y="2787091"/>
              <a:ext cx="331278" cy="1784909"/>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E8E9840-61A6-8DC8-081F-274552D37FB0}"/>
                </a:ext>
              </a:extLst>
            </p:cNvPr>
            <p:cNvSpPr/>
            <p:nvPr/>
          </p:nvSpPr>
          <p:spPr>
            <a:xfrm>
              <a:off x="7249994" y="2392070"/>
              <a:ext cx="331279" cy="2757831"/>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7C58816-3332-B6CA-9454-47CD54586F3F}"/>
              </a:ext>
            </a:extLst>
          </p:cNvPr>
          <p:cNvSpPr txBox="1"/>
          <p:nvPr/>
        </p:nvSpPr>
        <p:spPr>
          <a:xfrm>
            <a:off x="9347095" y="2502352"/>
            <a:ext cx="2212970" cy="2361672"/>
          </a:xfrm>
          <a:prstGeom prst="rect">
            <a:avLst/>
          </a:prstGeom>
          <a:noFill/>
        </p:spPr>
        <p:txBody>
          <a:bodyPr wrap="square">
            <a:spAutoFit/>
          </a:bodyPr>
          <a:lstStyle/>
          <a:p>
            <a:pPr marL="0" indent="0" algn="ctr" latinLnBrk="1">
              <a:lnSpc>
                <a:spcPct val="150000"/>
              </a:lnSpc>
              <a:spcAft>
                <a:spcPts val="500"/>
              </a:spcAft>
              <a:buFontTx/>
              <a:buNone/>
            </a:pPr>
            <a:r>
              <a:rPr lang="en-US" altLang="ko-KR" b="0" kern="1200">
                <a:ln w="3175">
                  <a:noFill/>
                </a:ln>
                <a:latin typeface="HY헤드라인M" panose="02030600000101010101" pitchFamily="18" charset="-127"/>
                <a:ea typeface="HY헤드라인M" panose="02030600000101010101" pitchFamily="18" charset="-127"/>
              </a:rPr>
              <a:t>LCOE ranking</a:t>
            </a:r>
          </a:p>
          <a:p>
            <a:pPr marL="0" indent="0" algn="ctr" latinLnBrk="1">
              <a:lnSpc>
                <a:spcPct val="150000"/>
              </a:lnSpc>
              <a:spcAft>
                <a:spcPts val="500"/>
              </a:spcAft>
              <a:buFontTx/>
              <a:buNone/>
            </a:pPr>
            <a:r>
              <a:rPr lang="en-US" altLang="ko-KR" b="0" kern="1200">
                <a:ln w="3175">
                  <a:noFill/>
                </a:ln>
                <a:latin typeface="HY헤드라인M" panose="02030600000101010101" pitchFamily="18" charset="-127"/>
                <a:ea typeface="HY헤드라인M" panose="02030600000101010101" pitchFamily="18" charset="-127"/>
              </a:rPr>
              <a:t>1. Nuclear</a:t>
            </a:r>
          </a:p>
          <a:p>
            <a:pPr marL="0" indent="0" algn="ctr" latinLnBrk="1">
              <a:lnSpc>
                <a:spcPct val="150000"/>
              </a:lnSpc>
              <a:spcAft>
                <a:spcPts val="500"/>
              </a:spcAft>
              <a:buFontTx/>
              <a:buNone/>
            </a:pPr>
            <a:r>
              <a:rPr lang="en-US" altLang="ko-KR">
                <a:ln w="3175">
                  <a:noFill/>
                </a:ln>
                <a:latin typeface="HY헤드라인M" panose="02030600000101010101" pitchFamily="18" charset="-127"/>
                <a:ea typeface="HY헤드라인M" panose="02030600000101010101" pitchFamily="18" charset="-127"/>
              </a:rPr>
              <a:t>2. Gas</a:t>
            </a:r>
          </a:p>
          <a:p>
            <a:pPr marL="0" indent="0" algn="ctr" latinLnBrk="1">
              <a:lnSpc>
                <a:spcPct val="150000"/>
              </a:lnSpc>
              <a:spcAft>
                <a:spcPts val="500"/>
              </a:spcAft>
              <a:buFontTx/>
              <a:buNone/>
            </a:pPr>
            <a:r>
              <a:rPr lang="en-US" altLang="ko-KR" b="0" kern="1200">
                <a:ln w="3175">
                  <a:noFill/>
                </a:ln>
                <a:latin typeface="HY헤드라인M" panose="02030600000101010101" pitchFamily="18" charset="-127"/>
                <a:ea typeface="HY헤드라인M" panose="02030600000101010101" pitchFamily="18" charset="-127"/>
              </a:rPr>
              <a:t>3. Coal</a:t>
            </a:r>
            <a:endParaRPr lang="en-US" altLang="ko-KR">
              <a:ln w="3175">
                <a:noFill/>
              </a:ln>
              <a:latin typeface="HY헤드라인M" panose="02030600000101010101" pitchFamily="18" charset="-127"/>
              <a:ea typeface="HY헤드라인M" panose="02030600000101010101" pitchFamily="18" charset="-127"/>
            </a:endParaRPr>
          </a:p>
          <a:p>
            <a:pPr marL="0" indent="0" algn="ctr" latinLnBrk="1">
              <a:lnSpc>
                <a:spcPct val="150000"/>
              </a:lnSpc>
              <a:spcAft>
                <a:spcPts val="500"/>
              </a:spcAft>
              <a:buFontTx/>
              <a:buNone/>
            </a:pPr>
            <a:r>
              <a:rPr lang="en-US" altLang="ko-KR" b="0" kern="1200">
                <a:ln w="3175">
                  <a:noFill/>
                </a:ln>
                <a:solidFill>
                  <a:schemeClr val="accent2">
                    <a:lumMod val="75000"/>
                  </a:schemeClr>
                </a:solidFill>
                <a:latin typeface="HY헤드라인M" panose="02030600000101010101" pitchFamily="18" charset="-127"/>
                <a:ea typeface="HY헤드라인M" panose="02030600000101010101" pitchFamily="18" charset="-127"/>
              </a:rPr>
              <a:t>4. Solar PV</a:t>
            </a:r>
          </a:p>
        </p:txBody>
      </p:sp>
      <p:sp>
        <p:nvSpPr>
          <p:cNvPr id="18" name="타원 17">
            <a:extLst>
              <a:ext uri="{FF2B5EF4-FFF2-40B4-BE49-F238E27FC236}">
                <a16:creationId xmlns:a16="http://schemas.microsoft.com/office/drawing/2014/main" id="{718F88EC-AC62-B7C5-39AA-01131CF21501}"/>
              </a:ext>
            </a:extLst>
          </p:cNvPr>
          <p:cNvSpPr/>
          <p:nvPr/>
        </p:nvSpPr>
        <p:spPr>
          <a:xfrm>
            <a:off x="3205993" y="2502352"/>
            <a:ext cx="232978" cy="232978"/>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latin typeface="HY헤드라인M" panose="02030600000101010101" pitchFamily="18" charset="-127"/>
                <a:ea typeface="HY헤드라인M" panose="02030600000101010101" pitchFamily="18" charset="-127"/>
              </a:rPr>
              <a:t>1</a:t>
            </a:r>
            <a:endParaRPr lang="ko-KR" altLang="en-US" sz="1400">
              <a:latin typeface="HY헤드라인M" panose="02030600000101010101" pitchFamily="18" charset="-127"/>
              <a:ea typeface="HY헤드라인M" panose="02030600000101010101" pitchFamily="18" charset="-127"/>
            </a:endParaRPr>
          </a:p>
        </p:txBody>
      </p:sp>
      <p:sp>
        <p:nvSpPr>
          <p:cNvPr id="8" name="타원 7">
            <a:extLst>
              <a:ext uri="{FF2B5EF4-FFF2-40B4-BE49-F238E27FC236}">
                <a16:creationId xmlns:a16="http://schemas.microsoft.com/office/drawing/2014/main" id="{FCB0144C-82E3-B448-A473-FFE05EA871CF}"/>
              </a:ext>
            </a:extLst>
          </p:cNvPr>
          <p:cNvSpPr/>
          <p:nvPr/>
        </p:nvSpPr>
        <p:spPr>
          <a:xfrm>
            <a:off x="2787847" y="2381813"/>
            <a:ext cx="232978" cy="232978"/>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latin typeface="HY헤드라인M" panose="02030600000101010101" pitchFamily="18" charset="-127"/>
                <a:ea typeface="HY헤드라인M" panose="02030600000101010101" pitchFamily="18" charset="-127"/>
              </a:rPr>
              <a:t>2</a:t>
            </a:r>
            <a:endParaRPr lang="ko-KR" altLang="en-US" sz="1400">
              <a:latin typeface="HY헤드라인M" panose="02030600000101010101" pitchFamily="18" charset="-127"/>
              <a:ea typeface="HY헤드라인M" panose="02030600000101010101" pitchFamily="18" charset="-127"/>
            </a:endParaRPr>
          </a:p>
        </p:txBody>
      </p:sp>
      <p:sp>
        <p:nvSpPr>
          <p:cNvPr id="9" name="타원 8">
            <a:extLst>
              <a:ext uri="{FF2B5EF4-FFF2-40B4-BE49-F238E27FC236}">
                <a16:creationId xmlns:a16="http://schemas.microsoft.com/office/drawing/2014/main" id="{B8EA52D8-FE67-2878-815D-44DCF90EEE8A}"/>
              </a:ext>
            </a:extLst>
          </p:cNvPr>
          <p:cNvSpPr/>
          <p:nvPr/>
        </p:nvSpPr>
        <p:spPr>
          <a:xfrm>
            <a:off x="2376469" y="2301345"/>
            <a:ext cx="232978" cy="232978"/>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latin typeface="HY헤드라인M" panose="02030600000101010101" pitchFamily="18" charset="-127"/>
                <a:ea typeface="HY헤드라인M" panose="02030600000101010101" pitchFamily="18" charset="-127"/>
              </a:rPr>
              <a:t>3</a:t>
            </a:r>
            <a:endParaRPr lang="ko-KR" altLang="en-US" sz="1400">
              <a:latin typeface="HY헤드라인M" panose="02030600000101010101" pitchFamily="18" charset="-127"/>
              <a:ea typeface="HY헤드라인M" panose="02030600000101010101" pitchFamily="18" charset="-127"/>
            </a:endParaRPr>
          </a:p>
        </p:txBody>
      </p:sp>
      <p:sp>
        <p:nvSpPr>
          <p:cNvPr id="23" name="타원 22">
            <a:extLst>
              <a:ext uri="{FF2B5EF4-FFF2-40B4-BE49-F238E27FC236}">
                <a16:creationId xmlns:a16="http://schemas.microsoft.com/office/drawing/2014/main" id="{C5A856A2-BD55-07B0-EFFE-5BCE7BDC90A4}"/>
              </a:ext>
            </a:extLst>
          </p:cNvPr>
          <p:cNvSpPr/>
          <p:nvPr/>
        </p:nvSpPr>
        <p:spPr>
          <a:xfrm>
            <a:off x="5188168" y="2068367"/>
            <a:ext cx="232978" cy="232978"/>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latin typeface="HY헤드라인M" panose="02030600000101010101" pitchFamily="18" charset="-127"/>
                <a:ea typeface="HY헤드라인M" panose="02030600000101010101" pitchFamily="18" charset="-127"/>
              </a:rPr>
              <a:t>4</a:t>
            </a:r>
            <a:endParaRPr lang="ko-KR" altLang="en-US" sz="1400">
              <a:latin typeface="HY헤드라인M" panose="02030600000101010101" pitchFamily="18" charset="-127"/>
              <a:ea typeface="HY헤드라인M" panose="02030600000101010101" pitchFamily="18" charset="-127"/>
            </a:endParaRPr>
          </a:p>
        </p:txBody>
      </p:sp>
      <p:sp>
        <p:nvSpPr>
          <p:cNvPr id="13" name="TextBox 12">
            <a:extLst>
              <a:ext uri="{FF2B5EF4-FFF2-40B4-BE49-F238E27FC236}">
                <a16:creationId xmlns:a16="http://schemas.microsoft.com/office/drawing/2014/main" id="{2511558C-205E-8840-5063-AA2DAB07E861}"/>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
        <p:nvSpPr>
          <p:cNvPr id="11" name="TextBox 10">
            <a:extLst>
              <a:ext uri="{FF2B5EF4-FFF2-40B4-BE49-F238E27FC236}">
                <a16:creationId xmlns:a16="http://schemas.microsoft.com/office/drawing/2014/main" id="{27146C7E-D4E5-EB6B-0C9A-FBEBE660B0AD}"/>
              </a:ext>
            </a:extLst>
          </p:cNvPr>
          <p:cNvSpPr txBox="1"/>
          <p:nvPr/>
        </p:nvSpPr>
        <p:spPr>
          <a:xfrm>
            <a:off x="7256144" y="6418731"/>
            <a:ext cx="4659630" cy="184666"/>
          </a:xfrm>
          <a:prstGeom prst="rect">
            <a:avLst/>
          </a:prstGeom>
          <a:noFill/>
        </p:spPr>
        <p:txBody>
          <a:bodyPr wrap="square">
            <a:spAutoFit/>
          </a:bodyPr>
          <a:lstStyle/>
          <a:p>
            <a:pPr algn="r"/>
            <a:r>
              <a:rPr lang="en-US" altLang="ko-KR" sz="600"/>
              <a:t>Source:</a:t>
            </a:r>
            <a:r>
              <a:rPr lang="ko-KR" altLang="en-US" sz="600"/>
              <a:t> </a:t>
            </a:r>
            <a:r>
              <a:rPr lang="en-US" altLang="ko-KR" sz="600"/>
              <a:t>IEA. (2020). Projected Costs of Generating Electricity 2020 Edition. IEA, France.</a:t>
            </a:r>
            <a:endParaRPr lang="ko-KR" altLang="en-US" sz="600"/>
          </a:p>
        </p:txBody>
      </p:sp>
    </p:spTree>
    <p:extLst>
      <p:ext uri="{BB962C8B-B14F-4D97-AF65-F5344CB8AC3E}">
        <p14:creationId xmlns:p14="http://schemas.microsoft.com/office/powerpoint/2010/main" val="3188281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0CEC4-C777-A33A-3DE0-DBCDB60FBD01}"/>
            </a:ext>
          </a:extLst>
        </p:cNvPr>
        <p:cNvGrpSpPr/>
        <p:nvPr/>
      </p:nvGrpSpPr>
      <p:grpSpPr>
        <a:xfrm>
          <a:off x="0" y="0"/>
          <a:ext cx="0" cy="0"/>
          <a:chOff x="0" y="0"/>
          <a:chExt cx="0" cy="0"/>
        </a:xfrm>
      </p:grpSpPr>
      <p:sp>
        <p:nvSpPr>
          <p:cNvPr id="15" name="제목 14">
            <a:extLst>
              <a:ext uri="{FF2B5EF4-FFF2-40B4-BE49-F238E27FC236}">
                <a16:creationId xmlns:a16="http://schemas.microsoft.com/office/drawing/2014/main" id="{7BBFC8D7-D7B6-824C-AF9A-AE7847252F52}"/>
              </a:ext>
            </a:extLst>
          </p:cNvPr>
          <p:cNvSpPr>
            <a:spLocks noGrp="1"/>
          </p:cNvSpPr>
          <p:nvPr>
            <p:ph type="title"/>
          </p:nvPr>
        </p:nvSpPr>
        <p:spPr/>
        <p:txBody>
          <a:bodyPr/>
          <a:lstStyle/>
          <a:p>
            <a:r>
              <a:rPr lang="en-US" altLang="ko-KR"/>
              <a:t>A Limit of LCOE: Is cost everything?</a:t>
            </a:r>
            <a:endParaRPr lang="ko-KR" altLang="en-US"/>
          </a:p>
        </p:txBody>
      </p:sp>
      <p:sp>
        <p:nvSpPr>
          <p:cNvPr id="4" name="슬라이드 번호 개체 틀 3">
            <a:extLst>
              <a:ext uri="{FF2B5EF4-FFF2-40B4-BE49-F238E27FC236}">
                <a16:creationId xmlns:a16="http://schemas.microsoft.com/office/drawing/2014/main" id="{CE2141BB-4336-F96B-5617-7EDC62F380C6}"/>
              </a:ext>
            </a:extLst>
          </p:cNvPr>
          <p:cNvSpPr>
            <a:spLocks noGrp="1"/>
          </p:cNvSpPr>
          <p:nvPr>
            <p:ph type="sldNum" sz="quarter" idx="12"/>
          </p:nvPr>
        </p:nvSpPr>
        <p:spPr/>
        <p:txBody>
          <a:bodyPr/>
          <a:lstStyle/>
          <a:p>
            <a:fld id="{109C872D-39A9-4065-8BF3-6A613116E2A1}" type="slidenum">
              <a:rPr lang="ko-KR" altLang="en-US" smtClean="0"/>
              <a:t>11</a:t>
            </a:fld>
            <a:endParaRPr lang="ko-KR" altLang="en-US"/>
          </a:p>
        </p:txBody>
      </p:sp>
      <p:sp>
        <p:nvSpPr>
          <p:cNvPr id="14" name="TextBox 13">
            <a:extLst>
              <a:ext uri="{FF2B5EF4-FFF2-40B4-BE49-F238E27FC236}">
                <a16:creationId xmlns:a16="http://schemas.microsoft.com/office/drawing/2014/main" id="{C15802C3-081E-10C8-EB9A-5ADA6D172525}"/>
              </a:ext>
            </a:extLst>
          </p:cNvPr>
          <p:cNvSpPr txBox="1"/>
          <p:nvPr/>
        </p:nvSpPr>
        <p:spPr>
          <a:xfrm>
            <a:off x="6000559" y="2953459"/>
            <a:ext cx="5981891" cy="2577950"/>
          </a:xfrm>
          <a:prstGeom prst="rect">
            <a:avLst/>
          </a:prstGeom>
          <a:noFill/>
        </p:spPr>
        <p:txBody>
          <a:bodyPr wrap="square" rtlCol="0">
            <a:spAutoFit/>
          </a:bodyPr>
          <a:lstStyle/>
          <a:p>
            <a:pPr>
              <a:lnSpc>
                <a:spcPct val="150000"/>
              </a:lnSpc>
            </a:pPr>
            <a:r>
              <a:rPr lang="en-US" altLang="ko-KR">
                <a:ln w="3175">
                  <a:noFill/>
                </a:ln>
                <a:solidFill>
                  <a:schemeClr val="dk1"/>
                </a:solidFill>
                <a:latin typeface="HY헤드라인M" panose="02030600000101010101" pitchFamily="18" charset="-127"/>
                <a:ea typeface="HY헤드라인M" panose="02030600000101010101" pitchFamily="18" charset="-127"/>
              </a:rPr>
              <a:t>Why is PV valuable beyond cost?</a:t>
            </a:r>
          </a:p>
          <a:p>
            <a:pPr>
              <a:lnSpc>
                <a:spcPct val="150000"/>
              </a:lnSpc>
            </a:pPr>
            <a:endParaRPr lang="en-US" altLang="ko-KR" sz="1000">
              <a:ea typeface="HY헤드라인M" panose="02030600000101010101" pitchFamily="18" charset="-127"/>
            </a:endParaRPr>
          </a:p>
          <a:p>
            <a:pPr>
              <a:lnSpc>
                <a:spcPct val="150000"/>
              </a:lnSpc>
            </a:pPr>
            <a:r>
              <a:rPr lang="en-US" altLang="ko-KR">
                <a:ea typeface="HY헤드라인M" panose="02030600000101010101" pitchFamily="18" charset="-127"/>
              </a:rPr>
              <a:t>Solar</a:t>
            </a:r>
            <a:r>
              <a:rPr lang="ko-KR" altLang="en-US">
                <a:ea typeface="HY헤드라인M" panose="02030600000101010101" pitchFamily="18" charset="-127"/>
              </a:rPr>
              <a:t> </a:t>
            </a:r>
            <a:r>
              <a:rPr lang="en-US" altLang="ko-KR">
                <a:ea typeface="HY헤드라인M" panose="02030600000101010101" pitchFamily="18" charset="-127"/>
              </a:rPr>
              <a:t>PV</a:t>
            </a:r>
            <a:r>
              <a:rPr lang="ko-KR" altLang="en-US">
                <a:ea typeface="HY헤드라인M" panose="02030600000101010101" pitchFamily="18" charset="-127"/>
              </a:rPr>
              <a:t> </a:t>
            </a:r>
            <a:r>
              <a:rPr lang="en-US" altLang="ko-KR">
                <a:ea typeface="HY헤드라인M" panose="02030600000101010101" pitchFamily="18" charset="-127"/>
              </a:rPr>
              <a:t>emits</a:t>
            </a:r>
            <a:r>
              <a:rPr lang="ko-KR" altLang="en-US">
                <a:ea typeface="HY헤드라인M" panose="02030600000101010101" pitchFamily="18" charset="-127"/>
              </a:rPr>
              <a:t> </a:t>
            </a:r>
            <a:r>
              <a:rPr lang="en-US" altLang="ko-KR" b="1">
                <a:ea typeface="HY헤드라인M" panose="02030600000101010101" pitchFamily="18" charset="-127"/>
              </a:rPr>
              <a:t>no</a:t>
            </a:r>
            <a:r>
              <a:rPr lang="ko-KR" altLang="en-US" b="1">
                <a:ea typeface="HY헤드라인M" panose="02030600000101010101" pitchFamily="18" charset="-127"/>
              </a:rPr>
              <a:t> </a:t>
            </a:r>
            <a:r>
              <a:rPr lang="en-US" altLang="ko-KR" b="1">
                <a:ea typeface="HY헤드라인M" panose="02030600000101010101" pitchFamily="18" charset="-127"/>
              </a:rPr>
              <a:t>greenhouse</a:t>
            </a:r>
            <a:r>
              <a:rPr lang="ko-KR" altLang="en-US" b="1">
                <a:ea typeface="HY헤드라인M" panose="02030600000101010101" pitchFamily="18" charset="-127"/>
              </a:rPr>
              <a:t> </a:t>
            </a:r>
            <a:r>
              <a:rPr lang="en-US" altLang="ko-KR" b="1">
                <a:ea typeface="HY헤드라인M" panose="02030600000101010101" pitchFamily="18" charset="-127"/>
              </a:rPr>
              <a:t>gases</a:t>
            </a:r>
            <a:r>
              <a:rPr lang="ko-KR" altLang="en-US">
                <a:ea typeface="HY헤드라인M" panose="02030600000101010101" pitchFamily="18" charset="-127"/>
              </a:rPr>
              <a:t> </a:t>
            </a:r>
            <a:r>
              <a:rPr lang="en-US" altLang="ko-KR">
                <a:ea typeface="HY헤드라인M" panose="02030600000101010101" pitchFamily="18" charset="-127"/>
              </a:rPr>
              <a:t>during</a:t>
            </a:r>
            <a:r>
              <a:rPr lang="ko-KR" altLang="en-US">
                <a:ea typeface="HY헤드라인M" panose="02030600000101010101" pitchFamily="18" charset="-127"/>
              </a:rPr>
              <a:t> </a:t>
            </a:r>
            <a:r>
              <a:rPr lang="en-US" altLang="ko-KR">
                <a:ea typeface="HY헤드라인M" panose="02030600000101010101" pitchFamily="18" charset="-127"/>
              </a:rPr>
              <a:t>operation.</a:t>
            </a:r>
          </a:p>
          <a:p>
            <a:pPr>
              <a:lnSpc>
                <a:spcPct val="150000"/>
              </a:lnSpc>
            </a:pPr>
            <a:r>
              <a:rPr lang="en-US" altLang="ko-KR">
                <a:ea typeface="HY헤드라인M" panose="02030600000101010101" pitchFamily="18" charset="-127"/>
              </a:rPr>
              <a:t>While its LCOE may seem higher, it brings a hidden value: zero emissions.</a:t>
            </a:r>
          </a:p>
          <a:p>
            <a:pPr>
              <a:lnSpc>
                <a:spcPct val="150000"/>
              </a:lnSpc>
            </a:pPr>
            <a:endParaRPr lang="en-US" altLang="ko-KR" sz="1000">
              <a:ea typeface="HY헤드라인M" panose="02030600000101010101" pitchFamily="18" charset="-127"/>
            </a:endParaRPr>
          </a:p>
          <a:p>
            <a:pPr>
              <a:lnSpc>
                <a:spcPct val="150000"/>
              </a:lnSpc>
            </a:pPr>
            <a:r>
              <a:rPr lang="en-US" altLang="ko-KR">
                <a:ea typeface="HY헤드라인M" panose="02030600000101010101" pitchFamily="18" charset="-127"/>
              </a:rPr>
              <a:t>In economics, this is called a </a:t>
            </a:r>
            <a:r>
              <a:rPr lang="en-US" altLang="ko-KR" b="1">
                <a:solidFill>
                  <a:schemeClr val="accent2">
                    <a:lumMod val="75000"/>
                  </a:schemeClr>
                </a:solidFill>
                <a:ea typeface="HY헤드라인M" panose="02030600000101010101" pitchFamily="18" charset="-127"/>
              </a:rPr>
              <a:t>positive externality</a:t>
            </a:r>
            <a:r>
              <a:rPr lang="en-US" altLang="ko-KR">
                <a:solidFill>
                  <a:schemeClr val="accent2">
                    <a:lumMod val="75000"/>
                  </a:schemeClr>
                </a:solidFill>
                <a:ea typeface="HY헤드라인M" panose="02030600000101010101" pitchFamily="18" charset="-127"/>
              </a:rPr>
              <a:t>.</a:t>
            </a:r>
          </a:p>
        </p:txBody>
      </p:sp>
      <p:sp>
        <p:nvSpPr>
          <p:cNvPr id="36" name="TextBox 35">
            <a:extLst>
              <a:ext uri="{FF2B5EF4-FFF2-40B4-BE49-F238E27FC236}">
                <a16:creationId xmlns:a16="http://schemas.microsoft.com/office/drawing/2014/main" id="{3D8F0E14-873C-07A8-6B90-ADC0C7E2747E}"/>
              </a:ext>
            </a:extLst>
          </p:cNvPr>
          <p:cNvSpPr txBox="1"/>
          <p:nvPr/>
        </p:nvSpPr>
        <p:spPr>
          <a:xfrm>
            <a:off x="1600283" y="1111398"/>
            <a:ext cx="8630086" cy="1285288"/>
          </a:xfrm>
          <a:prstGeom prst="rect">
            <a:avLst/>
          </a:prstGeom>
          <a:noFill/>
        </p:spPr>
        <p:txBody>
          <a:bodyPr wrap="square" rtlCol="0">
            <a:spAutoFit/>
          </a:bodyPr>
          <a:lstStyle/>
          <a:p>
            <a:pPr algn="ctr">
              <a:lnSpc>
                <a:spcPct val="150000"/>
              </a:lnSpc>
            </a:pPr>
            <a:r>
              <a:rPr lang="en-US" altLang="ko-KR">
                <a:latin typeface="HY헤드라인M" panose="02030600000101010101" pitchFamily="18" charset="-127"/>
                <a:ea typeface="HY헤드라인M" panose="02030600000101010101" pitchFamily="18" charset="-127"/>
              </a:rPr>
              <a:t>LCOE only reflects monetary costs.</a:t>
            </a:r>
          </a:p>
          <a:p>
            <a:pPr algn="ctr">
              <a:lnSpc>
                <a:spcPct val="150000"/>
              </a:lnSpc>
            </a:pPr>
            <a:r>
              <a:rPr lang="en-US" altLang="ko-KR">
                <a:latin typeface="HY헤드라인M" panose="02030600000101010101" pitchFamily="18" charset="-127"/>
                <a:ea typeface="HY헤드라인M" panose="02030600000101010101" pitchFamily="18" charset="-127"/>
              </a:rPr>
              <a:t>It does not account for environmental impacts, health effects and more.</a:t>
            </a:r>
          </a:p>
          <a:p>
            <a:pPr algn="ctr">
              <a:lnSpc>
                <a:spcPct val="150000"/>
              </a:lnSpc>
            </a:pPr>
            <a:r>
              <a:rPr lang="en-US" altLang="ko-KR">
                <a:solidFill>
                  <a:schemeClr val="accent4"/>
                </a:solidFill>
                <a:latin typeface="HY헤드라인M" panose="02030600000101010101" pitchFamily="18" charset="-127"/>
                <a:ea typeface="HY헤드라인M" panose="02030600000101010101" pitchFamily="18" charset="-127"/>
              </a:rPr>
              <a:t>Some technologies offer hidden value not captured in LCOE.</a:t>
            </a:r>
          </a:p>
        </p:txBody>
      </p:sp>
      <p:pic>
        <p:nvPicPr>
          <p:cNvPr id="2" name="그림 1">
            <a:extLst>
              <a:ext uri="{FF2B5EF4-FFF2-40B4-BE49-F238E27FC236}">
                <a16:creationId xmlns:a16="http://schemas.microsoft.com/office/drawing/2014/main" id="{2E555CD1-EEF9-EF37-D85E-A0DCDA581386}"/>
              </a:ext>
            </a:extLst>
          </p:cNvPr>
          <p:cNvPicPr>
            <a:picLocks noChangeAspect="1"/>
          </p:cNvPicPr>
          <p:nvPr/>
        </p:nvPicPr>
        <p:blipFill>
          <a:blip r:embed="rId3"/>
          <a:stretch>
            <a:fillRect/>
          </a:stretch>
        </p:blipFill>
        <p:spPr>
          <a:xfrm>
            <a:off x="1037626" y="3016880"/>
            <a:ext cx="4410351" cy="2640330"/>
          </a:xfrm>
          <a:prstGeom prst="rect">
            <a:avLst/>
          </a:prstGeom>
        </p:spPr>
      </p:pic>
      <p:sp>
        <p:nvSpPr>
          <p:cNvPr id="8" name="타원 7">
            <a:extLst>
              <a:ext uri="{FF2B5EF4-FFF2-40B4-BE49-F238E27FC236}">
                <a16:creationId xmlns:a16="http://schemas.microsoft.com/office/drawing/2014/main" id="{F11C1315-EDE2-6B2F-97B8-86D25921F90C}"/>
              </a:ext>
            </a:extLst>
          </p:cNvPr>
          <p:cNvSpPr/>
          <p:nvPr/>
        </p:nvSpPr>
        <p:spPr>
          <a:xfrm>
            <a:off x="4091017" y="4830366"/>
            <a:ext cx="1057084" cy="1057084"/>
          </a:xfrm>
          <a:prstGeom prst="ellipse">
            <a:avLst/>
          </a:prstGeom>
          <a:noFill/>
          <a:ln w="3810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56E74807-869D-C9AA-0CB6-9D33EFF14A83}"/>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619784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AC192-8A8C-A775-D88A-4D061434491E}"/>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DA15A120-F477-E305-A229-4FCCEDB8AFFB}"/>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4" name="슬라이드 번호 개체 틀 3">
            <a:extLst>
              <a:ext uri="{FF2B5EF4-FFF2-40B4-BE49-F238E27FC236}">
                <a16:creationId xmlns:a16="http://schemas.microsoft.com/office/drawing/2014/main" id="{4548104F-E4C5-784B-4EBD-53C0C7034640}"/>
              </a:ext>
            </a:extLst>
          </p:cNvPr>
          <p:cNvSpPr>
            <a:spLocks noGrp="1"/>
          </p:cNvSpPr>
          <p:nvPr>
            <p:ph type="sldNum" sz="quarter" idx="12"/>
          </p:nvPr>
        </p:nvSpPr>
        <p:spPr/>
        <p:txBody>
          <a:bodyPr/>
          <a:lstStyle/>
          <a:p>
            <a:fld id="{109C872D-39A9-4065-8BF3-6A613116E2A1}" type="slidenum">
              <a:rPr lang="ko-KR" altLang="en-US" smtClean="0"/>
              <a:t>12</a:t>
            </a:fld>
            <a:endParaRPr lang="ko-KR" altLang="en-US"/>
          </a:p>
        </p:txBody>
      </p:sp>
      <p:sp>
        <p:nvSpPr>
          <p:cNvPr id="5" name="제목 1">
            <a:extLst>
              <a:ext uri="{FF2B5EF4-FFF2-40B4-BE49-F238E27FC236}">
                <a16:creationId xmlns:a16="http://schemas.microsoft.com/office/drawing/2014/main" id="{9ACAB85E-2A8E-58E6-3AA5-0BD06902C664}"/>
              </a:ext>
            </a:extLst>
          </p:cNvPr>
          <p:cNvSpPr txBox="1">
            <a:spLocks/>
          </p:cNvSpPr>
          <p:nvPr/>
        </p:nvSpPr>
        <p:spPr>
          <a:xfrm>
            <a:off x="831850" y="2473712"/>
            <a:ext cx="10515600" cy="1732775"/>
          </a:xfrm>
          <a:prstGeom prst="rect">
            <a:avLst/>
          </a:prstGeom>
          <a:effectLst>
            <a:reflection blurRad="50800" stA="45000" endPos="44000" dir="5400000" sy="-100000" algn="bl" rotWithShape="0"/>
          </a:effectLst>
        </p:spPr>
        <p:txBody>
          <a:bodyPr vert="horz" lIns="91440" tIns="45720" rIns="91440" bIns="45720" rtlCol="0" anchor="b">
            <a:noAutofit/>
          </a:bodyPr>
          <a:lstStyle>
            <a:lvl1pPr algn="l" defTabSz="914400" rtl="0" eaLnBrk="1" latinLnBrk="1" hangingPunct="1">
              <a:lnSpc>
                <a:spcPct val="90000"/>
              </a:lnSpc>
              <a:spcBef>
                <a:spcPct val="0"/>
              </a:spcBef>
              <a:buNone/>
              <a:defRPr sz="6000" i="1" kern="1200">
                <a:solidFill>
                  <a:schemeClr val="tx1"/>
                </a:solidFill>
                <a:latin typeface="HY헤드라인M" panose="02030600000101010101" pitchFamily="18" charset="-127"/>
                <a:ea typeface="HY헤드라인M" panose="02030600000101010101" pitchFamily="18" charset="-127"/>
                <a:cs typeface="+mj-cs"/>
              </a:defRPr>
            </a:lvl1pPr>
          </a:lstStyle>
          <a:p>
            <a:pPr>
              <a:lnSpc>
                <a:spcPct val="100000"/>
              </a:lnSpc>
            </a:pPr>
            <a:r>
              <a:rPr lang="en-US" altLang="ko-KR" b="1" i="0" spc="150">
                <a:solidFill>
                  <a:schemeClr val="accent2">
                    <a:lumMod val="40000"/>
                    <a:lumOff val="60000"/>
                  </a:schemeClr>
                </a:solidFill>
              </a:rPr>
              <a:t>T</a:t>
            </a:r>
            <a:r>
              <a:rPr lang="en-US" altLang="ko-KR" i="0" spc="150">
                <a:solidFill>
                  <a:schemeClr val="bg2">
                    <a:lumMod val="75000"/>
                  </a:schemeClr>
                </a:solidFill>
              </a:rPr>
              <a:t>eaching Demonstration:</a:t>
            </a:r>
            <a:br>
              <a:rPr lang="en-US" altLang="ko-KR" b="1" i="0" spc="150">
                <a:solidFill>
                  <a:schemeClr val="bg2">
                    <a:lumMod val="75000"/>
                  </a:schemeClr>
                </a:solidFill>
              </a:rPr>
            </a:br>
            <a:br>
              <a:rPr lang="en-US" altLang="ko-KR" sz="200" b="1" i="0" spc="150">
                <a:solidFill>
                  <a:schemeClr val="bg2">
                    <a:lumMod val="75000"/>
                  </a:schemeClr>
                </a:solidFill>
              </a:rPr>
            </a:br>
            <a:r>
              <a:rPr lang="en-US" altLang="ko-KR" sz="4800" i="0" spc="150"/>
              <a:t> Real-World Application</a:t>
            </a:r>
            <a:endParaRPr lang="ko-KR" altLang="en-US" sz="5400" i="0" spc="150"/>
          </a:p>
        </p:txBody>
      </p:sp>
    </p:spTree>
    <p:extLst>
      <p:ext uri="{BB962C8B-B14F-4D97-AF65-F5344CB8AC3E}">
        <p14:creationId xmlns:p14="http://schemas.microsoft.com/office/powerpoint/2010/main" val="1545142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DF8323-30D9-FE72-74B8-5F12F892B295}"/>
              </a:ext>
            </a:extLst>
          </p:cNvPr>
          <p:cNvSpPr>
            <a:spLocks noGrp="1"/>
          </p:cNvSpPr>
          <p:nvPr>
            <p:ph type="title"/>
          </p:nvPr>
        </p:nvSpPr>
        <p:spPr/>
        <p:txBody>
          <a:bodyPr/>
          <a:lstStyle/>
          <a:p>
            <a:r>
              <a:rPr lang="en-US" altLang="ko-KR"/>
              <a:t>Estimation of electricity generation</a:t>
            </a:r>
            <a:endParaRPr lang="ko-KR" altLang="en-US"/>
          </a:p>
        </p:txBody>
      </p:sp>
      <p:sp>
        <p:nvSpPr>
          <p:cNvPr id="4" name="슬라이드 번호 개체 틀 3">
            <a:extLst>
              <a:ext uri="{FF2B5EF4-FFF2-40B4-BE49-F238E27FC236}">
                <a16:creationId xmlns:a16="http://schemas.microsoft.com/office/drawing/2014/main" id="{503C2BF9-5484-4140-8E2B-2D8F359EC3A4}"/>
              </a:ext>
            </a:extLst>
          </p:cNvPr>
          <p:cNvSpPr>
            <a:spLocks noGrp="1"/>
          </p:cNvSpPr>
          <p:nvPr>
            <p:ph type="sldNum" sz="quarter" idx="12"/>
          </p:nvPr>
        </p:nvSpPr>
        <p:spPr/>
        <p:txBody>
          <a:bodyPr/>
          <a:lstStyle/>
          <a:p>
            <a:fld id="{109C872D-39A9-4065-8BF3-6A613116E2A1}" type="slidenum">
              <a:rPr lang="ko-KR" altLang="en-US" smtClean="0"/>
              <a:t>13</a:t>
            </a:fld>
            <a:endParaRPr lang="ko-KR" altLang="en-US"/>
          </a:p>
        </p:txBody>
      </p:sp>
      <p:sp>
        <p:nvSpPr>
          <p:cNvPr id="7" name="TextBox 6">
            <a:extLst>
              <a:ext uri="{FF2B5EF4-FFF2-40B4-BE49-F238E27FC236}">
                <a16:creationId xmlns:a16="http://schemas.microsoft.com/office/drawing/2014/main" id="{BD548CC0-72A5-B166-ED48-5876D4D2C8EE}"/>
              </a:ext>
            </a:extLst>
          </p:cNvPr>
          <p:cNvSpPr txBox="1"/>
          <p:nvPr/>
        </p:nvSpPr>
        <p:spPr>
          <a:xfrm>
            <a:off x="191531" y="1873232"/>
            <a:ext cx="6807570" cy="1056764"/>
          </a:xfrm>
          <a:prstGeom prst="rect">
            <a:avLst/>
          </a:prstGeom>
          <a:noFill/>
        </p:spPr>
        <p:txBody>
          <a:bodyPr wrap="square" rtlCol="0" anchor="t">
            <a:spAutoFit/>
          </a:bodyPr>
          <a:lstStyle/>
          <a:p>
            <a:pPr algn="ctr">
              <a:lnSpc>
                <a:spcPct val="120000"/>
              </a:lnSpc>
            </a:pPr>
            <a:r>
              <a:rPr lang="en-US" altLang="ko-KR" spc="-20">
                <a:ln w="3175">
                  <a:noFill/>
                </a:ln>
                <a:ea typeface="+mj-ea"/>
              </a:rPr>
              <a:t>How much electricity would be generated annually</a:t>
            </a:r>
          </a:p>
          <a:p>
            <a:pPr algn="ctr">
              <a:lnSpc>
                <a:spcPct val="120000"/>
              </a:lnSpc>
            </a:pPr>
            <a:r>
              <a:rPr lang="en-US" altLang="ko-KR" spc="-20">
                <a:ln w="3175">
                  <a:noFill/>
                </a:ln>
                <a:ea typeface="+mj-ea"/>
              </a:rPr>
              <a:t>if we install solar PV panels on the parking lot </a:t>
            </a:r>
          </a:p>
          <a:p>
            <a:pPr algn="ctr">
              <a:lnSpc>
                <a:spcPct val="120000"/>
              </a:lnSpc>
            </a:pPr>
            <a:r>
              <a:rPr lang="en-US" altLang="ko-KR" spc="-20">
                <a:ln w="3175">
                  <a:noFill/>
                </a:ln>
                <a:ea typeface="+mj-ea"/>
              </a:rPr>
              <a:t>next to the Department of Economics at Hanbat University?</a:t>
            </a:r>
          </a:p>
        </p:txBody>
      </p:sp>
      <p:pic>
        <p:nvPicPr>
          <p:cNvPr id="8" name="그림 7">
            <a:extLst>
              <a:ext uri="{FF2B5EF4-FFF2-40B4-BE49-F238E27FC236}">
                <a16:creationId xmlns:a16="http://schemas.microsoft.com/office/drawing/2014/main" id="{93FAC6DA-CE54-05D5-8DA1-88EC72A707FF}"/>
              </a:ext>
            </a:extLst>
          </p:cNvPr>
          <p:cNvPicPr>
            <a:picLocks noChangeAspect="1"/>
          </p:cNvPicPr>
          <p:nvPr/>
        </p:nvPicPr>
        <p:blipFill>
          <a:blip r:embed="rId2"/>
          <a:stretch>
            <a:fillRect/>
          </a:stretch>
        </p:blipFill>
        <p:spPr>
          <a:xfrm>
            <a:off x="6999101" y="1044588"/>
            <a:ext cx="4852497" cy="534953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C54655-E8CF-3516-35C7-8A3699138BCF}"/>
                  </a:ext>
                </a:extLst>
              </p:cNvPr>
              <p:cNvSpPr txBox="1"/>
              <p:nvPr/>
            </p:nvSpPr>
            <p:spPr>
              <a:xfrm>
                <a:off x="1435191" y="3654003"/>
                <a:ext cx="3424335" cy="1126655"/>
              </a:xfrm>
              <a:prstGeom prst="rect">
                <a:avLst/>
              </a:prstGeom>
              <a:noFill/>
            </p:spPr>
            <p:txBody>
              <a:bodyPr wrap="square" lIns="0" tIns="0" rIns="0" bIns="0" rtlCol="0">
                <a:spAutoFit/>
              </a:bodyPr>
              <a:lstStyle/>
              <a:p>
                <a:r>
                  <a:rPr lang="en-US" altLang="ko-KR" sz="2400" b="1" i="1"/>
                  <a:t>LCOE</a:t>
                </a:r>
                <a:r>
                  <a:rPr lang="en-US" altLang="ko-KR" sz="2800"/>
                  <a:t> = </a:t>
                </a:r>
                <a14:m>
                  <m:oMath xmlns:m="http://schemas.openxmlformats.org/officeDocument/2006/math">
                    <m:f>
                      <m:fPr>
                        <m:ctrlPr>
                          <a:rPr lang="en-US" altLang="ko-KR" sz="2800" i="1" smtClean="0">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𝐶</m:t>
                            </m:r>
                          </m:e>
                          <m:sub>
                            <m:r>
                              <a:rPr lang="en-US" altLang="ko-KR" sz="2800" b="0" i="1" smtClean="0">
                                <a:latin typeface="Cambria Math" panose="02040503050406030204" pitchFamily="18" charset="0"/>
                              </a:rPr>
                              <m:t>0</m:t>
                            </m:r>
                          </m:sub>
                        </m:sSub>
                        <m:r>
                          <a:rPr lang="en-US" altLang="ko-KR" sz="2800" b="0" i="1" smtClean="0">
                            <a:latin typeface="Cambria Math" panose="02040503050406030204" pitchFamily="18" charset="0"/>
                          </a:rPr>
                          <m:t> + </m:t>
                        </m:r>
                        <m:nary>
                          <m:naryPr>
                            <m:chr m:val="∑"/>
                            <m:limLoc m:val="subSup"/>
                            <m:ctrlPr>
                              <a:rPr lang="en-US" altLang="ko-KR" sz="280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𝑡</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𝑇</m:t>
                            </m:r>
                          </m:sup>
                          <m:e>
                            <m:f>
                              <m:fPr>
                                <m:ctrlPr>
                                  <a:rPr lang="en-US" altLang="ko-KR" sz="2800" i="1" smtClean="0">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𝑂𝑀</m:t>
                                    </m:r>
                                  </m:e>
                                  <m:sub>
                                    <m:r>
                                      <a:rPr lang="en-US" altLang="ko-KR" sz="2800" i="1">
                                        <a:latin typeface="Cambria Math" panose="02040503050406030204" pitchFamily="18" charset="0"/>
                                      </a:rPr>
                                      <m:t>𝑡</m:t>
                                    </m:r>
                                  </m:sub>
                                </m:sSub>
                                <m:r>
                                  <a:rPr lang="en-US" altLang="ko-KR" sz="2800" b="0" i="1" smtClean="0">
                                    <a:latin typeface="Cambria Math" panose="02040503050406030204" pitchFamily="18" charset="0"/>
                                  </a:rPr>
                                  <m:t> + </m:t>
                                </m:r>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𝐹</m:t>
                                    </m:r>
                                  </m:e>
                                  <m:sub>
                                    <m:r>
                                      <a:rPr lang="en-US" altLang="ko-KR" sz="2800" i="1">
                                        <a:latin typeface="Cambria Math" panose="02040503050406030204" pitchFamily="18" charset="0"/>
                                      </a:rPr>
                                      <m:t>𝑡</m:t>
                                    </m:r>
                                  </m:sub>
                                </m:sSub>
                              </m:num>
                              <m:den>
                                <m:sSup>
                                  <m:sSupPr>
                                    <m:ctrlPr>
                                      <a:rPr lang="en-US" altLang="ko-KR" sz="2800" i="1" smtClean="0">
                                        <a:latin typeface="Cambria Math" panose="02040503050406030204" pitchFamily="18" charset="0"/>
                                      </a:rPr>
                                    </m:ctrlPr>
                                  </m:sSupPr>
                                  <m:e>
                                    <m:r>
                                      <a:rPr lang="en-US" altLang="ko-KR" sz="2800" b="0" i="1" smtClean="0">
                                        <a:latin typeface="Cambria Math" panose="02040503050406030204" pitchFamily="18" charset="0"/>
                                      </a:rPr>
                                      <m:t>(1+</m:t>
                                    </m:r>
                                    <m:r>
                                      <a:rPr lang="en-US" altLang="ko-KR" sz="2800" b="0" i="1" smtClean="0">
                                        <a:latin typeface="Cambria Math" panose="02040503050406030204" pitchFamily="18" charset="0"/>
                                      </a:rPr>
                                      <m:t>𝑟</m:t>
                                    </m:r>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𝑡</m:t>
                                    </m:r>
                                  </m:sup>
                                </m:sSup>
                              </m:den>
                            </m:f>
                          </m:e>
                        </m:nary>
                      </m:num>
                      <m:den>
                        <m:nary>
                          <m:naryPr>
                            <m:chr m:val="∑"/>
                            <m:limLoc m:val="subSup"/>
                            <m:ctrlPr>
                              <a:rPr lang="en-US" altLang="ko-KR" sz="2800" i="1">
                                <a:latin typeface="Cambria Math" panose="02040503050406030204" pitchFamily="18" charset="0"/>
                              </a:rPr>
                            </m:ctrlPr>
                          </m:naryPr>
                          <m:sub>
                            <m:r>
                              <m:rPr>
                                <m:brk m:alnAt="25"/>
                              </m:rPr>
                              <a:rPr lang="en-US" altLang="ko-KR" sz="2800" b="0" i="1">
                                <a:latin typeface="Cambria Math" panose="02040503050406030204" pitchFamily="18" charset="0"/>
                              </a:rPr>
                              <m:t>𝑡</m:t>
                            </m:r>
                            <m:r>
                              <a:rPr lang="en-US" altLang="ko-KR" sz="2800" b="0" i="1">
                                <a:latin typeface="Cambria Math" panose="02040503050406030204" pitchFamily="18" charset="0"/>
                              </a:rPr>
                              <m:t>=1</m:t>
                            </m:r>
                          </m:sub>
                          <m:sup>
                            <m:r>
                              <a:rPr lang="en-US" altLang="ko-KR" sz="2800" b="0" i="1">
                                <a:latin typeface="Cambria Math" panose="02040503050406030204" pitchFamily="18" charset="0"/>
                              </a:rPr>
                              <m:t>𝑇</m:t>
                            </m:r>
                          </m:sup>
                          <m:e>
                            <m:f>
                              <m:fPr>
                                <m:ctrlPr>
                                  <a:rPr lang="en-US" altLang="ko-KR" sz="2800" i="1">
                                    <a:latin typeface="Cambria Math" panose="02040503050406030204" pitchFamily="18" charset="0"/>
                                  </a:rPr>
                                </m:ctrlPr>
                              </m:fPr>
                              <m:num>
                                <m:sSub>
                                  <m:sSubPr>
                                    <m:ctrlPr>
                                      <a:rPr lang="en-US" altLang="ko-KR" sz="2800" b="1" i="1" smtClean="0">
                                        <a:solidFill>
                                          <a:srgbClr val="FF0000"/>
                                        </a:solidFill>
                                        <a:latin typeface="Cambria Math" panose="02040503050406030204" pitchFamily="18" charset="0"/>
                                      </a:rPr>
                                    </m:ctrlPr>
                                  </m:sSubPr>
                                  <m:e>
                                    <m:r>
                                      <a:rPr lang="en-US" altLang="ko-KR" sz="2800" b="1" i="1" smtClean="0">
                                        <a:solidFill>
                                          <a:srgbClr val="FF0000"/>
                                        </a:solidFill>
                                        <a:latin typeface="Cambria Math" panose="02040503050406030204" pitchFamily="18" charset="0"/>
                                      </a:rPr>
                                      <m:t>𝑬</m:t>
                                    </m:r>
                                  </m:e>
                                  <m:sub>
                                    <m:r>
                                      <a:rPr lang="en-US" altLang="ko-KR" sz="2800" b="1" i="1">
                                        <a:solidFill>
                                          <a:srgbClr val="FF0000"/>
                                        </a:solidFill>
                                        <a:latin typeface="Cambria Math" panose="02040503050406030204" pitchFamily="18" charset="0"/>
                                      </a:rPr>
                                      <m:t>𝒕</m:t>
                                    </m:r>
                                  </m:sub>
                                </m:sSub>
                              </m:num>
                              <m:den>
                                <m:sSup>
                                  <m:sSupPr>
                                    <m:ctrlPr>
                                      <a:rPr lang="en-US" altLang="ko-KR" sz="2800" i="1">
                                        <a:latin typeface="Cambria Math" panose="02040503050406030204" pitchFamily="18" charset="0"/>
                                      </a:rPr>
                                    </m:ctrlPr>
                                  </m:sSupPr>
                                  <m:e>
                                    <m:r>
                                      <a:rPr lang="en-US" altLang="ko-KR" sz="2800" b="0" i="1">
                                        <a:latin typeface="Cambria Math" panose="02040503050406030204" pitchFamily="18" charset="0"/>
                                      </a:rPr>
                                      <m:t>(1+</m:t>
                                    </m:r>
                                    <m:r>
                                      <a:rPr lang="en-US" altLang="ko-KR" sz="2800" b="0" i="1">
                                        <a:latin typeface="Cambria Math" panose="02040503050406030204" pitchFamily="18" charset="0"/>
                                      </a:rPr>
                                      <m:t>𝑟</m:t>
                                    </m:r>
                                    <m:r>
                                      <a:rPr lang="en-US" altLang="ko-KR" sz="2800" b="0" i="1">
                                        <a:latin typeface="Cambria Math" panose="02040503050406030204" pitchFamily="18" charset="0"/>
                                      </a:rPr>
                                      <m:t>)</m:t>
                                    </m:r>
                                  </m:e>
                                  <m:sup>
                                    <m:r>
                                      <a:rPr lang="en-US" altLang="ko-KR" sz="2800" b="0" i="1">
                                        <a:latin typeface="Cambria Math" panose="02040503050406030204" pitchFamily="18" charset="0"/>
                                      </a:rPr>
                                      <m:t>𝑡</m:t>
                                    </m:r>
                                  </m:sup>
                                </m:sSup>
                              </m:den>
                            </m:f>
                          </m:e>
                        </m:nary>
                      </m:den>
                    </m:f>
                  </m:oMath>
                </a14:m>
                <a:endParaRPr lang="ko-KR" altLang="en-US" sz="2800"/>
              </a:p>
            </p:txBody>
          </p:sp>
        </mc:Choice>
        <mc:Fallback xmlns="">
          <p:sp>
            <p:nvSpPr>
              <p:cNvPr id="11" name="TextBox 10">
                <a:extLst>
                  <a:ext uri="{FF2B5EF4-FFF2-40B4-BE49-F238E27FC236}">
                    <a16:creationId xmlns:a16="http://schemas.microsoft.com/office/drawing/2014/main" id="{CCC54655-E8CF-3516-35C7-8A3699138BCF}"/>
                  </a:ext>
                </a:extLst>
              </p:cNvPr>
              <p:cNvSpPr txBox="1">
                <a:spLocks noRot="1" noChangeAspect="1" noMove="1" noResize="1" noEditPoints="1" noAdjustHandles="1" noChangeArrowheads="1" noChangeShapeType="1" noTextEdit="1"/>
              </p:cNvSpPr>
              <p:nvPr/>
            </p:nvSpPr>
            <p:spPr>
              <a:xfrm>
                <a:off x="1435191" y="3654003"/>
                <a:ext cx="3424335" cy="1126655"/>
              </a:xfrm>
              <a:prstGeom prst="rect">
                <a:avLst/>
              </a:prstGeom>
              <a:blipFill>
                <a:blip r:embed="rId3"/>
                <a:stretch>
                  <a:fillRect l="-5338"/>
                </a:stretch>
              </a:blipFill>
            </p:spPr>
            <p:txBody>
              <a:bodyPr/>
              <a:lstStyle/>
              <a:p>
                <a:r>
                  <a:rPr lang="en-US">
                    <a:noFill/>
                  </a:rPr>
                  <a:t> </a:t>
                </a:r>
              </a:p>
            </p:txBody>
          </p:sp>
        </mc:Fallback>
      </mc:AlternateContent>
      <p:sp>
        <p:nvSpPr>
          <p:cNvPr id="15" name="타원 14">
            <a:extLst>
              <a:ext uri="{FF2B5EF4-FFF2-40B4-BE49-F238E27FC236}">
                <a16:creationId xmlns:a16="http://schemas.microsoft.com/office/drawing/2014/main" id="{CF9E0D03-8AB3-4C97-50E0-B0FC349C6B8C}"/>
              </a:ext>
            </a:extLst>
          </p:cNvPr>
          <p:cNvSpPr/>
          <p:nvPr/>
        </p:nvSpPr>
        <p:spPr>
          <a:xfrm>
            <a:off x="3828783" y="4166161"/>
            <a:ext cx="409576" cy="409576"/>
          </a:xfrm>
          <a:prstGeom prst="ellipse">
            <a:avLst/>
          </a:pr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3AB739A0-BD8A-0957-E996-6E11FE9F8158}"/>
              </a:ext>
            </a:extLst>
          </p:cNvPr>
          <p:cNvSpPr txBox="1"/>
          <p:nvPr/>
        </p:nvSpPr>
        <p:spPr>
          <a:xfrm>
            <a:off x="5024216" y="4260906"/>
            <a:ext cx="1361528" cy="583942"/>
          </a:xfrm>
          <a:prstGeom prst="rect">
            <a:avLst/>
          </a:prstGeom>
          <a:noFill/>
        </p:spPr>
        <p:txBody>
          <a:bodyPr wrap="square" rtlCol="0" anchor="t">
            <a:spAutoFit/>
          </a:bodyPr>
          <a:lstStyle/>
          <a:p>
            <a:pPr>
              <a:lnSpc>
                <a:spcPct val="120000"/>
              </a:lnSpc>
            </a:pPr>
            <a:r>
              <a:rPr lang="en-US" altLang="ko-KR" sz="1400" b="1">
                <a:ln w="3175">
                  <a:noFill/>
                </a:ln>
                <a:solidFill>
                  <a:schemeClr val="accent2">
                    <a:lumMod val="75000"/>
                  </a:schemeClr>
                </a:solidFill>
                <a:ea typeface="+mj-ea"/>
              </a:rPr>
              <a:t>How can we estimate it?</a:t>
            </a:r>
            <a:endParaRPr lang="en-US" altLang="ko-KR" sz="1400" baseline="30000">
              <a:ln w="3175">
                <a:noFill/>
              </a:ln>
              <a:solidFill>
                <a:schemeClr val="accent2">
                  <a:lumMod val="75000"/>
                </a:schemeClr>
              </a:solidFill>
              <a:ea typeface="+mj-ea"/>
            </a:endParaRPr>
          </a:p>
        </p:txBody>
      </p:sp>
      <p:cxnSp>
        <p:nvCxnSpPr>
          <p:cNvPr id="18" name="연결선: 꺾임 17">
            <a:extLst>
              <a:ext uri="{FF2B5EF4-FFF2-40B4-BE49-F238E27FC236}">
                <a16:creationId xmlns:a16="http://schemas.microsoft.com/office/drawing/2014/main" id="{FA80F561-ED41-46C3-0EF0-0E9646ECB368}"/>
              </a:ext>
            </a:extLst>
          </p:cNvPr>
          <p:cNvCxnSpPr>
            <a:cxnSpLocks/>
            <a:stCxn id="15" idx="6"/>
          </p:cNvCxnSpPr>
          <p:nvPr/>
        </p:nvCxnSpPr>
        <p:spPr>
          <a:xfrm>
            <a:off x="4238359" y="4370949"/>
            <a:ext cx="799871" cy="204788"/>
          </a:xfrm>
          <a:prstGeom prst="bentConnector3">
            <a:avLst>
              <a:gd name="adj1" fmla="val 50000"/>
            </a:avLst>
          </a:prstGeom>
          <a:ln w="28575">
            <a:solidFill>
              <a:schemeClr val="accent2"/>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3" name="그림 2">
            <a:extLst>
              <a:ext uri="{FF2B5EF4-FFF2-40B4-BE49-F238E27FC236}">
                <a16:creationId xmlns:a16="http://schemas.microsoft.com/office/drawing/2014/main" id="{16F92380-E969-6683-9A53-E937CD64B36A}"/>
              </a:ext>
            </a:extLst>
          </p:cNvPr>
          <p:cNvPicPr>
            <a:picLocks noChangeAspect="1"/>
          </p:cNvPicPr>
          <p:nvPr/>
        </p:nvPicPr>
        <p:blipFill>
          <a:blip r:embed="rId2"/>
          <a:srcRect l="44174" t="62981" r="41055" b="29210"/>
          <a:stretch>
            <a:fillRect/>
          </a:stretch>
        </p:blipFill>
        <p:spPr>
          <a:xfrm>
            <a:off x="8615580" y="4112216"/>
            <a:ext cx="1256998" cy="732632"/>
          </a:xfrm>
          <a:prstGeom prst="rect">
            <a:avLst/>
          </a:prstGeom>
        </p:spPr>
      </p:pic>
      <p:sp>
        <p:nvSpPr>
          <p:cNvPr id="5" name="TextBox 4">
            <a:extLst>
              <a:ext uri="{FF2B5EF4-FFF2-40B4-BE49-F238E27FC236}">
                <a16:creationId xmlns:a16="http://schemas.microsoft.com/office/drawing/2014/main" id="{939414F3-609B-FE37-1E7C-E4E0EA7FA1DC}"/>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776524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2B38B-D937-FCCD-451D-6CA9BE1CC0EC}"/>
              </a:ext>
            </a:extLst>
          </p:cNvPr>
          <p:cNvSpPr>
            <a:spLocks noGrp="1"/>
          </p:cNvSpPr>
          <p:nvPr>
            <p:ph type="title"/>
          </p:nvPr>
        </p:nvSpPr>
        <p:spPr/>
        <p:txBody>
          <a:bodyPr/>
          <a:lstStyle/>
          <a:p>
            <a:r>
              <a:rPr lang="en-US" altLang="ko-KR"/>
              <a:t>Key concepts for Estimating PV Electricity Generation</a:t>
            </a:r>
            <a:endParaRPr lang="ko-KR" altLang="en-US"/>
          </a:p>
        </p:txBody>
      </p:sp>
      <p:sp>
        <p:nvSpPr>
          <p:cNvPr id="4" name="슬라이드 번호 개체 틀 3">
            <a:extLst>
              <a:ext uri="{FF2B5EF4-FFF2-40B4-BE49-F238E27FC236}">
                <a16:creationId xmlns:a16="http://schemas.microsoft.com/office/drawing/2014/main" id="{F537628C-1D47-34F3-06D8-8B3CB5019293}"/>
              </a:ext>
            </a:extLst>
          </p:cNvPr>
          <p:cNvSpPr>
            <a:spLocks noGrp="1"/>
          </p:cNvSpPr>
          <p:nvPr>
            <p:ph type="sldNum" sz="quarter" idx="12"/>
          </p:nvPr>
        </p:nvSpPr>
        <p:spPr/>
        <p:txBody>
          <a:bodyPr/>
          <a:lstStyle/>
          <a:p>
            <a:fld id="{109C872D-39A9-4065-8BF3-6A613116E2A1}" type="slidenum">
              <a:rPr lang="ko-KR" altLang="en-US" smtClean="0"/>
              <a:t>14</a:t>
            </a:fld>
            <a:endParaRPr lang="ko-KR" altLang="en-US"/>
          </a:p>
        </p:txBody>
      </p:sp>
      <p:sp>
        <p:nvSpPr>
          <p:cNvPr id="13" name="TextBox 12">
            <a:extLst>
              <a:ext uri="{FF2B5EF4-FFF2-40B4-BE49-F238E27FC236}">
                <a16:creationId xmlns:a16="http://schemas.microsoft.com/office/drawing/2014/main" id="{CE8A634A-7FE5-DA4C-D7C0-DAB269C7559E}"/>
              </a:ext>
            </a:extLst>
          </p:cNvPr>
          <p:cNvSpPr txBox="1"/>
          <p:nvPr/>
        </p:nvSpPr>
        <p:spPr>
          <a:xfrm>
            <a:off x="483747" y="2729385"/>
            <a:ext cx="5365758" cy="774571"/>
          </a:xfrm>
          <a:prstGeom prst="rect">
            <a:avLst/>
          </a:prstGeom>
          <a:noFill/>
        </p:spPr>
        <p:txBody>
          <a:bodyPr wrap="square" rtlCol="0" anchor="t">
            <a:spAutoFit/>
          </a:bodyPr>
          <a:lstStyle/>
          <a:p>
            <a:pPr algn="ctr"/>
            <a:r>
              <a:rPr lang="en-US" altLang="ko-KR" sz="1300"/>
              <a:t>The amount of </a:t>
            </a:r>
            <a:r>
              <a:rPr lang="en-US" altLang="ko-KR" sz="1300" b="1"/>
              <a:t>sunlight</a:t>
            </a:r>
            <a:r>
              <a:rPr lang="en-US" altLang="ko-KR" sz="1300"/>
              <a:t> available at a location is measured as </a:t>
            </a:r>
            <a:r>
              <a:rPr lang="en-US" altLang="ko-KR" sz="1400" b="1">
                <a:solidFill>
                  <a:srgbClr val="FF0000"/>
                </a:solidFill>
              </a:rPr>
              <a:t>GHI</a:t>
            </a:r>
            <a:r>
              <a:rPr lang="en-US" altLang="ko-KR" sz="1400" b="1" baseline="30000">
                <a:solidFill>
                  <a:srgbClr val="FF0000"/>
                </a:solidFill>
              </a:rPr>
              <a:t>*</a:t>
            </a:r>
            <a:r>
              <a:rPr lang="en-US" altLang="ko-KR" sz="1300" b="1"/>
              <a:t> </a:t>
            </a:r>
            <a:r>
              <a:rPr lang="en-US" altLang="ko-KR" sz="1300"/>
              <a:t>which is a </a:t>
            </a:r>
            <a:r>
              <a:rPr lang="en-US" altLang="ko-KR" sz="1300" b="1"/>
              <a:t>key input</a:t>
            </a:r>
            <a:r>
              <a:rPr lang="en-US" altLang="ko-KR" sz="1300"/>
              <a:t> for estimating electricity generation</a:t>
            </a:r>
          </a:p>
          <a:p>
            <a:pPr algn="ctr"/>
            <a:endParaRPr lang="en-US" altLang="ko-KR" sz="1200" baseline="30000">
              <a:ln w="3175">
                <a:noFill/>
              </a:ln>
              <a:ea typeface="+mj-ea"/>
            </a:endParaRPr>
          </a:p>
          <a:p>
            <a:r>
              <a:rPr lang="en-US" altLang="ko-KR" sz="1400" baseline="30000">
                <a:ln w="3175">
                  <a:noFill/>
                </a:ln>
                <a:ea typeface="+mj-ea"/>
              </a:rPr>
              <a:t>* GHI: Global Horizontal Irradiance</a:t>
            </a:r>
          </a:p>
        </p:txBody>
      </p:sp>
      <p:sp>
        <p:nvSpPr>
          <p:cNvPr id="15" name="TextBox 14">
            <a:extLst>
              <a:ext uri="{FF2B5EF4-FFF2-40B4-BE49-F238E27FC236}">
                <a16:creationId xmlns:a16="http://schemas.microsoft.com/office/drawing/2014/main" id="{65D30FD6-C9DF-0D61-A6C0-51C5A142B272}"/>
              </a:ext>
            </a:extLst>
          </p:cNvPr>
          <p:cNvSpPr txBox="1"/>
          <p:nvPr/>
        </p:nvSpPr>
        <p:spPr>
          <a:xfrm>
            <a:off x="678872" y="1038536"/>
            <a:ext cx="10975831" cy="1335622"/>
          </a:xfrm>
          <a:prstGeom prst="rect">
            <a:avLst/>
          </a:prstGeom>
          <a:noFill/>
        </p:spPr>
        <p:txBody>
          <a:bodyPr wrap="square" rtlCol="0" anchor="t">
            <a:spAutoFit/>
          </a:bodyPr>
          <a:lstStyle/>
          <a:p>
            <a:pPr>
              <a:lnSpc>
                <a:spcPct val="150000"/>
              </a:lnSpc>
            </a:pPr>
            <a:r>
              <a:rPr lang="en-US" altLang="ko-KR" u="sng">
                <a:ln w="3175">
                  <a:noFill/>
                </a:ln>
                <a:latin typeface="HY헤드라인M" panose="02030600000101010101" pitchFamily="18" charset="-127"/>
                <a:ea typeface="HY헤드라인M" panose="02030600000101010101" pitchFamily="18" charset="-127"/>
              </a:rPr>
              <a:t>The Principle of Solar PV Generation</a:t>
            </a:r>
          </a:p>
          <a:p>
            <a:pPr>
              <a:lnSpc>
                <a:spcPct val="150000"/>
              </a:lnSpc>
            </a:pPr>
            <a:endParaRPr lang="en-US" altLang="ko-KR" sz="400" u="sng">
              <a:ln w="3175">
                <a:noFill/>
              </a:ln>
              <a:latin typeface="HY헤드라인M" panose="02030600000101010101" pitchFamily="18" charset="-127"/>
              <a:ea typeface="HY헤드라인M" panose="02030600000101010101" pitchFamily="18" charset="-127"/>
            </a:endParaRPr>
          </a:p>
          <a:p>
            <a:pPr marL="342900" indent="-250825">
              <a:lnSpc>
                <a:spcPct val="150000"/>
              </a:lnSpc>
              <a:buAutoNum type="arabicPeriod"/>
            </a:pPr>
            <a:r>
              <a:rPr lang="en-US" altLang="ko-KR" sz="1600" spc="-50"/>
              <a:t>Solar PV systems generate electricity using the </a:t>
            </a:r>
            <a:r>
              <a:rPr lang="en-US" altLang="ko-KR" sz="1600" b="1" spc="-50"/>
              <a:t>photovoltaic effect</a:t>
            </a:r>
            <a:r>
              <a:rPr lang="en-US" altLang="ko-KR" sz="1600" spc="-50"/>
              <a:t>, which converts sunlight into </a:t>
            </a:r>
            <a:r>
              <a:rPr lang="en-US" altLang="ko-KR" sz="1600" b="1" spc="-50"/>
              <a:t>direct current (DC)</a:t>
            </a:r>
            <a:endParaRPr lang="en-US" altLang="ko-KR" sz="1600" spc="-50"/>
          </a:p>
          <a:p>
            <a:pPr marL="342900" indent="-250825">
              <a:lnSpc>
                <a:spcPct val="150000"/>
              </a:lnSpc>
              <a:buAutoNum type="arabicPeriod"/>
            </a:pPr>
            <a:r>
              <a:rPr lang="en-US" altLang="ko-KR" sz="1600" spc="-50"/>
              <a:t>However, since most appliances and the power grid use </a:t>
            </a:r>
            <a:r>
              <a:rPr lang="en-US" altLang="ko-KR" sz="1600" b="1" spc="-50"/>
              <a:t>alternating current (AC)</a:t>
            </a:r>
            <a:r>
              <a:rPr lang="en-US" altLang="ko-KR" sz="1600" spc="-50"/>
              <a:t>, a </a:t>
            </a:r>
            <a:r>
              <a:rPr lang="en-US" altLang="ko-KR" sz="1600" b="1" spc="-50"/>
              <a:t>DC to AC conversion</a:t>
            </a:r>
            <a:r>
              <a:rPr lang="en-US" altLang="ko-KR" sz="1600" spc="-50"/>
              <a:t> is needed</a:t>
            </a:r>
            <a:endParaRPr lang="en-US" altLang="ko-KR" sz="1600" u="sng" spc="-50">
              <a:ln w="3175">
                <a:noFill/>
              </a:ln>
              <a:latin typeface="HY헤드라인M" panose="02030600000101010101" pitchFamily="18" charset="-127"/>
              <a:ea typeface="HY헤드라인M" panose="02030600000101010101" pitchFamily="18" charset="-127"/>
            </a:endParaRPr>
          </a:p>
        </p:txBody>
      </p:sp>
      <p:grpSp>
        <p:nvGrpSpPr>
          <p:cNvPr id="57" name="그룹 56">
            <a:extLst>
              <a:ext uri="{FF2B5EF4-FFF2-40B4-BE49-F238E27FC236}">
                <a16:creationId xmlns:a16="http://schemas.microsoft.com/office/drawing/2014/main" id="{4C9BAA4D-6C3A-D21E-6D0B-A73E6198C266}"/>
              </a:ext>
            </a:extLst>
          </p:cNvPr>
          <p:cNvGrpSpPr/>
          <p:nvPr/>
        </p:nvGrpSpPr>
        <p:grpSpPr>
          <a:xfrm>
            <a:off x="2570787" y="3349707"/>
            <a:ext cx="7265939" cy="1510928"/>
            <a:chOff x="1847505" y="2363466"/>
            <a:chExt cx="7265939" cy="1510928"/>
          </a:xfrm>
        </p:grpSpPr>
        <p:sp>
          <p:nvSpPr>
            <p:cNvPr id="27" name="직사각형 26">
              <a:extLst>
                <a:ext uri="{FF2B5EF4-FFF2-40B4-BE49-F238E27FC236}">
                  <a16:creationId xmlns:a16="http://schemas.microsoft.com/office/drawing/2014/main" id="{DF280157-0E35-9826-F7EA-34649F95A197}"/>
                </a:ext>
              </a:extLst>
            </p:cNvPr>
            <p:cNvSpPr/>
            <p:nvPr/>
          </p:nvSpPr>
          <p:spPr>
            <a:xfrm>
              <a:off x="5702340" y="2962324"/>
              <a:ext cx="1087679" cy="65079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HY헤드라인M" panose="02030600000101010101" pitchFamily="18" charset="-127"/>
                  <a:ea typeface="HY헤드라인M" panose="02030600000101010101" pitchFamily="18" charset="-127"/>
                </a:rPr>
                <a:t>DC/AC</a:t>
              </a:r>
            </a:p>
            <a:p>
              <a:pPr algn="ctr"/>
              <a:r>
                <a:rPr lang="en-US" altLang="ko-KR" sz="1400">
                  <a:solidFill>
                    <a:schemeClr val="tx1"/>
                  </a:solidFill>
                  <a:latin typeface="HY헤드라인M" panose="02030600000101010101" pitchFamily="18" charset="-127"/>
                  <a:ea typeface="HY헤드라인M" panose="02030600000101010101" pitchFamily="18" charset="-127"/>
                </a:rPr>
                <a:t>Inverter</a:t>
              </a:r>
              <a:endParaRPr lang="ko-KR" altLang="en-US" sz="1400">
                <a:solidFill>
                  <a:schemeClr val="tx1"/>
                </a:solidFill>
                <a:latin typeface="HY헤드라인M" panose="02030600000101010101" pitchFamily="18" charset="-127"/>
                <a:ea typeface="HY헤드라인M" panose="02030600000101010101" pitchFamily="18" charset="-127"/>
              </a:endParaRPr>
            </a:p>
          </p:txBody>
        </p:sp>
        <p:grpSp>
          <p:nvGrpSpPr>
            <p:cNvPr id="37" name="그룹 36">
              <a:extLst>
                <a:ext uri="{FF2B5EF4-FFF2-40B4-BE49-F238E27FC236}">
                  <a16:creationId xmlns:a16="http://schemas.microsoft.com/office/drawing/2014/main" id="{52D8351F-DA1B-2194-7D5E-8572853581FC}"/>
                </a:ext>
              </a:extLst>
            </p:cNvPr>
            <p:cNvGrpSpPr/>
            <p:nvPr/>
          </p:nvGrpSpPr>
          <p:grpSpPr>
            <a:xfrm>
              <a:off x="4482456" y="2792210"/>
              <a:ext cx="831405" cy="936360"/>
              <a:chOff x="4108938" y="2886825"/>
              <a:chExt cx="831405" cy="936360"/>
            </a:xfrm>
          </p:grpSpPr>
          <p:sp>
            <p:nvSpPr>
              <p:cNvPr id="9" name="자유형: 도형 8">
                <a:extLst>
                  <a:ext uri="{FF2B5EF4-FFF2-40B4-BE49-F238E27FC236}">
                    <a16:creationId xmlns:a16="http://schemas.microsoft.com/office/drawing/2014/main" id="{4E92CBDF-BA4E-F844-F597-F356C7758576}"/>
                  </a:ext>
                </a:extLst>
              </p:cNvPr>
              <p:cNvSpPr/>
              <p:nvPr/>
            </p:nvSpPr>
            <p:spPr>
              <a:xfrm>
                <a:off x="4108938" y="3182007"/>
                <a:ext cx="831405" cy="641178"/>
              </a:xfrm>
              <a:custGeom>
                <a:avLst/>
                <a:gdLst>
                  <a:gd name="connsiteX0" fmla="*/ 1340410 w 1340409"/>
                  <a:gd name="connsiteY0" fmla="*/ 808586 h 1033721"/>
                  <a:gd name="connsiteX1" fmla="*/ 1340410 w 1340409"/>
                  <a:gd name="connsiteY1" fmla="*/ 648341 h 1033721"/>
                  <a:gd name="connsiteX2" fmla="*/ 1048650 w 1340409"/>
                  <a:gd name="connsiteY2" fmla="*/ 0 h 1033721"/>
                  <a:gd name="connsiteX3" fmla="*/ 291846 w 1340409"/>
                  <a:gd name="connsiteY3" fmla="*/ 0 h 1033721"/>
                  <a:gd name="connsiteX4" fmla="*/ 0 w 1340409"/>
                  <a:gd name="connsiteY4" fmla="*/ 648341 h 1033721"/>
                  <a:gd name="connsiteX5" fmla="*/ 0 w 1340409"/>
                  <a:gd name="connsiteY5" fmla="*/ 808586 h 1033721"/>
                  <a:gd name="connsiteX6" fmla="*/ 652895 w 1340409"/>
                  <a:gd name="connsiteY6" fmla="*/ 808586 h 1033721"/>
                  <a:gd name="connsiteX7" fmla="*/ 652895 w 1340409"/>
                  <a:gd name="connsiteY7" fmla="*/ 999086 h 1033721"/>
                  <a:gd name="connsiteX8" fmla="*/ 434444 w 1340409"/>
                  <a:gd name="connsiteY8" fmla="*/ 999086 h 1033721"/>
                  <a:gd name="connsiteX9" fmla="*/ 434444 w 1340409"/>
                  <a:gd name="connsiteY9" fmla="*/ 1033722 h 1033721"/>
                  <a:gd name="connsiteX10" fmla="*/ 905966 w 1340409"/>
                  <a:gd name="connsiteY10" fmla="*/ 1033722 h 1033721"/>
                  <a:gd name="connsiteX11" fmla="*/ 905966 w 1340409"/>
                  <a:gd name="connsiteY11" fmla="*/ 999086 h 1033721"/>
                  <a:gd name="connsiteX12" fmla="*/ 687532 w 1340409"/>
                  <a:gd name="connsiteY12" fmla="*/ 999086 h 1033721"/>
                  <a:gd name="connsiteX13" fmla="*/ 687532 w 1340409"/>
                  <a:gd name="connsiteY13" fmla="*/ 808586 h 1033721"/>
                  <a:gd name="connsiteX14" fmla="*/ 812205 w 1340409"/>
                  <a:gd name="connsiteY14" fmla="*/ 215975 h 1033721"/>
                  <a:gd name="connsiteX15" fmla="*/ 837940 w 1340409"/>
                  <a:gd name="connsiteY15" fmla="*/ 417195 h 1033721"/>
                  <a:gd name="connsiteX16" fmla="*/ 502487 w 1340409"/>
                  <a:gd name="connsiteY16" fmla="*/ 417195 h 1033721"/>
                  <a:gd name="connsiteX17" fmla="*/ 528274 w 1340409"/>
                  <a:gd name="connsiteY17" fmla="*/ 215975 h 1033721"/>
                  <a:gd name="connsiteX18" fmla="*/ 532759 w 1340409"/>
                  <a:gd name="connsiteY18" fmla="*/ 181339 h 1033721"/>
                  <a:gd name="connsiteX19" fmla="*/ 551567 w 1340409"/>
                  <a:gd name="connsiteY19" fmla="*/ 34636 h 1033721"/>
                  <a:gd name="connsiteX20" fmla="*/ 788895 w 1340409"/>
                  <a:gd name="connsiteY20" fmla="*/ 34636 h 1033721"/>
                  <a:gd name="connsiteX21" fmla="*/ 807702 w 1340409"/>
                  <a:gd name="connsiteY21" fmla="*/ 181339 h 1033721"/>
                  <a:gd name="connsiteX22" fmla="*/ 1198383 w 1340409"/>
                  <a:gd name="connsiteY22" fmla="*/ 417195 h 1033721"/>
                  <a:gd name="connsiteX23" fmla="*/ 872801 w 1340409"/>
                  <a:gd name="connsiteY23" fmla="*/ 417195 h 1033721"/>
                  <a:gd name="connsiteX24" fmla="*/ 847067 w 1340409"/>
                  <a:gd name="connsiteY24" fmla="*/ 215975 h 1033721"/>
                  <a:gd name="connsiteX25" fmla="*/ 1107861 w 1340409"/>
                  <a:gd name="connsiteY25" fmla="*/ 215975 h 1033721"/>
                  <a:gd name="connsiteX26" fmla="*/ 467556 w 1340409"/>
                  <a:gd name="connsiteY26" fmla="*/ 417195 h 1033721"/>
                  <a:gd name="connsiteX27" fmla="*/ 141974 w 1340409"/>
                  <a:gd name="connsiteY27" fmla="*/ 417195 h 1033721"/>
                  <a:gd name="connsiteX28" fmla="*/ 232497 w 1340409"/>
                  <a:gd name="connsiteY28" fmla="*/ 216044 h 1033721"/>
                  <a:gd name="connsiteX29" fmla="*/ 493360 w 1340409"/>
                  <a:gd name="connsiteY29" fmla="*/ 216044 h 1033721"/>
                  <a:gd name="connsiteX30" fmla="*/ 463105 w 1340409"/>
                  <a:gd name="connsiteY30" fmla="*/ 451831 h 1033721"/>
                  <a:gd name="connsiteX31" fmla="*/ 439657 w 1340409"/>
                  <a:gd name="connsiteY31" fmla="*/ 634746 h 1033721"/>
                  <a:gd name="connsiteX32" fmla="*/ 44109 w 1340409"/>
                  <a:gd name="connsiteY32" fmla="*/ 634746 h 1033721"/>
                  <a:gd name="connsiteX33" fmla="*/ 126457 w 1340409"/>
                  <a:gd name="connsiteY33" fmla="*/ 451831 h 1033721"/>
                  <a:gd name="connsiteX34" fmla="*/ 498019 w 1340409"/>
                  <a:gd name="connsiteY34" fmla="*/ 451831 h 1033721"/>
                  <a:gd name="connsiteX35" fmla="*/ 842374 w 1340409"/>
                  <a:gd name="connsiteY35" fmla="*/ 451831 h 1033721"/>
                  <a:gd name="connsiteX36" fmla="*/ 865840 w 1340409"/>
                  <a:gd name="connsiteY36" fmla="*/ 634815 h 1033721"/>
                  <a:gd name="connsiteX37" fmla="*/ 474570 w 1340409"/>
                  <a:gd name="connsiteY37" fmla="*/ 634815 h 1033721"/>
                  <a:gd name="connsiteX38" fmla="*/ 900753 w 1340409"/>
                  <a:gd name="connsiteY38" fmla="*/ 634746 h 1033721"/>
                  <a:gd name="connsiteX39" fmla="*/ 877287 w 1340409"/>
                  <a:gd name="connsiteY39" fmla="*/ 451831 h 1033721"/>
                  <a:gd name="connsiteX40" fmla="*/ 1213970 w 1340409"/>
                  <a:gd name="connsiteY40" fmla="*/ 451831 h 1033721"/>
                  <a:gd name="connsiteX41" fmla="*/ 1296318 w 1340409"/>
                  <a:gd name="connsiteY41" fmla="*/ 634815 h 1033721"/>
                  <a:gd name="connsiteX42" fmla="*/ 1092275 w 1340409"/>
                  <a:gd name="connsiteY42" fmla="*/ 181339 h 1033721"/>
                  <a:gd name="connsiteX43" fmla="*/ 842616 w 1340409"/>
                  <a:gd name="connsiteY43" fmla="*/ 181339 h 1033721"/>
                  <a:gd name="connsiteX44" fmla="*/ 823808 w 1340409"/>
                  <a:gd name="connsiteY44" fmla="*/ 34636 h 1033721"/>
                  <a:gd name="connsiteX45" fmla="*/ 1026258 w 1340409"/>
                  <a:gd name="connsiteY45" fmla="*/ 34636 h 1033721"/>
                  <a:gd name="connsiteX46" fmla="*/ 314169 w 1340409"/>
                  <a:gd name="connsiteY46" fmla="*/ 34636 h 1033721"/>
                  <a:gd name="connsiteX47" fmla="*/ 516601 w 1340409"/>
                  <a:gd name="connsiteY47" fmla="*/ 34636 h 1033721"/>
                  <a:gd name="connsiteX48" fmla="*/ 497794 w 1340409"/>
                  <a:gd name="connsiteY48" fmla="*/ 181339 h 1033721"/>
                  <a:gd name="connsiteX49" fmla="*/ 248152 w 1340409"/>
                  <a:gd name="connsiteY49" fmla="*/ 181339 h 1033721"/>
                  <a:gd name="connsiteX50" fmla="*/ 34636 w 1340409"/>
                  <a:gd name="connsiteY50" fmla="*/ 669382 h 1033721"/>
                  <a:gd name="connsiteX51" fmla="*/ 1305791 w 1340409"/>
                  <a:gd name="connsiteY51" fmla="*/ 669382 h 1033721"/>
                  <a:gd name="connsiteX52" fmla="*/ 1305791 w 1340409"/>
                  <a:gd name="connsiteY52" fmla="*/ 773949 h 1033721"/>
                  <a:gd name="connsiteX53" fmla="*/ 34636 w 1340409"/>
                  <a:gd name="connsiteY53" fmla="*/ 773949 h 103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40409" h="1033721">
                    <a:moveTo>
                      <a:pt x="1340410" y="808586"/>
                    </a:moveTo>
                    <a:lnTo>
                      <a:pt x="1340410" y="648341"/>
                    </a:lnTo>
                    <a:lnTo>
                      <a:pt x="1048650" y="0"/>
                    </a:lnTo>
                    <a:lnTo>
                      <a:pt x="291846" y="0"/>
                    </a:lnTo>
                    <a:lnTo>
                      <a:pt x="0" y="648341"/>
                    </a:lnTo>
                    <a:lnTo>
                      <a:pt x="0" y="808586"/>
                    </a:lnTo>
                    <a:lnTo>
                      <a:pt x="652895" y="808586"/>
                    </a:lnTo>
                    <a:lnTo>
                      <a:pt x="652895" y="999086"/>
                    </a:lnTo>
                    <a:lnTo>
                      <a:pt x="434444" y="999086"/>
                    </a:lnTo>
                    <a:lnTo>
                      <a:pt x="434444" y="1033722"/>
                    </a:lnTo>
                    <a:lnTo>
                      <a:pt x="905966" y="1033722"/>
                    </a:lnTo>
                    <a:lnTo>
                      <a:pt x="905966" y="999086"/>
                    </a:lnTo>
                    <a:lnTo>
                      <a:pt x="687532" y="999086"/>
                    </a:lnTo>
                    <a:lnTo>
                      <a:pt x="687532" y="808586"/>
                    </a:lnTo>
                    <a:close/>
                    <a:moveTo>
                      <a:pt x="812205" y="215975"/>
                    </a:moveTo>
                    <a:lnTo>
                      <a:pt x="837940" y="417195"/>
                    </a:lnTo>
                    <a:lnTo>
                      <a:pt x="502487" y="417195"/>
                    </a:lnTo>
                    <a:lnTo>
                      <a:pt x="528274" y="215975"/>
                    </a:lnTo>
                    <a:close/>
                    <a:moveTo>
                      <a:pt x="532759" y="181339"/>
                    </a:moveTo>
                    <a:lnTo>
                      <a:pt x="551567" y="34636"/>
                    </a:lnTo>
                    <a:lnTo>
                      <a:pt x="788895" y="34636"/>
                    </a:lnTo>
                    <a:lnTo>
                      <a:pt x="807702" y="181339"/>
                    </a:lnTo>
                    <a:close/>
                    <a:moveTo>
                      <a:pt x="1198383" y="417195"/>
                    </a:moveTo>
                    <a:lnTo>
                      <a:pt x="872801" y="417195"/>
                    </a:lnTo>
                    <a:lnTo>
                      <a:pt x="847067" y="215975"/>
                    </a:lnTo>
                    <a:lnTo>
                      <a:pt x="1107861" y="215975"/>
                    </a:lnTo>
                    <a:close/>
                    <a:moveTo>
                      <a:pt x="467556" y="417195"/>
                    </a:moveTo>
                    <a:lnTo>
                      <a:pt x="141974" y="417195"/>
                    </a:lnTo>
                    <a:lnTo>
                      <a:pt x="232497" y="216044"/>
                    </a:lnTo>
                    <a:lnTo>
                      <a:pt x="493360" y="216044"/>
                    </a:lnTo>
                    <a:close/>
                    <a:moveTo>
                      <a:pt x="463105" y="451831"/>
                    </a:moveTo>
                    <a:lnTo>
                      <a:pt x="439657" y="634746"/>
                    </a:lnTo>
                    <a:lnTo>
                      <a:pt x="44109" y="634746"/>
                    </a:lnTo>
                    <a:lnTo>
                      <a:pt x="126457" y="451831"/>
                    </a:lnTo>
                    <a:close/>
                    <a:moveTo>
                      <a:pt x="498019" y="451831"/>
                    </a:moveTo>
                    <a:lnTo>
                      <a:pt x="842374" y="451831"/>
                    </a:lnTo>
                    <a:lnTo>
                      <a:pt x="865840" y="634815"/>
                    </a:lnTo>
                    <a:lnTo>
                      <a:pt x="474570" y="634815"/>
                    </a:lnTo>
                    <a:close/>
                    <a:moveTo>
                      <a:pt x="900753" y="634746"/>
                    </a:moveTo>
                    <a:lnTo>
                      <a:pt x="877287" y="451831"/>
                    </a:lnTo>
                    <a:lnTo>
                      <a:pt x="1213970" y="451831"/>
                    </a:lnTo>
                    <a:lnTo>
                      <a:pt x="1296318" y="634815"/>
                    </a:lnTo>
                    <a:close/>
                    <a:moveTo>
                      <a:pt x="1092275" y="181339"/>
                    </a:moveTo>
                    <a:lnTo>
                      <a:pt x="842616" y="181339"/>
                    </a:lnTo>
                    <a:lnTo>
                      <a:pt x="823808" y="34636"/>
                    </a:lnTo>
                    <a:lnTo>
                      <a:pt x="1026258" y="34636"/>
                    </a:lnTo>
                    <a:close/>
                    <a:moveTo>
                      <a:pt x="314169" y="34636"/>
                    </a:moveTo>
                    <a:lnTo>
                      <a:pt x="516601" y="34636"/>
                    </a:lnTo>
                    <a:lnTo>
                      <a:pt x="497794" y="181339"/>
                    </a:lnTo>
                    <a:lnTo>
                      <a:pt x="248152" y="181339"/>
                    </a:lnTo>
                    <a:close/>
                    <a:moveTo>
                      <a:pt x="34636" y="669382"/>
                    </a:moveTo>
                    <a:lnTo>
                      <a:pt x="1305791" y="669382"/>
                    </a:lnTo>
                    <a:lnTo>
                      <a:pt x="1305791" y="773949"/>
                    </a:lnTo>
                    <a:lnTo>
                      <a:pt x="34636" y="773949"/>
                    </a:lnTo>
                    <a:close/>
                  </a:path>
                </a:pathLst>
              </a:custGeom>
              <a:solidFill>
                <a:srgbClr val="000000"/>
              </a:solidFill>
              <a:ln w="17264" cap="flat">
                <a:noFill/>
                <a:prstDash val="solid"/>
                <a:miter/>
              </a:ln>
            </p:spPr>
            <p:txBody>
              <a:bodyPr rtlCol="0" anchor="ctr"/>
              <a:lstStyle/>
              <a:p>
                <a:endParaRPr lang="ko-KR" altLang="en-US"/>
              </a:p>
            </p:txBody>
          </p:sp>
          <p:sp>
            <p:nvSpPr>
              <p:cNvPr id="36" name="TextBox 35">
                <a:extLst>
                  <a:ext uri="{FF2B5EF4-FFF2-40B4-BE49-F238E27FC236}">
                    <a16:creationId xmlns:a16="http://schemas.microsoft.com/office/drawing/2014/main" id="{77E0E9B1-7E19-F713-8691-24DB04F816A8}"/>
                  </a:ext>
                </a:extLst>
              </p:cNvPr>
              <p:cNvSpPr txBox="1"/>
              <p:nvPr/>
            </p:nvSpPr>
            <p:spPr>
              <a:xfrm>
                <a:off x="4261938" y="2886825"/>
                <a:ext cx="525403" cy="307777"/>
              </a:xfrm>
              <a:prstGeom prst="rect">
                <a:avLst/>
              </a:prstGeom>
              <a:noFill/>
            </p:spPr>
            <p:txBody>
              <a:bodyPr wrap="square" rtlCol="0">
                <a:spAutoFit/>
              </a:bodyPr>
              <a:lstStyle/>
              <a:p>
                <a:pPr algn="ctr"/>
                <a:r>
                  <a:rPr lang="en-US" altLang="ko-KR" sz="1400">
                    <a:latin typeface="HY헤드라인M" panose="02030600000101010101" pitchFamily="18" charset="-127"/>
                    <a:ea typeface="HY헤드라인M" panose="02030600000101010101" pitchFamily="18" charset="-127"/>
                  </a:rPr>
                  <a:t>PV</a:t>
                </a:r>
                <a:endParaRPr lang="ko-KR" altLang="en-US" sz="1400">
                  <a:latin typeface="HY헤드라인M" panose="02030600000101010101" pitchFamily="18" charset="-127"/>
                  <a:ea typeface="HY헤드라인M" panose="02030600000101010101" pitchFamily="18" charset="-127"/>
                </a:endParaRPr>
              </a:p>
            </p:txBody>
          </p:sp>
        </p:grpSp>
        <p:grpSp>
          <p:nvGrpSpPr>
            <p:cNvPr id="39" name="그룹 38">
              <a:extLst>
                <a:ext uri="{FF2B5EF4-FFF2-40B4-BE49-F238E27FC236}">
                  <a16:creationId xmlns:a16="http://schemas.microsoft.com/office/drawing/2014/main" id="{3F3C20F3-83FA-7EC4-533B-F8DEF70CC384}"/>
                </a:ext>
              </a:extLst>
            </p:cNvPr>
            <p:cNvGrpSpPr/>
            <p:nvPr/>
          </p:nvGrpSpPr>
          <p:grpSpPr>
            <a:xfrm>
              <a:off x="8199044" y="2566993"/>
              <a:ext cx="914400" cy="1243444"/>
              <a:chOff x="8553339" y="2610003"/>
              <a:chExt cx="914400" cy="1243444"/>
            </a:xfrm>
          </p:grpSpPr>
          <p:pic>
            <p:nvPicPr>
              <p:cNvPr id="35" name="그래픽 34" descr="전기탑 윤곽선">
                <a:extLst>
                  <a:ext uri="{FF2B5EF4-FFF2-40B4-BE49-F238E27FC236}">
                    <a16:creationId xmlns:a16="http://schemas.microsoft.com/office/drawing/2014/main" id="{474CC7F1-1339-FC59-EFD4-E88E7C9788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53339" y="2939047"/>
                <a:ext cx="914400" cy="914400"/>
              </a:xfrm>
              <a:prstGeom prst="rect">
                <a:avLst/>
              </a:prstGeom>
            </p:spPr>
          </p:pic>
          <p:sp>
            <p:nvSpPr>
              <p:cNvPr id="38" name="TextBox 37">
                <a:extLst>
                  <a:ext uri="{FF2B5EF4-FFF2-40B4-BE49-F238E27FC236}">
                    <a16:creationId xmlns:a16="http://schemas.microsoft.com/office/drawing/2014/main" id="{8BFFC553-D386-F5A8-1061-83237C94110F}"/>
                  </a:ext>
                </a:extLst>
              </p:cNvPr>
              <p:cNvSpPr txBox="1"/>
              <p:nvPr/>
            </p:nvSpPr>
            <p:spPr>
              <a:xfrm>
                <a:off x="8749890" y="2610003"/>
                <a:ext cx="521297" cy="307777"/>
              </a:xfrm>
              <a:prstGeom prst="rect">
                <a:avLst/>
              </a:prstGeom>
              <a:noFill/>
            </p:spPr>
            <p:txBody>
              <a:bodyPr wrap="none" rtlCol="0">
                <a:spAutoFit/>
              </a:bodyPr>
              <a:lstStyle/>
              <a:p>
                <a:r>
                  <a:rPr lang="en-US" altLang="ko-KR" sz="1400">
                    <a:latin typeface="HY헤드라인M" panose="02030600000101010101" pitchFamily="18" charset="-127"/>
                    <a:ea typeface="HY헤드라인M" panose="02030600000101010101" pitchFamily="18" charset="-127"/>
                  </a:rPr>
                  <a:t>Grid</a:t>
                </a:r>
                <a:endParaRPr lang="ko-KR" altLang="en-US" sz="1400">
                  <a:latin typeface="HY헤드라인M" panose="02030600000101010101" pitchFamily="18" charset="-127"/>
                  <a:ea typeface="HY헤드라인M" panose="02030600000101010101" pitchFamily="18" charset="-127"/>
                </a:endParaRPr>
              </a:p>
            </p:txBody>
          </p:sp>
        </p:grpSp>
        <p:grpSp>
          <p:nvGrpSpPr>
            <p:cNvPr id="56" name="그룹 55">
              <a:extLst>
                <a:ext uri="{FF2B5EF4-FFF2-40B4-BE49-F238E27FC236}">
                  <a16:creationId xmlns:a16="http://schemas.microsoft.com/office/drawing/2014/main" id="{215DAA1B-F5FF-C18A-302C-7FFAC4D718B8}"/>
                </a:ext>
              </a:extLst>
            </p:cNvPr>
            <p:cNvGrpSpPr/>
            <p:nvPr/>
          </p:nvGrpSpPr>
          <p:grpSpPr>
            <a:xfrm>
              <a:off x="1847505" y="2363466"/>
              <a:ext cx="1430749" cy="893689"/>
              <a:chOff x="1847505" y="2363466"/>
              <a:chExt cx="1430749" cy="893689"/>
            </a:xfrm>
          </p:grpSpPr>
          <p:grpSp>
            <p:nvGrpSpPr>
              <p:cNvPr id="26" name="그룹 25">
                <a:extLst>
                  <a:ext uri="{FF2B5EF4-FFF2-40B4-BE49-F238E27FC236}">
                    <a16:creationId xmlns:a16="http://schemas.microsoft.com/office/drawing/2014/main" id="{FE5A4CCC-3686-1AF3-CF36-B2FB3EE6662D}"/>
                  </a:ext>
                </a:extLst>
              </p:cNvPr>
              <p:cNvGrpSpPr/>
              <p:nvPr/>
            </p:nvGrpSpPr>
            <p:grpSpPr>
              <a:xfrm>
                <a:off x="1847505" y="2438501"/>
                <a:ext cx="450272" cy="450271"/>
                <a:chOff x="4431299" y="2900881"/>
                <a:chExt cx="450272" cy="450271"/>
              </a:xfrm>
            </p:grpSpPr>
            <p:sp>
              <p:nvSpPr>
                <p:cNvPr id="10" name="자유형: 도형 9">
                  <a:extLst>
                    <a:ext uri="{FF2B5EF4-FFF2-40B4-BE49-F238E27FC236}">
                      <a16:creationId xmlns:a16="http://schemas.microsoft.com/office/drawing/2014/main" id="{BFF0520D-62EA-A718-1B61-7B64C87D4B8C}"/>
                    </a:ext>
                  </a:extLst>
                </p:cNvPr>
                <p:cNvSpPr/>
                <p:nvPr/>
              </p:nvSpPr>
              <p:spPr>
                <a:xfrm>
                  <a:off x="4639117" y="2900881"/>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11" name="자유형: 도형 10">
                  <a:extLst>
                    <a:ext uri="{FF2B5EF4-FFF2-40B4-BE49-F238E27FC236}">
                      <a16:creationId xmlns:a16="http://schemas.microsoft.com/office/drawing/2014/main" id="{61F702E6-1D9D-F48B-5F53-C8EDBAC96F5E}"/>
                    </a:ext>
                  </a:extLst>
                </p:cNvPr>
                <p:cNvSpPr/>
                <p:nvPr/>
              </p:nvSpPr>
              <p:spPr>
                <a:xfrm>
                  <a:off x="4639117" y="3264562"/>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12" name="자유형: 도형 11">
                  <a:extLst>
                    <a:ext uri="{FF2B5EF4-FFF2-40B4-BE49-F238E27FC236}">
                      <a16:creationId xmlns:a16="http://schemas.microsoft.com/office/drawing/2014/main" id="{6D7A7DAB-683B-34DE-A55B-68312C9D071C}"/>
                    </a:ext>
                  </a:extLst>
                </p:cNvPr>
                <p:cNvSpPr/>
                <p:nvPr/>
              </p:nvSpPr>
              <p:spPr>
                <a:xfrm>
                  <a:off x="4794981" y="3108699"/>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14" name="자유형: 도형 13">
                  <a:extLst>
                    <a:ext uri="{FF2B5EF4-FFF2-40B4-BE49-F238E27FC236}">
                      <a16:creationId xmlns:a16="http://schemas.microsoft.com/office/drawing/2014/main" id="{30866CD4-4DFA-009D-35F4-67B25565F9A9}"/>
                    </a:ext>
                  </a:extLst>
                </p:cNvPr>
                <p:cNvSpPr/>
                <p:nvPr/>
              </p:nvSpPr>
              <p:spPr>
                <a:xfrm>
                  <a:off x="4431299" y="3108699"/>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BCC4F90C-6332-571A-F3EA-8F79152AA1D5}"/>
                    </a:ext>
                  </a:extLst>
                </p:cNvPr>
                <p:cNvSpPr/>
                <p:nvPr/>
              </p:nvSpPr>
              <p:spPr>
                <a:xfrm rot="18900000">
                  <a:off x="4741725" y="2980106"/>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18" name="자유형: 도형 17">
                  <a:extLst>
                    <a:ext uri="{FF2B5EF4-FFF2-40B4-BE49-F238E27FC236}">
                      <a16:creationId xmlns:a16="http://schemas.microsoft.com/office/drawing/2014/main" id="{1B8D8DC4-4B16-3A51-DE99-678790A4E193}"/>
                    </a:ext>
                  </a:extLst>
                </p:cNvPr>
                <p:cNvSpPr/>
                <p:nvPr/>
              </p:nvSpPr>
              <p:spPr>
                <a:xfrm rot="18900000">
                  <a:off x="4484562" y="3237287"/>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3AABC99A-0BF6-0B28-28FD-D4378E4420B1}"/>
                    </a:ext>
                  </a:extLst>
                </p:cNvPr>
                <p:cNvSpPr/>
                <p:nvPr/>
              </p:nvSpPr>
              <p:spPr>
                <a:xfrm rot="18899759">
                  <a:off x="4510549" y="2954125"/>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09AEBD72-21B3-FFED-4D2A-3F92240B75E8}"/>
                    </a:ext>
                  </a:extLst>
                </p:cNvPr>
                <p:cNvSpPr/>
                <p:nvPr/>
              </p:nvSpPr>
              <p:spPr>
                <a:xfrm rot="18899759">
                  <a:off x="4767713" y="3211304"/>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25" name="자유형: 도형 24">
                  <a:extLst>
                    <a:ext uri="{FF2B5EF4-FFF2-40B4-BE49-F238E27FC236}">
                      <a16:creationId xmlns:a16="http://schemas.microsoft.com/office/drawing/2014/main" id="{9EE99513-D703-6C4D-B5CB-B2F6CCC376C7}"/>
                    </a:ext>
                  </a:extLst>
                </p:cNvPr>
                <p:cNvSpPr/>
                <p:nvPr/>
              </p:nvSpPr>
              <p:spPr>
                <a:xfrm>
                  <a:off x="4552526" y="3022108"/>
                  <a:ext cx="207818" cy="207818"/>
                </a:xfrm>
                <a:custGeom>
                  <a:avLst/>
                  <a:gdLst>
                    <a:gd name="connsiteX0" fmla="*/ 207818 w 207818"/>
                    <a:gd name="connsiteY0" fmla="*/ 103909 h 207818"/>
                    <a:gd name="connsiteX1" fmla="*/ 103909 w 207818"/>
                    <a:gd name="connsiteY1" fmla="*/ 0 h 207818"/>
                    <a:gd name="connsiteX2" fmla="*/ 0 w 207818"/>
                    <a:gd name="connsiteY2" fmla="*/ 103909 h 207818"/>
                    <a:gd name="connsiteX3" fmla="*/ 103909 w 207818"/>
                    <a:gd name="connsiteY3" fmla="*/ 207818 h 207818"/>
                    <a:gd name="connsiteX4" fmla="*/ 207818 w 207818"/>
                    <a:gd name="connsiteY4" fmla="*/ 103909 h 207818"/>
                    <a:gd name="connsiteX5" fmla="*/ 34636 w 207818"/>
                    <a:gd name="connsiteY5" fmla="*/ 103909 h 207818"/>
                    <a:gd name="connsiteX6" fmla="*/ 103909 w 207818"/>
                    <a:gd name="connsiteY6" fmla="*/ 34636 h 207818"/>
                    <a:gd name="connsiteX7" fmla="*/ 173182 w 207818"/>
                    <a:gd name="connsiteY7" fmla="*/ 103909 h 207818"/>
                    <a:gd name="connsiteX8" fmla="*/ 103909 w 207818"/>
                    <a:gd name="connsiteY8" fmla="*/ 173182 h 207818"/>
                    <a:gd name="connsiteX9" fmla="*/ 34636 w 207818"/>
                    <a:gd name="connsiteY9" fmla="*/ 103909 h 20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818" h="207818">
                      <a:moveTo>
                        <a:pt x="207818" y="103909"/>
                      </a:moveTo>
                      <a:cubicBezTo>
                        <a:pt x="207818" y="46522"/>
                        <a:pt x="161296" y="0"/>
                        <a:pt x="103909" y="0"/>
                      </a:cubicBezTo>
                      <a:cubicBezTo>
                        <a:pt x="46522" y="0"/>
                        <a:pt x="0" y="46522"/>
                        <a:pt x="0" y="103909"/>
                      </a:cubicBezTo>
                      <a:cubicBezTo>
                        <a:pt x="0" y="161296"/>
                        <a:pt x="46522" y="207818"/>
                        <a:pt x="103909" y="207818"/>
                      </a:cubicBezTo>
                      <a:cubicBezTo>
                        <a:pt x="161272" y="207761"/>
                        <a:pt x="207761" y="161272"/>
                        <a:pt x="207818" y="103909"/>
                      </a:cubicBezTo>
                      <a:close/>
                      <a:moveTo>
                        <a:pt x="34636" y="103909"/>
                      </a:moveTo>
                      <a:cubicBezTo>
                        <a:pt x="34636" y="65651"/>
                        <a:pt x="65651" y="34636"/>
                        <a:pt x="103909" y="34636"/>
                      </a:cubicBezTo>
                      <a:cubicBezTo>
                        <a:pt x="142167" y="34636"/>
                        <a:pt x="173182" y="65651"/>
                        <a:pt x="173182" y="103909"/>
                      </a:cubicBezTo>
                      <a:cubicBezTo>
                        <a:pt x="173182" y="142167"/>
                        <a:pt x="142167" y="173182"/>
                        <a:pt x="103909" y="173182"/>
                      </a:cubicBezTo>
                      <a:cubicBezTo>
                        <a:pt x="65651" y="173182"/>
                        <a:pt x="34636" y="142167"/>
                        <a:pt x="34636" y="103909"/>
                      </a:cubicBezTo>
                      <a:close/>
                    </a:path>
                  </a:pathLst>
                </a:custGeom>
                <a:solidFill>
                  <a:srgbClr val="000000"/>
                </a:solidFill>
                <a:ln w="17264" cap="flat">
                  <a:noFill/>
                  <a:prstDash val="solid"/>
                  <a:miter/>
                </a:ln>
              </p:spPr>
              <p:txBody>
                <a:bodyPr rtlCol="0" anchor="ctr"/>
                <a:lstStyle/>
                <a:p>
                  <a:endParaRPr lang="ko-KR" altLang="en-US"/>
                </a:p>
              </p:txBody>
            </p:sp>
          </p:grpSp>
          <p:cxnSp>
            <p:nvCxnSpPr>
              <p:cNvPr id="41" name="직선 화살표 연결선 40">
                <a:extLst>
                  <a:ext uri="{FF2B5EF4-FFF2-40B4-BE49-F238E27FC236}">
                    <a16:creationId xmlns:a16="http://schemas.microsoft.com/office/drawing/2014/main" id="{FEA04735-2D6B-172D-B310-C4B320CA7BB4}"/>
                  </a:ext>
                </a:extLst>
              </p:cNvPr>
              <p:cNvCxnSpPr>
                <a:cxnSpLocks/>
              </p:cNvCxnSpPr>
              <p:nvPr/>
            </p:nvCxnSpPr>
            <p:spPr>
              <a:xfrm>
                <a:off x="2390991" y="2836897"/>
                <a:ext cx="525403" cy="327920"/>
              </a:xfrm>
              <a:prstGeom prst="straightConnector1">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3" name="직선 화살표 연결선 42">
                <a:extLst>
                  <a:ext uri="{FF2B5EF4-FFF2-40B4-BE49-F238E27FC236}">
                    <a16:creationId xmlns:a16="http://schemas.microsoft.com/office/drawing/2014/main" id="{8BDE2F9E-4B71-DF47-BA47-F558D0DFB06B}"/>
                  </a:ext>
                </a:extLst>
              </p:cNvPr>
              <p:cNvCxnSpPr>
                <a:cxnSpLocks/>
              </p:cNvCxnSpPr>
              <p:nvPr/>
            </p:nvCxnSpPr>
            <p:spPr>
              <a:xfrm>
                <a:off x="2494943" y="2751659"/>
                <a:ext cx="525403" cy="327920"/>
              </a:xfrm>
              <a:prstGeom prst="straightConnector1">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4" name="직선 화살표 연결선 43">
                <a:extLst>
                  <a:ext uri="{FF2B5EF4-FFF2-40B4-BE49-F238E27FC236}">
                    <a16:creationId xmlns:a16="http://schemas.microsoft.com/office/drawing/2014/main" id="{616F506C-64EC-400A-CDCF-1CD519952C99}"/>
                  </a:ext>
                </a:extLst>
              </p:cNvPr>
              <p:cNvCxnSpPr>
                <a:cxnSpLocks/>
              </p:cNvCxnSpPr>
              <p:nvPr/>
            </p:nvCxnSpPr>
            <p:spPr>
              <a:xfrm>
                <a:off x="2316592" y="2929235"/>
                <a:ext cx="525403" cy="327920"/>
              </a:xfrm>
              <a:prstGeom prst="straightConnector1">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A92588D-D849-328A-3D45-2D130051773B}"/>
                  </a:ext>
                </a:extLst>
              </p:cNvPr>
              <p:cNvSpPr txBox="1"/>
              <p:nvPr/>
            </p:nvSpPr>
            <p:spPr>
              <a:xfrm>
                <a:off x="2415517" y="2363466"/>
                <a:ext cx="862737" cy="307777"/>
              </a:xfrm>
              <a:prstGeom prst="rect">
                <a:avLst/>
              </a:prstGeom>
              <a:noFill/>
            </p:spPr>
            <p:txBody>
              <a:bodyPr wrap="none" rtlCol="0">
                <a:spAutoFit/>
              </a:bodyPr>
              <a:lstStyle/>
              <a:p>
                <a:r>
                  <a:rPr lang="en-US" altLang="ko-KR" sz="1400">
                    <a:latin typeface="HY헤드라인M" panose="02030600000101010101" pitchFamily="18" charset="-127"/>
                    <a:ea typeface="HY헤드라인M" panose="02030600000101010101" pitchFamily="18" charset="-127"/>
                  </a:rPr>
                  <a:t>Sunlight</a:t>
                </a:r>
                <a:endParaRPr lang="ko-KR" altLang="en-US" sz="1400">
                  <a:latin typeface="HY헤드라인M" panose="02030600000101010101" pitchFamily="18" charset="-127"/>
                  <a:ea typeface="HY헤드라인M" panose="02030600000101010101" pitchFamily="18" charset="-127"/>
                </a:endParaRPr>
              </a:p>
            </p:txBody>
          </p:sp>
        </p:grpSp>
        <p:sp>
          <p:nvSpPr>
            <p:cNvPr id="46" name="TextBox 45">
              <a:extLst>
                <a:ext uri="{FF2B5EF4-FFF2-40B4-BE49-F238E27FC236}">
                  <a16:creationId xmlns:a16="http://schemas.microsoft.com/office/drawing/2014/main" id="{9BCE52BE-DAC5-1827-36F3-A9EB0FF2F436}"/>
                </a:ext>
              </a:extLst>
            </p:cNvPr>
            <p:cNvSpPr txBox="1"/>
            <p:nvPr/>
          </p:nvSpPr>
          <p:spPr>
            <a:xfrm>
              <a:off x="2975209" y="3048899"/>
              <a:ext cx="1120820" cy="461665"/>
            </a:xfrm>
            <a:prstGeom prst="rect">
              <a:avLst/>
            </a:prstGeom>
            <a:noFill/>
          </p:spPr>
          <p:txBody>
            <a:bodyPr wrap="none" rtlCol="0">
              <a:spAutoFit/>
            </a:bodyPr>
            <a:lstStyle/>
            <a:p>
              <a:r>
                <a:rPr lang="en-US" altLang="ko-KR" sz="1200">
                  <a:solidFill>
                    <a:schemeClr val="accent1"/>
                  </a:solidFill>
                  <a:latin typeface="HY헤드라인M" panose="02030600000101010101" pitchFamily="18" charset="-127"/>
                  <a:ea typeface="HY헤드라인M" panose="02030600000101010101" pitchFamily="18" charset="-127"/>
                </a:rPr>
                <a:t>100 unit of</a:t>
              </a:r>
            </a:p>
            <a:p>
              <a:r>
                <a:rPr lang="en-US" altLang="ko-KR" sz="1200">
                  <a:solidFill>
                    <a:schemeClr val="accent1"/>
                  </a:solidFill>
                  <a:latin typeface="HY헤드라인M" panose="02030600000101010101" pitchFamily="18" charset="-127"/>
                  <a:ea typeface="HY헤드라인M" panose="02030600000101010101" pitchFamily="18" charset="-127"/>
                </a:rPr>
                <a:t>solar energy</a:t>
              </a:r>
              <a:endParaRPr lang="ko-KR" altLang="en-US" sz="1200">
                <a:solidFill>
                  <a:schemeClr val="accent1"/>
                </a:solidFill>
                <a:latin typeface="HY헤드라인M" panose="02030600000101010101" pitchFamily="18" charset="-127"/>
                <a:ea typeface="HY헤드라인M" panose="02030600000101010101" pitchFamily="18" charset="-127"/>
              </a:endParaRPr>
            </a:p>
          </p:txBody>
        </p:sp>
        <p:sp>
          <p:nvSpPr>
            <p:cNvPr id="47" name="직사각형 46">
              <a:extLst>
                <a:ext uri="{FF2B5EF4-FFF2-40B4-BE49-F238E27FC236}">
                  <a16:creationId xmlns:a16="http://schemas.microsoft.com/office/drawing/2014/main" id="{73D4132F-DA06-8B69-0165-A22134585DA3}"/>
                </a:ext>
              </a:extLst>
            </p:cNvPr>
            <p:cNvSpPr/>
            <p:nvPr/>
          </p:nvSpPr>
          <p:spPr>
            <a:xfrm>
              <a:off x="4158315" y="2722856"/>
              <a:ext cx="2798808" cy="1151538"/>
            </a:xfrm>
            <a:prstGeom prst="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HY헤드라인M" panose="02030600000101010101" pitchFamily="18" charset="-127"/>
                <a:ea typeface="HY헤드라인M" panose="02030600000101010101" pitchFamily="18" charset="-127"/>
              </a:endParaRPr>
            </a:p>
          </p:txBody>
        </p:sp>
        <p:sp>
          <p:nvSpPr>
            <p:cNvPr id="48" name="TextBox 47">
              <a:extLst>
                <a:ext uri="{FF2B5EF4-FFF2-40B4-BE49-F238E27FC236}">
                  <a16:creationId xmlns:a16="http://schemas.microsoft.com/office/drawing/2014/main" id="{364C9926-DEA0-F4BF-817E-31A382614260}"/>
                </a:ext>
              </a:extLst>
            </p:cNvPr>
            <p:cNvSpPr txBox="1"/>
            <p:nvPr/>
          </p:nvSpPr>
          <p:spPr>
            <a:xfrm>
              <a:off x="4698635" y="2383698"/>
              <a:ext cx="1074333" cy="307777"/>
            </a:xfrm>
            <a:prstGeom prst="rect">
              <a:avLst/>
            </a:prstGeom>
            <a:noFill/>
          </p:spPr>
          <p:txBody>
            <a:bodyPr wrap="none" rtlCol="0">
              <a:spAutoFit/>
            </a:bodyPr>
            <a:lstStyle/>
            <a:p>
              <a:r>
                <a:rPr lang="en-US" altLang="ko-KR" sz="1400">
                  <a:latin typeface="HY헤드라인M" panose="02030600000101010101" pitchFamily="18" charset="-127"/>
                  <a:ea typeface="HY헤드라인M" panose="02030600000101010101" pitchFamily="18" charset="-127"/>
                </a:rPr>
                <a:t>PV System</a:t>
              </a:r>
              <a:endParaRPr lang="ko-KR" altLang="en-US" sz="1400">
                <a:latin typeface="HY헤드라인M" panose="02030600000101010101" pitchFamily="18" charset="-127"/>
                <a:ea typeface="HY헤드라인M" panose="02030600000101010101" pitchFamily="18" charset="-127"/>
              </a:endParaRPr>
            </a:p>
          </p:txBody>
        </p:sp>
        <p:sp>
          <p:nvSpPr>
            <p:cNvPr id="49" name="TextBox 48">
              <a:extLst>
                <a:ext uri="{FF2B5EF4-FFF2-40B4-BE49-F238E27FC236}">
                  <a16:creationId xmlns:a16="http://schemas.microsoft.com/office/drawing/2014/main" id="{6D46A71A-EC26-3F65-585E-06DD97AF24E3}"/>
                </a:ext>
              </a:extLst>
            </p:cNvPr>
            <p:cNvSpPr txBox="1"/>
            <p:nvPr/>
          </p:nvSpPr>
          <p:spPr>
            <a:xfrm>
              <a:off x="7092234" y="2765402"/>
              <a:ext cx="928459" cy="461665"/>
            </a:xfrm>
            <a:prstGeom prst="rect">
              <a:avLst/>
            </a:prstGeom>
            <a:noFill/>
          </p:spPr>
          <p:txBody>
            <a:bodyPr wrap="none" rtlCol="0">
              <a:spAutoFit/>
            </a:bodyPr>
            <a:lstStyle/>
            <a:p>
              <a:r>
                <a:rPr lang="en-US" altLang="ko-KR" sz="1200">
                  <a:solidFill>
                    <a:schemeClr val="accent1"/>
                  </a:solidFill>
                  <a:latin typeface="HY헤드라인M" panose="02030600000101010101" pitchFamily="18" charset="-127"/>
                  <a:ea typeface="HY헤드라인M" panose="02030600000101010101" pitchFamily="18" charset="-127"/>
                </a:rPr>
                <a:t>20 unit of</a:t>
              </a:r>
            </a:p>
            <a:p>
              <a:r>
                <a:rPr lang="en-US" altLang="ko-KR" sz="1200">
                  <a:solidFill>
                    <a:schemeClr val="accent1"/>
                  </a:solidFill>
                  <a:latin typeface="HY헤드라인M" panose="02030600000101010101" pitchFamily="18" charset="-127"/>
                  <a:ea typeface="HY헤드라인M" panose="02030600000101010101" pitchFamily="18" charset="-127"/>
                </a:rPr>
                <a:t>electricity</a:t>
              </a:r>
              <a:endParaRPr lang="ko-KR" altLang="en-US" sz="1200">
                <a:solidFill>
                  <a:schemeClr val="accent1"/>
                </a:solidFill>
                <a:latin typeface="HY헤드라인M" panose="02030600000101010101" pitchFamily="18" charset="-127"/>
                <a:ea typeface="HY헤드라인M" panose="02030600000101010101" pitchFamily="18" charset="-127"/>
              </a:endParaRPr>
            </a:p>
          </p:txBody>
        </p:sp>
        <p:sp>
          <p:nvSpPr>
            <p:cNvPr id="52" name="TextBox 51">
              <a:extLst>
                <a:ext uri="{FF2B5EF4-FFF2-40B4-BE49-F238E27FC236}">
                  <a16:creationId xmlns:a16="http://schemas.microsoft.com/office/drawing/2014/main" id="{4C5E5E82-4BA6-0DE5-90E8-0A00264A26AB}"/>
                </a:ext>
              </a:extLst>
            </p:cNvPr>
            <p:cNvSpPr txBox="1"/>
            <p:nvPr/>
          </p:nvSpPr>
          <p:spPr>
            <a:xfrm>
              <a:off x="5679112" y="2369378"/>
              <a:ext cx="1026752" cy="307777"/>
            </a:xfrm>
            <a:prstGeom prst="rect">
              <a:avLst/>
            </a:prstGeom>
            <a:noFill/>
          </p:spPr>
          <p:txBody>
            <a:bodyPr wrap="square">
              <a:spAutoFit/>
            </a:bodyPr>
            <a:lstStyle/>
            <a:p>
              <a:pPr algn="ctr">
                <a:buNone/>
              </a:pPr>
              <a:r>
                <a:rPr lang="el-GR" altLang="ko-KR" sz="1400" b="1" i="0">
                  <a:solidFill>
                    <a:schemeClr val="accent1"/>
                  </a:solidFill>
                  <a:effectLst/>
                  <a:ea typeface="HY헤드라인M" panose="02030600000101010101" pitchFamily="18" charset="-127"/>
                </a:rPr>
                <a:t>η</a:t>
              </a:r>
              <a:r>
                <a:rPr lang="en-US" altLang="ko-KR" sz="1400" b="1" i="0">
                  <a:solidFill>
                    <a:schemeClr val="accent1"/>
                  </a:solidFill>
                  <a:effectLst/>
                  <a:ea typeface="HY헤드라인M" panose="02030600000101010101" pitchFamily="18" charset="-127"/>
                </a:rPr>
                <a:t> = 0.2</a:t>
              </a:r>
              <a:endParaRPr lang="el-GR" altLang="ko-KR" sz="1400" b="1" i="0">
                <a:solidFill>
                  <a:schemeClr val="accent1"/>
                </a:solidFill>
                <a:effectLst/>
                <a:ea typeface="HY헤드라인M" panose="02030600000101010101" pitchFamily="18" charset="-127"/>
              </a:endParaRPr>
            </a:p>
          </p:txBody>
        </p:sp>
        <p:cxnSp>
          <p:nvCxnSpPr>
            <p:cNvPr id="54" name="직선 화살표 연결선 53">
              <a:extLst>
                <a:ext uri="{FF2B5EF4-FFF2-40B4-BE49-F238E27FC236}">
                  <a16:creationId xmlns:a16="http://schemas.microsoft.com/office/drawing/2014/main" id="{8BA69707-D534-2EA3-CD9F-752A00E2FAF2}"/>
                </a:ext>
              </a:extLst>
            </p:cNvPr>
            <p:cNvCxnSpPr>
              <a:cxnSpLocks/>
            </p:cNvCxnSpPr>
            <p:nvPr/>
          </p:nvCxnSpPr>
          <p:spPr>
            <a:xfrm>
              <a:off x="6957123" y="3298625"/>
              <a:ext cx="1158177" cy="0"/>
            </a:xfrm>
            <a:prstGeom prst="straightConnector1">
              <a:avLst/>
            </a:prstGeom>
            <a:ln>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nvGrpSpPr>
          <p:cNvPr id="71" name="그룹 70">
            <a:extLst>
              <a:ext uri="{FF2B5EF4-FFF2-40B4-BE49-F238E27FC236}">
                <a16:creationId xmlns:a16="http://schemas.microsoft.com/office/drawing/2014/main" id="{35D9E678-263B-8AE9-976B-F00918D72CA3}"/>
              </a:ext>
            </a:extLst>
          </p:cNvPr>
          <p:cNvGrpSpPr/>
          <p:nvPr/>
        </p:nvGrpSpPr>
        <p:grpSpPr>
          <a:xfrm>
            <a:off x="2667345" y="5221042"/>
            <a:ext cx="7050423" cy="830997"/>
            <a:chOff x="2340821" y="5168518"/>
            <a:chExt cx="7050423" cy="830997"/>
          </a:xfrm>
        </p:grpSpPr>
        <p:sp>
          <p:nvSpPr>
            <p:cNvPr id="65" name="TextBox 64">
              <a:extLst>
                <a:ext uri="{FF2B5EF4-FFF2-40B4-BE49-F238E27FC236}">
                  <a16:creationId xmlns:a16="http://schemas.microsoft.com/office/drawing/2014/main" id="{0B2A38A1-11E2-F1D6-EAE3-0AAB038EB345}"/>
                </a:ext>
              </a:extLst>
            </p:cNvPr>
            <p:cNvSpPr txBox="1"/>
            <p:nvPr/>
          </p:nvSpPr>
          <p:spPr>
            <a:xfrm>
              <a:off x="7484953" y="5168518"/>
              <a:ext cx="1906291" cy="830997"/>
            </a:xfrm>
            <a:prstGeom prst="rect">
              <a:avLst/>
            </a:prstGeom>
            <a:noFill/>
          </p:spPr>
          <p:txBody>
            <a:bodyPr wrap="none" rtlCol="0">
              <a:spAutoFit/>
            </a:bodyPr>
            <a:lstStyle/>
            <a:p>
              <a:r>
                <a:rPr lang="en-US" altLang="ko-KR" sz="1600">
                  <a:solidFill>
                    <a:schemeClr val="accent2">
                      <a:lumMod val="75000"/>
                    </a:schemeClr>
                  </a:solidFill>
                  <a:latin typeface="HY헤드라인M" panose="02030600000101010101" pitchFamily="18" charset="-127"/>
                  <a:ea typeface="HY헤드라인M" panose="02030600000101010101" pitchFamily="18" charset="-127"/>
                </a:rPr>
                <a:t>Irradiance-based</a:t>
              </a:r>
            </a:p>
            <a:p>
              <a:endParaRPr lang="en-US" altLang="ko-KR" sz="1600">
                <a:solidFill>
                  <a:schemeClr val="accent2">
                    <a:lumMod val="75000"/>
                  </a:schemeClr>
                </a:solidFill>
                <a:latin typeface="HY헤드라인M" panose="02030600000101010101" pitchFamily="18" charset="-127"/>
                <a:ea typeface="HY헤드라인M" panose="02030600000101010101" pitchFamily="18" charset="-127"/>
              </a:endParaRPr>
            </a:p>
            <a:p>
              <a:r>
                <a:rPr lang="en-US" altLang="ko-KR" sz="1600">
                  <a:solidFill>
                    <a:schemeClr val="accent2">
                      <a:lumMod val="75000"/>
                    </a:schemeClr>
                  </a:solidFill>
                  <a:latin typeface="HY헤드라인M" panose="02030600000101010101" pitchFamily="18" charset="-127"/>
                  <a:ea typeface="HY헤드라인M" panose="02030600000101010101" pitchFamily="18" charset="-127"/>
                </a:rPr>
                <a:t>Capacity-based</a:t>
              </a:r>
              <a:endParaRPr lang="ko-KR" altLang="en-US" sz="1600">
                <a:solidFill>
                  <a:schemeClr val="accent2">
                    <a:lumMod val="75000"/>
                  </a:schemeClr>
                </a:solidFill>
                <a:latin typeface="HY헤드라인M" panose="02030600000101010101" pitchFamily="18" charset="-127"/>
                <a:ea typeface="HY헤드라인M" panose="02030600000101010101" pitchFamily="18" charset="-127"/>
              </a:endParaRPr>
            </a:p>
          </p:txBody>
        </p:sp>
        <p:grpSp>
          <p:nvGrpSpPr>
            <p:cNvPr id="68" name="그룹 67">
              <a:extLst>
                <a:ext uri="{FF2B5EF4-FFF2-40B4-BE49-F238E27FC236}">
                  <a16:creationId xmlns:a16="http://schemas.microsoft.com/office/drawing/2014/main" id="{52D09664-43DA-2676-DB83-3554412EE770}"/>
                </a:ext>
              </a:extLst>
            </p:cNvPr>
            <p:cNvGrpSpPr/>
            <p:nvPr/>
          </p:nvGrpSpPr>
          <p:grpSpPr>
            <a:xfrm>
              <a:off x="6928149" y="5362861"/>
              <a:ext cx="562072" cy="512476"/>
              <a:chOff x="6750926" y="4848349"/>
              <a:chExt cx="654619" cy="404213"/>
            </a:xfrm>
          </p:grpSpPr>
          <p:sp>
            <p:nvSpPr>
              <p:cNvPr id="64" name="왼쪽 대괄호 63">
                <a:extLst>
                  <a:ext uri="{FF2B5EF4-FFF2-40B4-BE49-F238E27FC236}">
                    <a16:creationId xmlns:a16="http://schemas.microsoft.com/office/drawing/2014/main" id="{8330DEDA-13E1-9D2F-C6D4-E8E4B48B5B7A}"/>
                  </a:ext>
                </a:extLst>
              </p:cNvPr>
              <p:cNvSpPr/>
              <p:nvPr/>
            </p:nvSpPr>
            <p:spPr>
              <a:xfrm>
                <a:off x="7139940" y="4848349"/>
                <a:ext cx="265605" cy="404213"/>
              </a:xfrm>
              <a:prstGeom prst="leftBracket">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solidFill>
                    <a:schemeClr val="accent2">
                      <a:lumMod val="75000"/>
                    </a:schemeClr>
                  </a:solidFill>
                </a:endParaRPr>
              </a:p>
            </p:txBody>
          </p:sp>
          <p:cxnSp>
            <p:nvCxnSpPr>
              <p:cNvPr id="67" name="직선 연결선 66">
                <a:extLst>
                  <a:ext uri="{FF2B5EF4-FFF2-40B4-BE49-F238E27FC236}">
                    <a16:creationId xmlns:a16="http://schemas.microsoft.com/office/drawing/2014/main" id="{E8B2B3A4-2FA5-94C6-CAEA-3A12DE4B87E3}"/>
                  </a:ext>
                </a:extLst>
              </p:cNvPr>
              <p:cNvCxnSpPr>
                <a:cxnSpLocks/>
                <a:endCxn id="64" idx="1"/>
              </p:cNvCxnSpPr>
              <p:nvPr/>
            </p:nvCxnSpPr>
            <p:spPr>
              <a:xfrm flipV="1">
                <a:off x="6750926" y="5050456"/>
                <a:ext cx="389015" cy="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69" name="TextBox 68">
              <a:extLst>
                <a:ext uri="{FF2B5EF4-FFF2-40B4-BE49-F238E27FC236}">
                  <a16:creationId xmlns:a16="http://schemas.microsoft.com/office/drawing/2014/main" id="{249B1DFF-F027-D14B-87B6-F09861B5D49A}"/>
                </a:ext>
              </a:extLst>
            </p:cNvPr>
            <p:cNvSpPr txBox="1"/>
            <p:nvPr/>
          </p:nvSpPr>
          <p:spPr>
            <a:xfrm>
              <a:off x="2340821" y="5263873"/>
              <a:ext cx="4587317" cy="710451"/>
            </a:xfrm>
            <a:prstGeom prst="rect">
              <a:avLst/>
            </a:prstGeom>
            <a:noFill/>
          </p:spPr>
          <p:txBody>
            <a:bodyPr wrap="square">
              <a:spAutoFit/>
            </a:bodyPr>
            <a:lstStyle/>
            <a:p>
              <a:pPr algn="ctr">
                <a:spcAft>
                  <a:spcPts val="500"/>
                </a:spcAft>
              </a:pPr>
              <a:r>
                <a:rPr lang="en-US" altLang="ko-KR" spc="-50">
                  <a:ln w="3175">
                    <a:noFill/>
                  </a:ln>
                  <a:solidFill>
                    <a:schemeClr val="accent2">
                      <a:lumMod val="75000"/>
                    </a:schemeClr>
                  </a:solidFill>
                  <a:latin typeface="HY헤드라인M" panose="02030600000101010101" pitchFamily="18" charset="-127"/>
                  <a:ea typeface="HY헤드라인M" panose="02030600000101010101" pitchFamily="18" charset="-127"/>
                </a:rPr>
                <a:t>There are two methods for</a:t>
              </a:r>
            </a:p>
            <a:p>
              <a:pPr algn="ctr">
                <a:spcAft>
                  <a:spcPts val="500"/>
                </a:spcAft>
              </a:pPr>
              <a:r>
                <a:rPr lang="en-US" altLang="ko-KR" spc="-50">
                  <a:ln w="3175">
                    <a:noFill/>
                  </a:ln>
                  <a:solidFill>
                    <a:schemeClr val="accent2">
                      <a:lumMod val="75000"/>
                    </a:schemeClr>
                  </a:solidFill>
                  <a:latin typeface="HY헤드라인M" panose="02030600000101010101" pitchFamily="18" charset="-127"/>
                  <a:ea typeface="HY헤드라인M" panose="02030600000101010101" pitchFamily="18" charset="-127"/>
                </a:rPr>
                <a:t>estimating solar PV electricity generation</a:t>
              </a:r>
              <a:endParaRPr lang="en-US" altLang="ko-KR" b="0" kern="1200" spc="-50">
                <a:ln w="3175">
                  <a:noFill/>
                </a:ln>
                <a:solidFill>
                  <a:schemeClr val="accent2">
                    <a:lumMod val="75000"/>
                  </a:schemeClr>
                </a:solidFill>
                <a:latin typeface="HY헤드라인M" panose="02030600000101010101" pitchFamily="18" charset="-127"/>
                <a:ea typeface="HY헤드라인M" panose="02030600000101010101" pitchFamily="18" charset="-127"/>
              </a:endParaRPr>
            </a:p>
          </p:txBody>
        </p:sp>
      </p:grpSp>
      <p:sp>
        <p:nvSpPr>
          <p:cNvPr id="5" name="TextBox 4">
            <a:extLst>
              <a:ext uri="{FF2B5EF4-FFF2-40B4-BE49-F238E27FC236}">
                <a16:creationId xmlns:a16="http://schemas.microsoft.com/office/drawing/2014/main" id="{14BC3E5E-3A67-B2C0-A123-BC1F37701E7F}"/>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867491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78941F-92D6-F603-81DF-8532067801FE}"/>
              </a:ext>
            </a:extLst>
          </p:cNvPr>
          <p:cNvSpPr>
            <a:spLocks noGrp="1"/>
          </p:cNvSpPr>
          <p:nvPr>
            <p:ph type="title"/>
          </p:nvPr>
        </p:nvSpPr>
        <p:spPr/>
        <p:txBody>
          <a:bodyPr/>
          <a:lstStyle/>
          <a:p>
            <a:r>
              <a:rPr lang="en-US" altLang="ko-KR"/>
              <a:t>Estimation of PV generation: Irradiance-based</a:t>
            </a:r>
            <a:endParaRPr lang="ko-KR" altLang="en-US"/>
          </a:p>
        </p:txBody>
      </p:sp>
      <p:sp>
        <p:nvSpPr>
          <p:cNvPr id="4" name="슬라이드 번호 개체 틀 3">
            <a:extLst>
              <a:ext uri="{FF2B5EF4-FFF2-40B4-BE49-F238E27FC236}">
                <a16:creationId xmlns:a16="http://schemas.microsoft.com/office/drawing/2014/main" id="{A376D75A-AFA8-8D24-8845-6781602DBC2D}"/>
              </a:ext>
            </a:extLst>
          </p:cNvPr>
          <p:cNvSpPr>
            <a:spLocks noGrp="1"/>
          </p:cNvSpPr>
          <p:nvPr>
            <p:ph type="sldNum" sz="quarter" idx="12"/>
          </p:nvPr>
        </p:nvSpPr>
        <p:spPr/>
        <p:txBody>
          <a:bodyPr/>
          <a:lstStyle/>
          <a:p>
            <a:fld id="{109C872D-39A9-4065-8BF3-6A613116E2A1}" type="slidenum">
              <a:rPr lang="ko-KR" altLang="en-US" smtClean="0"/>
              <a:t>15</a:t>
            </a:fld>
            <a:endParaRPr lang="ko-KR" altLang="en-US"/>
          </a:p>
        </p:txBody>
      </p:sp>
      <p:pic>
        <p:nvPicPr>
          <p:cNvPr id="9" name="그림 8">
            <a:extLst>
              <a:ext uri="{FF2B5EF4-FFF2-40B4-BE49-F238E27FC236}">
                <a16:creationId xmlns:a16="http://schemas.microsoft.com/office/drawing/2014/main" id="{D2D1B204-F5A9-B482-4039-D7826F110C97}"/>
              </a:ext>
            </a:extLst>
          </p:cNvPr>
          <p:cNvPicPr>
            <a:picLocks noChangeAspect="1"/>
          </p:cNvPicPr>
          <p:nvPr/>
        </p:nvPicPr>
        <p:blipFill>
          <a:blip r:embed="rId3"/>
          <a:stretch>
            <a:fillRect/>
          </a:stretch>
        </p:blipFill>
        <p:spPr>
          <a:xfrm>
            <a:off x="8099887" y="1191284"/>
            <a:ext cx="3744351" cy="5174395"/>
          </a:xfrm>
          <a:prstGeom prst="rect">
            <a:avLst/>
          </a:prstGeom>
        </p:spPr>
      </p:pic>
      <p:sp>
        <p:nvSpPr>
          <p:cNvPr id="10" name="TextBox 9">
            <a:extLst>
              <a:ext uri="{FF2B5EF4-FFF2-40B4-BE49-F238E27FC236}">
                <a16:creationId xmlns:a16="http://schemas.microsoft.com/office/drawing/2014/main" id="{C6643105-C802-3CFB-CDCC-2A27AC7D7071}"/>
              </a:ext>
            </a:extLst>
          </p:cNvPr>
          <p:cNvSpPr txBox="1"/>
          <p:nvPr/>
        </p:nvSpPr>
        <p:spPr>
          <a:xfrm>
            <a:off x="8982075" y="6406812"/>
            <a:ext cx="2905125" cy="184666"/>
          </a:xfrm>
          <a:prstGeom prst="rect">
            <a:avLst/>
          </a:prstGeom>
          <a:noFill/>
        </p:spPr>
        <p:txBody>
          <a:bodyPr wrap="square">
            <a:spAutoFit/>
          </a:bodyPr>
          <a:lstStyle/>
          <a:p>
            <a:pPr algn="r"/>
            <a:r>
              <a:rPr lang="en-US" altLang="ko-KR" sz="600"/>
              <a:t>Source: </a:t>
            </a:r>
            <a:r>
              <a:rPr lang="ko-KR" altLang="en-US" sz="600"/>
              <a:t>https://kier-solar.org/user/gis/map/sl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928AC1-7716-7C95-090D-73EFDC9AEC4B}"/>
                  </a:ext>
                </a:extLst>
              </p:cNvPr>
              <p:cNvSpPr txBox="1"/>
              <p:nvPr/>
            </p:nvSpPr>
            <p:spPr>
              <a:xfrm>
                <a:off x="1196329" y="3429000"/>
                <a:ext cx="5785496" cy="369332"/>
              </a:xfrm>
              <a:prstGeom prst="rect">
                <a:avLst/>
              </a:prstGeom>
              <a:noFill/>
            </p:spPr>
            <p:txBody>
              <a:bodyPr wrap="square" lIns="0" tIns="0" rIns="0" bIns="0" rtlCol="0">
                <a:spAutoFit/>
              </a:bodyPr>
              <a:lstStyle/>
              <a:p>
                <a:pPr algn="ctr"/>
                <a14:m>
                  <m:oMath xmlns:m="http://schemas.openxmlformats.org/officeDocument/2006/math">
                    <m:sSub>
                      <m:sSubPr>
                        <m:ctrlPr>
                          <a:rPr lang="en-US" altLang="ko-KR" sz="2400" b="1" i="1" smtClean="0">
                            <a:latin typeface="Cambria Math" panose="02040503050406030204" pitchFamily="18" charset="0"/>
                          </a:rPr>
                        </m:ctrlPr>
                      </m:sSubPr>
                      <m:e>
                        <m:r>
                          <a:rPr lang="en-US" altLang="ko-KR" sz="2400" b="1" i="1" smtClean="0">
                            <a:latin typeface="Cambria Math" panose="02040503050406030204" pitchFamily="18" charset="0"/>
                          </a:rPr>
                          <m:t>𝑬</m:t>
                        </m:r>
                      </m:e>
                      <m:sub>
                        <m:r>
                          <a:rPr lang="en-US" altLang="ko-KR" sz="2400" b="1" i="1" smtClean="0">
                            <a:latin typeface="Cambria Math" panose="02040503050406030204" pitchFamily="18" charset="0"/>
                          </a:rPr>
                          <m:t>𝒕</m:t>
                        </m:r>
                      </m:sub>
                    </m:sSub>
                  </m:oMath>
                </a14:m>
                <a:r>
                  <a:rPr lang="en-US" altLang="ko-KR" sz="2400" b="1"/>
                  <a:t> = </a:t>
                </a:r>
                <a14:m>
                  <m:oMath xmlns:m="http://schemas.openxmlformats.org/officeDocument/2006/math">
                    <m:r>
                      <a:rPr lang="en-US" altLang="ko-KR" sz="2400" b="1" i="1" smtClean="0">
                        <a:latin typeface="Cambria Math" panose="02040503050406030204" pitchFamily="18" charset="0"/>
                        <a:ea typeface="Cambria Math" panose="02040503050406030204" pitchFamily="18" charset="0"/>
                      </a:rPr>
                      <m:t>𝒊𝒓𝒓</m:t>
                    </m:r>
                    <m:r>
                      <a:rPr lang="en-US" altLang="ko-KR" sz="2400" b="1" i="1">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𝒂𝒓𝒆𝒂</m:t>
                    </m:r>
                    <m:r>
                      <a:rPr lang="en-US" altLang="ko-KR" sz="2400" b="1" i="1">
                        <a:latin typeface="Cambria Math" panose="02040503050406030204" pitchFamily="18" charset="0"/>
                        <a:ea typeface="Cambria Math" panose="02040503050406030204" pitchFamily="18" charset="0"/>
                      </a:rPr>
                      <m:t>×</m:t>
                    </m:r>
                    <m:r>
                      <a:rPr lang="en-US" altLang="ko-KR" sz="2400" b="1" i="1">
                        <a:latin typeface="Cambria Math" panose="02040503050406030204" pitchFamily="18" charset="0"/>
                        <a:ea typeface="Cambria Math" panose="02040503050406030204" pitchFamily="18" charset="0"/>
                      </a:rPr>
                      <m:t>𝑷𝑹</m:t>
                    </m:r>
                    <m:r>
                      <a:rPr lang="en-US" altLang="ko-KR" sz="2400" b="1" i="1">
                        <a:latin typeface="Cambria Math" panose="02040503050406030204" pitchFamily="18" charset="0"/>
                        <a:ea typeface="Cambria Math" panose="02040503050406030204" pitchFamily="18" charset="0"/>
                      </a:rPr>
                      <m:t> ×</m:t>
                    </m:r>
                    <m:r>
                      <a:rPr lang="en-US" altLang="ko-KR" sz="2400" b="1" i="1">
                        <a:latin typeface="Cambria Math" panose="02040503050406030204" pitchFamily="18" charset="0"/>
                        <a:ea typeface="Cambria Math" panose="02040503050406030204" pitchFamily="18" charset="0"/>
                      </a:rPr>
                      <m:t>𝒆𝒇𝒇</m:t>
                    </m:r>
                    <m:r>
                      <a:rPr lang="en-US" altLang="ko-KR" sz="2400" b="1" i="1">
                        <a:latin typeface="Cambria Math" panose="02040503050406030204" pitchFamily="18" charset="0"/>
                        <a:ea typeface="Cambria Math" panose="02040503050406030204" pitchFamily="18" charset="0"/>
                      </a:rPr>
                      <m:t>×</m:t>
                    </m:r>
                    <m:r>
                      <a:rPr lang="en-US" altLang="ko-KR" sz="2400" b="1" i="1">
                        <a:latin typeface="Cambria Math" panose="02040503050406030204" pitchFamily="18" charset="0"/>
                        <a:ea typeface="Cambria Math" panose="02040503050406030204" pitchFamily="18" charset="0"/>
                      </a:rPr>
                      <m:t>𝟑𝟔𝟓</m:t>
                    </m:r>
                  </m:oMath>
                </a14:m>
                <a:endParaRPr lang="ko-KR" altLang="en-US" sz="2400" b="1"/>
              </a:p>
            </p:txBody>
          </p:sp>
        </mc:Choice>
        <mc:Fallback xmlns="">
          <p:sp>
            <p:nvSpPr>
              <p:cNvPr id="11" name="TextBox 10">
                <a:extLst>
                  <a:ext uri="{FF2B5EF4-FFF2-40B4-BE49-F238E27FC236}">
                    <a16:creationId xmlns:a16="http://schemas.microsoft.com/office/drawing/2014/main" id="{AF928AC1-7716-7C95-090D-73EFDC9AEC4B}"/>
                  </a:ext>
                </a:extLst>
              </p:cNvPr>
              <p:cNvSpPr txBox="1">
                <a:spLocks noRot="1" noChangeAspect="1" noMove="1" noResize="1" noEditPoints="1" noAdjustHandles="1" noChangeArrowheads="1" noChangeShapeType="1" noTextEdit="1"/>
              </p:cNvSpPr>
              <p:nvPr/>
            </p:nvSpPr>
            <p:spPr>
              <a:xfrm>
                <a:off x="1196329" y="3429000"/>
                <a:ext cx="5785496" cy="369332"/>
              </a:xfrm>
              <a:prstGeom prst="rect">
                <a:avLst/>
              </a:prstGeom>
              <a:blipFill>
                <a:blip r:embed="rId4"/>
                <a:stretch>
                  <a:fillRect t="-2666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1F616D-19E0-EA73-0836-87378A47155E}"/>
                  </a:ext>
                </a:extLst>
              </p:cNvPr>
              <p:cNvSpPr txBox="1">
                <a:spLocks/>
              </p:cNvSpPr>
              <p:nvPr/>
            </p:nvSpPr>
            <p:spPr>
              <a:xfrm>
                <a:off x="1343025" y="4025926"/>
                <a:ext cx="5543550" cy="2105567"/>
              </a:xfrm>
              <a:prstGeom prst="rect">
                <a:avLst/>
              </a:prstGeom>
              <a:noFill/>
            </p:spPr>
            <p:txBody>
              <a:bodyPr wrap="square" tIns="36000" bIns="36000" rtlCol="0" anchor="t">
                <a:spAutoFit/>
              </a:bodyPr>
              <a:lstStyle>
                <a:defPPr>
                  <a:defRPr lang="en-US"/>
                </a:defPPr>
                <a:lvl1pPr marL="92075" indent="-92075" latinLnBrk="1">
                  <a:lnSpc>
                    <a:spcPts val="2000"/>
                  </a:lnSpc>
                  <a:buClr>
                    <a:schemeClr val="tx1"/>
                  </a:buClr>
                  <a:buSzPct val="120000"/>
                  <a:buFont typeface="Arial" panose="020B0604020202020204" pitchFamily="34" charset="0"/>
                  <a:buChar char="•"/>
                  <a:defRPr kumimoji="1" sz="1200" spc="-60">
                    <a:ln>
                      <a:solidFill>
                        <a:srgbClr val="5B9BD5">
                          <a:shade val="50000"/>
                          <a:alpha val="0"/>
                        </a:srgbClr>
                      </a:solidFill>
                    </a:ln>
                    <a:solidFill>
                      <a:schemeClr val="tx1">
                        <a:lumMod val="85000"/>
                        <a:lumOff val="15000"/>
                      </a:schemeClr>
                    </a:solidFill>
                    <a:latin typeface="+mn-ea"/>
                    <a:cs typeface="Pretendard" panose="02000503000000020004" pitchFamily="50" charset="-127"/>
                  </a:defRPr>
                </a:lvl1pPr>
              </a:lstStyle>
              <a:p>
                <a:pPr marL="0" indent="0">
                  <a:lnSpc>
                    <a:spcPct val="150000"/>
                  </a:lnSpc>
                  <a:buNone/>
                </a:pPr>
                <a14:m>
                  <m:oMath xmlns:m="http://schemas.openxmlformats.org/officeDocument/2006/math">
                    <m:sSub>
                      <m:sSubPr>
                        <m:ctrlPr>
                          <a:rPr lang="en-US" altLang="ko-KR" sz="1500" i="1" spc="0" smtClean="0">
                            <a:solidFill>
                              <a:schemeClr val="tx1"/>
                            </a:solidFill>
                            <a:latin typeface="Cambria Math" panose="02040503050406030204" pitchFamily="18" charset="0"/>
                          </a:rPr>
                        </m:ctrlPr>
                      </m:sSubPr>
                      <m:e>
                        <m:r>
                          <a:rPr lang="en-US" altLang="ko-KR" sz="1500" b="0" i="1" spc="0" smtClean="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𝐸</m:t>
                        </m:r>
                      </m:e>
                      <m:sub>
                        <m:r>
                          <a:rPr lang="en-US" altLang="ko-KR" sz="1500" b="0" i="1" spc="0" smtClean="0">
                            <a:solidFill>
                              <a:schemeClr val="tx1"/>
                            </a:solidFill>
                            <a:latin typeface="Cambria Math" panose="02040503050406030204" pitchFamily="18" charset="0"/>
                          </a:rPr>
                          <m:t>𝑡</m:t>
                        </m:r>
                      </m:sub>
                    </m:sSub>
                  </m:oMath>
                </a14:m>
                <a:r>
                  <a:rPr lang="en-US" altLang="ko-KR" sz="1500" spc="0">
                    <a:solidFill>
                      <a:schemeClr val="tx1"/>
                    </a:solidFill>
                  </a:rPr>
                  <a:t> : Electricity generated in year </a:t>
                </a:r>
                <a14:m>
                  <m:oMath xmlns:m="http://schemas.openxmlformats.org/officeDocument/2006/math">
                    <m:r>
                      <a:rPr lang="en-US" altLang="ko-KR" sz="1500" b="0" i="1" spc="0" smtClean="0">
                        <a:solidFill>
                          <a:schemeClr val="tx1"/>
                        </a:solidFill>
                        <a:latin typeface="Cambria Math" panose="02040503050406030204" pitchFamily="18" charset="0"/>
                      </a:rPr>
                      <m:t>𝑡</m:t>
                    </m:r>
                  </m:oMath>
                </a14:m>
                <a:r>
                  <a:rPr lang="en-US" altLang="ko-KR" sz="1500" spc="0">
                    <a:solidFill>
                      <a:schemeClr val="tx1"/>
                    </a:solidFill>
                  </a:rPr>
                  <a:t>.</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𝑖𝑟𝑟</m:t>
                    </m:r>
                  </m:oMath>
                </a14:m>
                <a:r>
                  <a:rPr lang="en-US" altLang="ko-KR" sz="1500" spc="0">
                    <a:solidFill>
                      <a:schemeClr val="tx1"/>
                    </a:solidFill>
                  </a:rPr>
                  <a:t> : Global horizontal irradiance (kWh/m</a:t>
                </a:r>
                <a:r>
                  <a:rPr lang="en-US" altLang="ko-KR" sz="1500" spc="0" baseline="30000">
                    <a:solidFill>
                      <a:schemeClr val="tx1"/>
                    </a:solidFill>
                  </a:rPr>
                  <a:t>2</a:t>
                </a:r>
                <a:r>
                  <a:rPr lang="en-US" altLang="ko-KR" sz="1500" spc="0">
                    <a:solidFill>
                      <a:schemeClr val="tx1"/>
                    </a:solidFill>
                  </a:rPr>
                  <a:t>/day)</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𝑎𝑟𝑒𝑎</m:t>
                    </m:r>
                  </m:oMath>
                </a14:m>
                <a:r>
                  <a:rPr lang="en-US" altLang="ko-KR" sz="1500" spc="0">
                    <a:solidFill>
                      <a:schemeClr val="tx1"/>
                    </a:solidFill>
                  </a:rPr>
                  <a:t> : Available installation area</a:t>
                </a:r>
                <a:r>
                  <a:rPr lang="ko-KR" altLang="en-US" sz="1500" spc="0">
                    <a:solidFill>
                      <a:schemeClr val="tx1"/>
                    </a:solidFill>
                  </a:rPr>
                  <a:t> </a:t>
                </a:r>
                <a:r>
                  <a:rPr lang="en-US" altLang="ko-KR" sz="1500" spc="0">
                    <a:solidFill>
                      <a:schemeClr val="tx1"/>
                    </a:solidFill>
                  </a:rPr>
                  <a:t>(m</a:t>
                </a:r>
                <a:r>
                  <a:rPr lang="en-US" altLang="ko-KR" sz="1500" spc="0" baseline="30000">
                    <a:solidFill>
                      <a:schemeClr val="tx1"/>
                    </a:solidFill>
                  </a:rPr>
                  <a:t>2</a:t>
                </a:r>
                <a:r>
                  <a:rPr lang="en-US" altLang="ko-KR" sz="1500" spc="0">
                    <a:solidFill>
                      <a:schemeClr val="tx1"/>
                    </a:solidFill>
                  </a:rPr>
                  <a:t>)</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    </m:t>
                    </m:r>
                    <m:r>
                      <a:rPr lang="en-US" altLang="ko-KR" sz="1500" i="1" spc="0">
                        <a:solidFill>
                          <a:schemeClr val="tx1"/>
                        </a:solidFill>
                        <a:latin typeface="Cambria Math" panose="02040503050406030204" pitchFamily="18" charset="0"/>
                      </a:rPr>
                      <m:t>𝑃</m:t>
                    </m:r>
                    <m:r>
                      <a:rPr lang="en-US" altLang="ko-KR" sz="1500" b="0" i="1" spc="0" smtClean="0">
                        <a:solidFill>
                          <a:schemeClr val="tx1"/>
                        </a:solidFill>
                        <a:latin typeface="Cambria Math" panose="02040503050406030204" pitchFamily="18" charset="0"/>
                      </a:rPr>
                      <m:t>𝑅</m:t>
                    </m:r>
                  </m:oMath>
                </a14:m>
                <a:r>
                  <a:rPr lang="en-US" altLang="ko-KR" sz="1500" spc="0">
                    <a:solidFill>
                      <a:schemeClr val="tx1"/>
                    </a:solidFill>
                  </a:rPr>
                  <a:t> : Panel coverage ratio</a:t>
                </a:r>
                <a:r>
                  <a:rPr lang="ko-KR" altLang="en-US" sz="1500" spc="0">
                    <a:solidFill>
                      <a:schemeClr val="tx1"/>
                    </a:solidFill>
                  </a:rPr>
                  <a:t> </a:t>
                </a:r>
                <a:r>
                  <a:rPr lang="en-US" altLang="ko-KR" sz="1500" spc="0">
                    <a:solidFill>
                      <a:schemeClr val="tx1"/>
                    </a:solidFill>
                  </a:rPr>
                  <a:t>(% of land covered with panels)</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𝑒𝑓𝑓</m:t>
                    </m:r>
                  </m:oMath>
                </a14:m>
                <a:r>
                  <a:rPr lang="en-US" altLang="ko-KR" sz="1500" spc="0">
                    <a:solidFill>
                      <a:schemeClr val="tx1"/>
                    </a:solidFill>
                  </a:rPr>
                  <a:t> : Module conversion efficiency</a:t>
                </a:r>
                <a:r>
                  <a:rPr lang="ko-KR" altLang="en-US" sz="1500" spc="0">
                    <a:solidFill>
                      <a:schemeClr val="tx1"/>
                    </a:solidFill>
                  </a:rPr>
                  <a:t> </a:t>
                </a:r>
                <a:r>
                  <a:rPr lang="en-US" altLang="ko-KR" sz="1500" spc="0">
                    <a:solidFill>
                      <a:schemeClr val="tx1"/>
                    </a:solidFill>
                  </a:rPr>
                  <a:t>(%)</a:t>
                </a:r>
              </a:p>
              <a:p>
                <a:pPr marL="0" indent="0">
                  <a:lnSpc>
                    <a:spcPct val="150000"/>
                  </a:lnSpc>
                  <a:buNone/>
                </a:pPr>
                <a14:m>
                  <m:oMath xmlns:m="http://schemas.openxmlformats.org/officeDocument/2006/math">
                    <m:r>
                      <a:rPr lang="en-US" altLang="ko-KR" sz="1500" i="1" spc="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  </m:t>
                    </m:r>
                    <m:r>
                      <a:rPr lang="en-US" altLang="ko-KR" sz="1500" i="1" spc="0">
                        <a:solidFill>
                          <a:schemeClr val="tx1"/>
                        </a:solidFill>
                        <a:latin typeface="Cambria Math" panose="02040503050406030204" pitchFamily="18" charset="0"/>
                      </a:rPr>
                      <m:t>365</m:t>
                    </m:r>
                  </m:oMath>
                </a14:m>
                <a:r>
                  <a:rPr lang="en-US" altLang="ko-KR" sz="1500" spc="0">
                    <a:solidFill>
                      <a:schemeClr val="tx1"/>
                    </a:solidFill>
                  </a:rPr>
                  <a:t> : Number of days in a year (days/year)</a:t>
                </a:r>
              </a:p>
            </p:txBody>
          </p:sp>
        </mc:Choice>
        <mc:Fallback xmlns="">
          <p:sp>
            <p:nvSpPr>
              <p:cNvPr id="12" name="TextBox 11">
                <a:extLst>
                  <a:ext uri="{FF2B5EF4-FFF2-40B4-BE49-F238E27FC236}">
                    <a16:creationId xmlns:a16="http://schemas.microsoft.com/office/drawing/2014/main" id="{A31F616D-19E0-EA73-0836-87378A47155E}"/>
                  </a:ext>
                </a:extLst>
              </p:cNvPr>
              <p:cNvSpPr txBox="1">
                <a:spLocks noRot="1" noChangeAspect="1" noMove="1" noResize="1" noEditPoints="1" noAdjustHandles="1" noChangeArrowheads="1" noChangeShapeType="1" noTextEdit="1"/>
              </p:cNvSpPr>
              <p:nvPr/>
            </p:nvSpPr>
            <p:spPr>
              <a:xfrm>
                <a:off x="1343025" y="4025926"/>
                <a:ext cx="5543550" cy="2105567"/>
              </a:xfrm>
              <a:prstGeom prst="rect">
                <a:avLst/>
              </a:prstGeom>
              <a:blipFill>
                <a:blip r:embed="rId5"/>
                <a:stretch>
                  <a:fillRect/>
                </a:stretch>
              </a:blipFill>
            </p:spPr>
            <p:txBody>
              <a:bodyPr/>
              <a:lstStyle/>
              <a:p>
                <a:r>
                  <a:rPr lang="en-US">
                    <a:noFill/>
                  </a:rPr>
                  <a:t> </a:t>
                </a:r>
              </a:p>
            </p:txBody>
          </p:sp>
        </mc:Fallback>
      </mc:AlternateContent>
      <p:sp>
        <p:nvSpPr>
          <p:cNvPr id="20" name="직사각형 19">
            <a:extLst>
              <a:ext uri="{FF2B5EF4-FFF2-40B4-BE49-F238E27FC236}">
                <a16:creationId xmlns:a16="http://schemas.microsoft.com/office/drawing/2014/main" id="{66459AED-4BEF-8E73-AA77-EDE83D060A3D}"/>
              </a:ext>
            </a:extLst>
          </p:cNvPr>
          <p:cNvSpPr/>
          <p:nvPr/>
        </p:nvSpPr>
        <p:spPr>
          <a:xfrm>
            <a:off x="9859426" y="2864081"/>
            <a:ext cx="1886803" cy="21840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C328F117-5529-30E3-1D66-898F575CA482}"/>
              </a:ext>
            </a:extLst>
          </p:cNvPr>
          <p:cNvSpPr/>
          <p:nvPr/>
        </p:nvSpPr>
        <p:spPr>
          <a:xfrm>
            <a:off x="10526767" y="4735474"/>
            <a:ext cx="1247775" cy="21840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C73C792-DF85-68BD-7A50-8F0432F5D844}"/>
              </a:ext>
            </a:extLst>
          </p:cNvPr>
          <p:cNvSpPr txBox="1"/>
          <p:nvPr/>
        </p:nvSpPr>
        <p:spPr>
          <a:xfrm>
            <a:off x="572229" y="958681"/>
            <a:ext cx="7485921" cy="1828129"/>
          </a:xfrm>
          <a:prstGeom prst="rect">
            <a:avLst/>
          </a:prstGeom>
          <a:noFill/>
        </p:spPr>
        <p:txBody>
          <a:bodyPr wrap="square" rtlCol="0" anchor="t">
            <a:spAutoFit/>
          </a:bodyPr>
          <a:lstStyle/>
          <a:p>
            <a:pPr>
              <a:lnSpc>
                <a:spcPct val="150000"/>
              </a:lnSpc>
            </a:pPr>
            <a:r>
              <a:rPr lang="en-US" altLang="ko-KR" sz="1600" u="sng">
                <a:ln w="3175">
                  <a:noFill/>
                </a:ln>
                <a:latin typeface="HY헤드라인M" panose="02030600000101010101" pitchFamily="18" charset="-127"/>
                <a:ea typeface="HY헤드라인M" panose="02030600000101010101" pitchFamily="18" charset="-127"/>
              </a:rPr>
              <a:t>Irradiance-based Estimation</a:t>
            </a:r>
          </a:p>
          <a:p>
            <a:pPr>
              <a:lnSpc>
                <a:spcPct val="150000"/>
              </a:lnSpc>
            </a:pPr>
            <a:endParaRPr lang="en-US" altLang="ko-KR" sz="500" u="sng">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400"/>
              <a:t>Solar irradiance falls on the available installation area, a portion of which is covered with solar PV modules</a:t>
            </a:r>
          </a:p>
          <a:p>
            <a:pPr marL="377825" indent="-285750">
              <a:lnSpc>
                <a:spcPct val="150000"/>
              </a:lnSpc>
              <a:buFont typeface="Arial" panose="020B0604020202020204" pitchFamily="34" charset="0"/>
              <a:buChar char="•"/>
            </a:pPr>
            <a:r>
              <a:rPr lang="en-US" altLang="ko-KR" sz="1400"/>
              <a:t>The modules convert sunlight into electricity based on their efficiency</a:t>
            </a:r>
          </a:p>
          <a:p>
            <a:pPr marL="377825" indent="-285750">
              <a:lnSpc>
                <a:spcPct val="150000"/>
              </a:lnSpc>
              <a:buFont typeface="Arial" panose="020B0604020202020204" pitchFamily="34" charset="0"/>
              <a:buChar char="•"/>
            </a:pPr>
            <a:r>
              <a:rPr lang="en-US" altLang="ko-KR" sz="1400"/>
              <a:t>This process, repeated over 365 days, gives us the annual electricity generation</a:t>
            </a:r>
            <a:endParaRPr lang="en-US" altLang="ko-KR" sz="1400" u="sng" baseline="30000">
              <a:ln w="3175">
                <a:noFill/>
              </a:ln>
              <a:latin typeface="HY헤드라인M" panose="02030600000101010101" pitchFamily="18" charset="-127"/>
              <a:ea typeface="HY헤드라인M" panose="02030600000101010101" pitchFamily="18" charset="-127"/>
            </a:endParaRPr>
          </a:p>
        </p:txBody>
      </p:sp>
      <p:sp>
        <p:nvSpPr>
          <p:cNvPr id="6" name="TextBox 5">
            <a:extLst>
              <a:ext uri="{FF2B5EF4-FFF2-40B4-BE49-F238E27FC236}">
                <a16:creationId xmlns:a16="http://schemas.microsoft.com/office/drawing/2014/main" id="{A18BE037-5A88-A916-4C40-42D8CF2AF82B}"/>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620416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E5A9D-8714-9001-4D35-7EA2541FA50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B522C4F-BF29-CE66-3806-5611674CAF31}"/>
              </a:ext>
            </a:extLst>
          </p:cNvPr>
          <p:cNvSpPr>
            <a:spLocks noGrp="1"/>
          </p:cNvSpPr>
          <p:nvPr>
            <p:ph type="title"/>
          </p:nvPr>
        </p:nvSpPr>
        <p:spPr/>
        <p:txBody>
          <a:bodyPr/>
          <a:lstStyle/>
          <a:p>
            <a:r>
              <a:rPr lang="en-US" altLang="ko-KR"/>
              <a:t>Estimation of PV generation: Capacity-based</a:t>
            </a:r>
            <a:endParaRPr lang="ko-KR" altLang="en-US"/>
          </a:p>
        </p:txBody>
      </p:sp>
      <p:sp>
        <p:nvSpPr>
          <p:cNvPr id="4" name="슬라이드 번호 개체 틀 3">
            <a:extLst>
              <a:ext uri="{FF2B5EF4-FFF2-40B4-BE49-F238E27FC236}">
                <a16:creationId xmlns:a16="http://schemas.microsoft.com/office/drawing/2014/main" id="{6074B650-7CE2-2D6A-8060-6956903E9450}"/>
              </a:ext>
            </a:extLst>
          </p:cNvPr>
          <p:cNvSpPr>
            <a:spLocks noGrp="1"/>
          </p:cNvSpPr>
          <p:nvPr>
            <p:ph type="sldNum" sz="quarter" idx="12"/>
          </p:nvPr>
        </p:nvSpPr>
        <p:spPr/>
        <p:txBody>
          <a:bodyPr/>
          <a:lstStyle/>
          <a:p>
            <a:fld id="{109C872D-39A9-4065-8BF3-6A613116E2A1}" type="slidenum">
              <a:rPr lang="ko-KR" altLang="en-US" smtClean="0"/>
              <a:t>16</a:t>
            </a:fld>
            <a:endParaRPr lang="ko-KR" alt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94AF5C-ABAB-675A-7E44-C3B085C1EA22}"/>
                  </a:ext>
                </a:extLst>
              </p:cNvPr>
              <p:cNvSpPr txBox="1">
                <a:spLocks/>
              </p:cNvSpPr>
              <p:nvPr/>
            </p:nvSpPr>
            <p:spPr>
              <a:xfrm>
                <a:off x="1289608" y="3989575"/>
                <a:ext cx="4485550" cy="2149425"/>
              </a:xfrm>
              <a:prstGeom prst="rect">
                <a:avLst/>
              </a:prstGeom>
              <a:noFill/>
            </p:spPr>
            <p:txBody>
              <a:bodyPr wrap="square" tIns="36000" bIns="36000" rtlCol="0" anchor="t">
                <a:spAutoFit/>
              </a:bodyPr>
              <a:lstStyle>
                <a:defPPr>
                  <a:defRPr lang="en-US"/>
                </a:defPPr>
                <a:lvl1pPr marL="92075" indent="-92075" latinLnBrk="1">
                  <a:lnSpc>
                    <a:spcPts val="2000"/>
                  </a:lnSpc>
                  <a:buClr>
                    <a:schemeClr val="tx1"/>
                  </a:buClr>
                  <a:buSzPct val="120000"/>
                  <a:buFont typeface="Arial" panose="020B0604020202020204" pitchFamily="34" charset="0"/>
                  <a:buChar char="•"/>
                  <a:defRPr kumimoji="1" sz="1200" spc="-60">
                    <a:ln>
                      <a:solidFill>
                        <a:srgbClr val="5B9BD5">
                          <a:shade val="50000"/>
                          <a:alpha val="0"/>
                        </a:srgbClr>
                      </a:solidFill>
                    </a:ln>
                    <a:solidFill>
                      <a:schemeClr val="tx1">
                        <a:lumMod val="85000"/>
                        <a:lumOff val="15000"/>
                      </a:schemeClr>
                    </a:solidFill>
                    <a:latin typeface="+mn-ea"/>
                    <a:cs typeface="Pretendard" panose="02000503000000020004" pitchFamily="50" charset="-127"/>
                  </a:defRPr>
                </a:lvl1pPr>
              </a:lstStyle>
              <a:p>
                <a:pPr marL="0" indent="0">
                  <a:lnSpc>
                    <a:spcPct val="150000"/>
                  </a:lnSpc>
                  <a:buNone/>
                </a:pPr>
                <a14:m>
                  <m:oMath xmlns:m="http://schemas.openxmlformats.org/officeDocument/2006/math">
                    <m:r>
                      <a:rPr lang="en-US" altLang="ko-KR" sz="1600" b="0" i="1" spc="0" smtClean="0">
                        <a:solidFill>
                          <a:schemeClr val="tx1"/>
                        </a:solidFill>
                        <a:latin typeface="Cambria Math" panose="02040503050406030204" pitchFamily="18" charset="0"/>
                      </a:rPr>
                      <m:t>     </m:t>
                    </m:r>
                    <m:sSub>
                      <m:sSubPr>
                        <m:ctrlPr>
                          <a:rPr lang="en-US" altLang="ko-KR" sz="1600" i="1" spc="0" smtClean="0">
                            <a:solidFill>
                              <a:schemeClr val="tx1"/>
                            </a:solidFill>
                            <a:latin typeface="Cambria Math" panose="02040503050406030204" pitchFamily="18" charset="0"/>
                          </a:rPr>
                        </m:ctrlPr>
                      </m:sSubPr>
                      <m:e>
                        <m:r>
                          <a:rPr lang="en-US" altLang="ko-KR" sz="1600" i="1" spc="0">
                            <a:solidFill>
                              <a:schemeClr val="tx1"/>
                            </a:solidFill>
                            <a:latin typeface="Cambria Math" panose="02040503050406030204" pitchFamily="18" charset="0"/>
                          </a:rPr>
                          <m:t>𝐸</m:t>
                        </m:r>
                      </m:e>
                      <m:sub>
                        <m:r>
                          <a:rPr lang="en-US" altLang="ko-KR" sz="1600" i="1" spc="0">
                            <a:solidFill>
                              <a:schemeClr val="tx1"/>
                            </a:solidFill>
                            <a:latin typeface="Cambria Math" panose="02040503050406030204" pitchFamily="18" charset="0"/>
                          </a:rPr>
                          <m:t>𝑡</m:t>
                        </m:r>
                      </m:sub>
                    </m:sSub>
                  </m:oMath>
                </a14:m>
                <a:r>
                  <a:rPr lang="en-US" altLang="ko-KR" sz="1600" spc="0">
                    <a:solidFill>
                      <a:schemeClr val="tx1"/>
                    </a:solidFill>
                  </a:rPr>
                  <a:t> : Electricity generated in year </a:t>
                </a:r>
                <a14:m>
                  <m:oMath xmlns:m="http://schemas.openxmlformats.org/officeDocument/2006/math">
                    <m:r>
                      <a:rPr lang="en-US" altLang="ko-KR" sz="1600" i="1" spc="0">
                        <a:solidFill>
                          <a:schemeClr val="tx1"/>
                        </a:solidFill>
                        <a:latin typeface="Cambria Math" panose="02040503050406030204" pitchFamily="18" charset="0"/>
                      </a:rPr>
                      <m:t>𝑡</m:t>
                    </m:r>
                  </m:oMath>
                </a14:m>
                <a:r>
                  <a:rPr lang="en-US" altLang="ko-KR" sz="1600" spc="0">
                    <a:solidFill>
                      <a:schemeClr val="tx1"/>
                    </a:solidFill>
                  </a:rPr>
                  <a:t>.</a:t>
                </a:r>
              </a:p>
              <a:p>
                <a:pPr marL="0" indent="0">
                  <a:lnSpc>
                    <a:spcPct val="150000"/>
                  </a:lnSpc>
                  <a:buNone/>
                </a:pPr>
                <a14:m>
                  <m:oMath xmlns:m="http://schemas.openxmlformats.org/officeDocument/2006/math">
                    <m:r>
                      <a:rPr lang="en-US" altLang="ko-KR" sz="1600" i="1" spc="0">
                        <a:solidFill>
                          <a:schemeClr val="tx1"/>
                        </a:solidFill>
                        <a:latin typeface="Cambria Math" panose="02040503050406030204" pitchFamily="18" charset="0"/>
                      </a:rPr>
                      <m:t>𝑎𝑟𝑒𝑎</m:t>
                    </m:r>
                  </m:oMath>
                </a14:m>
                <a:r>
                  <a:rPr lang="en-US" altLang="ko-KR" sz="1600" spc="0">
                    <a:solidFill>
                      <a:schemeClr val="tx1"/>
                    </a:solidFill>
                  </a:rPr>
                  <a:t> : Available installation area</a:t>
                </a:r>
                <a:r>
                  <a:rPr lang="ko-KR" altLang="en-US" sz="1600" spc="0">
                    <a:solidFill>
                      <a:schemeClr val="tx1"/>
                    </a:solidFill>
                  </a:rPr>
                  <a:t> </a:t>
                </a:r>
                <a:r>
                  <a:rPr lang="en-US" altLang="ko-KR" sz="1600" spc="0">
                    <a:solidFill>
                      <a:schemeClr val="tx1"/>
                    </a:solidFill>
                  </a:rPr>
                  <a:t>(m</a:t>
                </a:r>
                <a:r>
                  <a:rPr lang="en-US" altLang="ko-KR" sz="1600" spc="0" baseline="30000">
                    <a:solidFill>
                      <a:schemeClr val="tx1"/>
                    </a:solidFill>
                  </a:rPr>
                  <a:t>2</a:t>
                </a:r>
                <a:r>
                  <a:rPr lang="en-US" altLang="ko-KR" sz="1600" spc="0">
                    <a:solidFill>
                      <a:schemeClr val="tx1"/>
                    </a:solidFill>
                  </a:rPr>
                  <a:t>)</a:t>
                </a:r>
              </a:p>
              <a:p>
                <a:pPr marL="0" indent="0">
                  <a:lnSpc>
                    <a:spcPct val="150000"/>
                  </a:lnSpc>
                  <a:buNone/>
                </a:pPr>
                <a14:m>
                  <m:oMath xmlns:m="http://schemas.openxmlformats.org/officeDocument/2006/math">
                    <m:r>
                      <a:rPr lang="en-US" altLang="ko-KR" sz="1600" b="0" i="1" spc="0" smtClean="0">
                        <a:solidFill>
                          <a:schemeClr val="tx1"/>
                        </a:solidFill>
                        <a:latin typeface="Cambria Math" panose="02040503050406030204" pitchFamily="18" charset="0"/>
                      </a:rPr>
                      <m:t>   </m:t>
                    </m:r>
                    <m:r>
                      <a:rPr lang="en-US" altLang="ko-KR" sz="1600" i="1" spc="0">
                        <a:solidFill>
                          <a:schemeClr val="tx1"/>
                        </a:solidFill>
                        <a:latin typeface="Cambria Math" panose="02040503050406030204" pitchFamily="18" charset="0"/>
                      </a:rPr>
                      <m:t>𝐷𝐹</m:t>
                    </m:r>
                  </m:oMath>
                </a14:m>
                <a:r>
                  <a:rPr lang="en-US" altLang="ko-KR" sz="1600" spc="0">
                    <a:solidFill>
                      <a:schemeClr val="tx1"/>
                    </a:solidFill>
                  </a:rPr>
                  <a:t> : Density factor * (m</a:t>
                </a:r>
                <a:r>
                  <a:rPr lang="en-US" altLang="ko-KR" sz="1600" spc="0" baseline="30000">
                    <a:solidFill>
                      <a:schemeClr val="tx1"/>
                    </a:solidFill>
                  </a:rPr>
                  <a:t>2</a:t>
                </a:r>
                <a:r>
                  <a:rPr lang="en-US" altLang="ko-KR" sz="1600" spc="0">
                    <a:solidFill>
                      <a:schemeClr val="tx1"/>
                    </a:solidFill>
                  </a:rPr>
                  <a:t>/kW)</a:t>
                </a:r>
              </a:p>
              <a:p>
                <a:pPr marL="0" indent="0">
                  <a:lnSpc>
                    <a:spcPct val="150000"/>
                  </a:lnSpc>
                  <a:buNone/>
                </a:pPr>
                <a:r>
                  <a:rPr lang="en-US" altLang="ko-KR" spc="0">
                    <a:solidFill>
                      <a:schemeClr val="tx1"/>
                    </a:solidFill>
                  </a:rPr>
                  <a:t>           * The area required to install 1kW</a:t>
                </a:r>
              </a:p>
              <a:p>
                <a:pPr marL="0" indent="0">
                  <a:lnSpc>
                    <a:spcPct val="150000"/>
                  </a:lnSpc>
                  <a:buNone/>
                </a:pPr>
                <a14:m>
                  <m:oMath xmlns:m="http://schemas.openxmlformats.org/officeDocument/2006/math">
                    <m:r>
                      <a:rPr lang="en-US" altLang="ko-KR" sz="1600" b="0" i="1" spc="0" smtClean="0">
                        <a:solidFill>
                          <a:schemeClr val="tx1"/>
                        </a:solidFill>
                        <a:latin typeface="Cambria Math" panose="02040503050406030204" pitchFamily="18" charset="0"/>
                      </a:rPr>
                      <m:t>    </m:t>
                    </m:r>
                    <m:r>
                      <a:rPr lang="en-US" altLang="ko-KR" sz="1600" i="1" spc="0">
                        <a:solidFill>
                          <a:schemeClr val="tx1"/>
                        </a:solidFill>
                        <a:latin typeface="Cambria Math" panose="02040503050406030204" pitchFamily="18" charset="0"/>
                      </a:rPr>
                      <m:t>𝐶𝐹</m:t>
                    </m:r>
                  </m:oMath>
                </a14:m>
                <a:r>
                  <a:rPr lang="en-US" altLang="ko-KR" sz="1600" spc="0">
                    <a:solidFill>
                      <a:schemeClr val="tx1"/>
                    </a:solidFill>
                  </a:rPr>
                  <a:t> : Capacity factor</a:t>
                </a:r>
                <a:r>
                  <a:rPr lang="ko-KR" altLang="en-US" sz="1600" spc="0">
                    <a:solidFill>
                      <a:schemeClr val="tx1"/>
                    </a:solidFill>
                  </a:rPr>
                  <a:t> </a:t>
                </a:r>
                <a:r>
                  <a:rPr lang="en-US" altLang="ko-KR" sz="1600" spc="0">
                    <a:solidFill>
                      <a:schemeClr val="tx1"/>
                    </a:solidFill>
                  </a:rPr>
                  <a:t>(%)</a:t>
                </a:r>
              </a:p>
              <a:p>
                <a:pPr marL="0" indent="0">
                  <a:lnSpc>
                    <a:spcPct val="150000"/>
                  </a:lnSpc>
                  <a:buNone/>
                </a:pPr>
                <a14:m>
                  <m:oMath xmlns:m="http://schemas.openxmlformats.org/officeDocument/2006/math">
                    <m:r>
                      <a:rPr lang="en-US" altLang="ko-KR" sz="1600" i="1" spc="0">
                        <a:solidFill>
                          <a:schemeClr val="tx1"/>
                        </a:solidFill>
                        <a:latin typeface="Cambria Math" panose="02040503050406030204" pitchFamily="18" charset="0"/>
                      </a:rPr>
                      <m:t>8760</m:t>
                    </m:r>
                  </m:oMath>
                </a14:m>
                <a:r>
                  <a:rPr lang="en-US" altLang="ko-KR" sz="1600" spc="0">
                    <a:solidFill>
                      <a:schemeClr val="tx1"/>
                    </a:solidFill>
                  </a:rPr>
                  <a:t> : Number of hours in a year (hours/year)</a:t>
                </a:r>
              </a:p>
            </p:txBody>
          </p:sp>
        </mc:Choice>
        <mc:Fallback xmlns="">
          <p:sp>
            <p:nvSpPr>
              <p:cNvPr id="12" name="TextBox 11">
                <a:extLst>
                  <a:ext uri="{FF2B5EF4-FFF2-40B4-BE49-F238E27FC236}">
                    <a16:creationId xmlns:a16="http://schemas.microsoft.com/office/drawing/2014/main" id="{6494AF5C-ABAB-675A-7E44-C3B085C1EA22}"/>
                  </a:ext>
                </a:extLst>
              </p:cNvPr>
              <p:cNvSpPr txBox="1">
                <a:spLocks noRot="1" noChangeAspect="1" noMove="1" noResize="1" noEditPoints="1" noAdjustHandles="1" noChangeArrowheads="1" noChangeShapeType="1" noTextEdit="1"/>
              </p:cNvSpPr>
              <p:nvPr/>
            </p:nvSpPr>
            <p:spPr>
              <a:xfrm>
                <a:off x="1289608" y="3989575"/>
                <a:ext cx="4485550" cy="214942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D59F6A1-2A7D-56E3-CE4F-1ADD5770429A}"/>
              </a:ext>
            </a:extLst>
          </p:cNvPr>
          <p:cNvSpPr txBox="1"/>
          <p:nvPr/>
        </p:nvSpPr>
        <p:spPr>
          <a:xfrm>
            <a:off x="572229" y="958681"/>
            <a:ext cx="11133996" cy="1828129"/>
          </a:xfrm>
          <a:prstGeom prst="rect">
            <a:avLst/>
          </a:prstGeom>
          <a:noFill/>
        </p:spPr>
        <p:txBody>
          <a:bodyPr wrap="square" rtlCol="0" anchor="t">
            <a:spAutoFit/>
          </a:bodyPr>
          <a:lstStyle/>
          <a:p>
            <a:pPr>
              <a:lnSpc>
                <a:spcPct val="150000"/>
              </a:lnSpc>
            </a:pPr>
            <a:r>
              <a:rPr lang="en-US" altLang="ko-KR" sz="1600" u="sng">
                <a:ln w="3175">
                  <a:noFill/>
                </a:ln>
                <a:latin typeface="HY헤드라인M" panose="02030600000101010101" pitchFamily="18" charset="-127"/>
                <a:ea typeface="HY헤드라인M" panose="02030600000101010101" pitchFamily="18" charset="-127"/>
              </a:rPr>
              <a:t>Capacity-based Estimation</a:t>
            </a:r>
          </a:p>
          <a:p>
            <a:pPr>
              <a:lnSpc>
                <a:spcPct val="150000"/>
              </a:lnSpc>
            </a:pPr>
            <a:endParaRPr lang="en-US" altLang="ko-KR" sz="500" u="sng">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400"/>
              <a:t>Solar panels are installed on a given land area</a:t>
            </a:r>
          </a:p>
          <a:p>
            <a:pPr marL="377825" indent="-285750">
              <a:lnSpc>
                <a:spcPct val="150000"/>
              </a:lnSpc>
              <a:buFont typeface="Arial" panose="020B0604020202020204" pitchFamily="34" charset="0"/>
              <a:buChar char="•"/>
            </a:pPr>
            <a:r>
              <a:rPr lang="en-US" altLang="ko-KR" sz="1400"/>
              <a:t>The total installed capacity depends on how densely the panels can be placed — that is, the density factor</a:t>
            </a:r>
          </a:p>
          <a:p>
            <a:pPr marL="377825" indent="-285750">
              <a:lnSpc>
                <a:spcPct val="150000"/>
              </a:lnSpc>
              <a:buFont typeface="Arial" panose="020B0604020202020204" pitchFamily="34" charset="0"/>
              <a:buChar char="•"/>
            </a:pPr>
            <a:r>
              <a:rPr lang="en-US" altLang="ko-KR" sz="1400"/>
              <a:t>The system does not operate at full capacity all the time, so we multiply by the capacity factor, and then scale it to one year (8,760 hours) to estimate annual electricity generation</a:t>
            </a:r>
            <a:endParaRPr lang="en-US" altLang="ko-KR" sz="1400" u="sng" baseline="30000">
              <a:ln w="3175">
                <a:noFill/>
              </a:ln>
              <a:latin typeface="HY헤드라인M" panose="02030600000101010101" pitchFamily="18" charset="-127"/>
              <a:ea typeface="HY헤드라인M" panose="02030600000101010101" pitchFamily="18" charset="-12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8D8BA4-3215-D7EA-5398-83983946D482}"/>
                  </a:ext>
                </a:extLst>
              </p:cNvPr>
              <p:cNvSpPr txBox="1"/>
              <p:nvPr/>
            </p:nvSpPr>
            <p:spPr>
              <a:xfrm>
                <a:off x="666175" y="3348677"/>
                <a:ext cx="5586557" cy="377667"/>
              </a:xfrm>
              <a:prstGeom prst="rect">
                <a:avLst/>
              </a:prstGeom>
              <a:noFill/>
            </p:spPr>
            <p:txBody>
              <a:bodyPr wrap="square" lIns="0" tIns="0" rIns="0" bIns="0" rtlCol="0">
                <a:spAutoFit/>
              </a:bodyPr>
              <a:lstStyle/>
              <a:p>
                <a:pPr algn="ctr"/>
                <a14:m>
                  <m:oMath xmlns:m="http://schemas.openxmlformats.org/officeDocument/2006/math">
                    <m:sSub>
                      <m:sSubPr>
                        <m:ctrlPr>
                          <a:rPr lang="en-US" altLang="ko-KR" sz="2400" b="1" i="1" smtClean="0">
                            <a:latin typeface="Cambria Math" panose="02040503050406030204" pitchFamily="18" charset="0"/>
                          </a:rPr>
                        </m:ctrlPr>
                      </m:sSubPr>
                      <m:e>
                        <m:r>
                          <a:rPr lang="en-US" altLang="ko-KR" sz="2400" b="1" i="1" smtClean="0">
                            <a:latin typeface="Cambria Math" panose="02040503050406030204" pitchFamily="18" charset="0"/>
                          </a:rPr>
                          <m:t>𝑬</m:t>
                        </m:r>
                      </m:e>
                      <m:sub>
                        <m:r>
                          <a:rPr lang="en-US" altLang="ko-KR" sz="2400" b="1" i="1" smtClean="0">
                            <a:latin typeface="Cambria Math" panose="02040503050406030204" pitchFamily="18" charset="0"/>
                          </a:rPr>
                          <m:t>𝒕</m:t>
                        </m:r>
                      </m:sub>
                    </m:sSub>
                  </m:oMath>
                </a14:m>
                <a:r>
                  <a:rPr lang="en-US" altLang="ko-KR" sz="2400" b="1"/>
                  <a:t> = </a:t>
                </a:r>
                <a14:m>
                  <m:oMath xmlns:m="http://schemas.openxmlformats.org/officeDocument/2006/math">
                    <m:r>
                      <a:rPr lang="en-US" altLang="ko-KR" sz="2400" b="1" i="1" smtClean="0">
                        <a:latin typeface="Cambria Math" panose="02040503050406030204" pitchFamily="18" charset="0"/>
                        <a:ea typeface="Cambria Math" panose="02040503050406030204" pitchFamily="18" charset="0"/>
                      </a:rPr>
                      <m:t>𝒂𝒓𝒆𝒂</m:t>
                    </m:r>
                    <m:r>
                      <a:rPr lang="en-US" altLang="ko-KR" sz="2400" b="1" i="1">
                        <a:latin typeface="Cambria Math" panose="02040503050406030204" pitchFamily="18" charset="0"/>
                        <a:ea typeface="Cambria Math" panose="02040503050406030204" pitchFamily="18" charset="0"/>
                      </a:rPr>
                      <m:t>×</m:t>
                    </m:r>
                    <m:sSup>
                      <m:sSupPr>
                        <m:ctrlPr>
                          <a:rPr lang="en-US" altLang="ko-KR" sz="2400" b="1" i="1" smtClean="0">
                            <a:latin typeface="Cambria Math" panose="02040503050406030204" pitchFamily="18" charset="0"/>
                            <a:ea typeface="Cambria Math" panose="02040503050406030204" pitchFamily="18" charset="0"/>
                          </a:rPr>
                        </m:ctrlPr>
                      </m:sSupPr>
                      <m:e>
                        <m:r>
                          <a:rPr lang="en-US" altLang="ko-KR" sz="2400" b="1" i="1" smtClean="0">
                            <a:latin typeface="Cambria Math" panose="02040503050406030204" pitchFamily="18" charset="0"/>
                            <a:ea typeface="Cambria Math" panose="02040503050406030204" pitchFamily="18" charset="0"/>
                          </a:rPr>
                          <m:t>𝑫𝑭</m:t>
                        </m:r>
                      </m:e>
                      <m:sup>
                        <m:r>
                          <a:rPr lang="en-US" altLang="ko-KR" sz="2400" b="1" i="1" smtClean="0">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𝟏</m:t>
                        </m:r>
                      </m:sup>
                    </m:sSup>
                    <m:r>
                      <a:rPr lang="en-US" altLang="ko-KR" sz="2400" b="1" i="1">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𝑪𝑭</m:t>
                    </m:r>
                    <m:r>
                      <a:rPr lang="en-US" altLang="ko-KR" sz="2400" b="1" i="1">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𝟖𝟕𝟔𝟎</m:t>
                    </m:r>
                  </m:oMath>
                </a14:m>
                <a:endParaRPr lang="ko-KR" altLang="en-US" sz="2400" b="1"/>
              </a:p>
            </p:txBody>
          </p:sp>
        </mc:Choice>
        <mc:Fallback xmlns="">
          <p:sp>
            <p:nvSpPr>
              <p:cNvPr id="5" name="TextBox 4">
                <a:extLst>
                  <a:ext uri="{FF2B5EF4-FFF2-40B4-BE49-F238E27FC236}">
                    <a16:creationId xmlns:a16="http://schemas.microsoft.com/office/drawing/2014/main" id="{4D8D8BA4-3215-D7EA-5398-83983946D482}"/>
                  </a:ext>
                </a:extLst>
              </p:cNvPr>
              <p:cNvSpPr txBox="1">
                <a:spLocks noRot="1" noChangeAspect="1" noMove="1" noResize="1" noEditPoints="1" noAdjustHandles="1" noChangeArrowheads="1" noChangeShapeType="1" noTextEdit="1"/>
              </p:cNvSpPr>
              <p:nvPr/>
            </p:nvSpPr>
            <p:spPr>
              <a:xfrm>
                <a:off x="666175" y="3348677"/>
                <a:ext cx="5586557" cy="377667"/>
              </a:xfrm>
              <a:prstGeom prst="rect">
                <a:avLst/>
              </a:prstGeom>
              <a:blipFill>
                <a:blip r:embed="rId4"/>
                <a:stretch>
                  <a:fillRect t="-22581" b="-48387"/>
                </a:stretch>
              </a:blipFill>
            </p:spPr>
            <p:txBody>
              <a:bodyPr/>
              <a:lstStyle/>
              <a:p>
                <a:r>
                  <a:rPr lang="en-US">
                    <a:noFill/>
                  </a:rPr>
                  <a:t> </a:t>
                </a:r>
              </a:p>
            </p:txBody>
          </p:sp>
        </mc:Fallback>
      </mc:AlternateContent>
      <p:grpSp>
        <p:nvGrpSpPr>
          <p:cNvPr id="8" name="그룹 7">
            <a:extLst>
              <a:ext uri="{FF2B5EF4-FFF2-40B4-BE49-F238E27FC236}">
                <a16:creationId xmlns:a16="http://schemas.microsoft.com/office/drawing/2014/main" id="{806524B8-DD16-1C2F-4E49-5FAC784310E2}"/>
              </a:ext>
            </a:extLst>
          </p:cNvPr>
          <p:cNvGrpSpPr/>
          <p:nvPr/>
        </p:nvGrpSpPr>
        <p:grpSpPr>
          <a:xfrm>
            <a:off x="6648451" y="3230386"/>
            <a:ext cx="5202290" cy="3366126"/>
            <a:chOff x="6818263" y="2983296"/>
            <a:chExt cx="5380934" cy="3287301"/>
          </a:xfrm>
        </p:grpSpPr>
        <p:pic>
          <p:nvPicPr>
            <p:cNvPr id="6" name="그림 5">
              <a:extLst>
                <a:ext uri="{FF2B5EF4-FFF2-40B4-BE49-F238E27FC236}">
                  <a16:creationId xmlns:a16="http://schemas.microsoft.com/office/drawing/2014/main" id="{99142108-8275-ADC4-738F-F1558E2212E7}"/>
                </a:ext>
              </a:extLst>
            </p:cNvPr>
            <p:cNvPicPr>
              <a:picLocks noChangeAspect="1"/>
            </p:cNvPicPr>
            <p:nvPr/>
          </p:nvPicPr>
          <p:blipFill>
            <a:blip r:embed="rId5"/>
            <a:stretch>
              <a:fillRect/>
            </a:stretch>
          </p:blipFill>
          <p:spPr>
            <a:xfrm>
              <a:off x="6818263" y="2983296"/>
              <a:ext cx="5087986" cy="2557789"/>
            </a:xfrm>
            <a:prstGeom prst="rect">
              <a:avLst/>
            </a:prstGeom>
          </p:spPr>
        </p:pic>
        <p:sp>
          <p:nvSpPr>
            <p:cNvPr id="7" name="TextBox 6">
              <a:extLst>
                <a:ext uri="{FF2B5EF4-FFF2-40B4-BE49-F238E27FC236}">
                  <a16:creationId xmlns:a16="http://schemas.microsoft.com/office/drawing/2014/main" id="{0825220B-9EDF-3667-BEEF-BE8F4D037A17}"/>
                </a:ext>
              </a:extLst>
            </p:cNvPr>
            <p:cNvSpPr txBox="1"/>
            <p:nvPr/>
          </p:nvSpPr>
          <p:spPr>
            <a:xfrm>
              <a:off x="7232053" y="6090255"/>
              <a:ext cx="4967144" cy="180342"/>
            </a:xfrm>
            <a:prstGeom prst="rect">
              <a:avLst/>
            </a:prstGeom>
            <a:noFill/>
          </p:spPr>
          <p:txBody>
            <a:bodyPr wrap="square">
              <a:spAutoFit/>
            </a:bodyPr>
            <a:lstStyle/>
            <a:p>
              <a:pPr algn="r"/>
              <a:r>
                <a:rPr lang="en-US" altLang="ko-KR" sz="600"/>
                <a:t>Source: </a:t>
              </a:r>
              <a:r>
                <a:rPr lang="ko-KR" altLang="en-US" sz="600"/>
                <a:t>https://epsis.kpx.or.kr/epsisnew/selectKnreUtilRtoChart.do?menuId=010100</a:t>
              </a:r>
            </a:p>
          </p:txBody>
        </p:sp>
      </p:grpSp>
      <p:sp>
        <p:nvSpPr>
          <p:cNvPr id="9" name="TextBox 8">
            <a:extLst>
              <a:ext uri="{FF2B5EF4-FFF2-40B4-BE49-F238E27FC236}">
                <a16:creationId xmlns:a16="http://schemas.microsoft.com/office/drawing/2014/main" id="{570B53EC-84C9-8A92-6189-4D23155D4FD8}"/>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5514721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FE20-A1EE-FEC4-794F-AFD5BDBA4C9A}"/>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3262B1BE-A605-F999-0ECD-F2DFA30EDCC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4" name="슬라이드 번호 개체 틀 3">
            <a:extLst>
              <a:ext uri="{FF2B5EF4-FFF2-40B4-BE49-F238E27FC236}">
                <a16:creationId xmlns:a16="http://schemas.microsoft.com/office/drawing/2014/main" id="{01B14F85-33DD-004A-3031-33CCF571D472}"/>
              </a:ext>
            </a:extLst>
          </p:cNvPr>
          <p:cNvSpPr>
            <a:spLocks noGrp="1"/>
          </p:cNvSpPr>
          <p:nvPr>
            <p:ph type="sldNum" sz="quarter" idx="12"/>
          </p:nvPr>
        </p:nvSpPr>
        <p:spPr/>
        <p:txBody>
          <a:bodyPr/>
          <a:lstStyle/>
          <a:p>
            <a:fld id="{109C872D-39A9-4065-8BF3-6A613116E2A1}" type="slidenum">
              <a:rPr lang="ko-KR" altLang="en-US" smtClean="0"/>
              <a:t>17</a:t>
            </a:fld>
            <a:endParaRPr lang="ko-KR" altLang="en-US"/>
          </a:p>
        </p:txBody>
      </p:sp>
      <p:sp>
        <p:nvSpPr>
          <p:cNvPr id="7" name="제목 1">
            <a:extLst>
              <a:ext uri="{FF2B5EF4-FFF2-40B4-BE49-F238E27FC236}">
                <a16:creationId xmlns:a16="http://schemas.microsoft.com/office/drawing/2014/main" id="{2369CF33-076F-193F-A807-D5B458F7AC54}"/>
              </a:ext>
            </a:extLst>
          </p:cNvPr>
          <p:cNvSpPr txBox="1">
            <a:spLocks/>
          </p:cNvSpPr>
          <p:nvPr/>
        </p:nvSpPr>
        <p:spPr>
          <a:xfrm>
            <a:off x="831850" y="2473712"/>
            <a:ext cx="10994390" cy="1732775"/>
          </a:xfrm>
          <a:prstGeom prst="rect">
            <a:avLst/>
          </a:prstGeom>
          <a:effectLst>
            <a:reflection blurRad="50800" stA="45000" endPos="44000" dir="5400000" sy="-100000" algn="bl" rotWithShape="0"/>
          </a:effectLst>
        </p:spPr>
        <p:txBody>
          <a:bodyPr vert="horz" lIns="91440" tIns="45720" rIns="91440" bIns="45720" rtlCol="0" anchor="b">
            <a:noAutofit/>
          </a:bodyPr>
          <a:lstStyle>
            <a:lvl1pPr algn="l" defTabSz="914400" rtl="0" eaLnBrk="1" latinLnBrk="1" hangingPunct="1">
              <a:lnSpc>
                <a:spcPct val="90000"/>
              </a:lnSpc>
              <a:spcBef>
                <a:spcPct val="0"/>
              </a:spcBef>
              <a:buNone/>
              <a:defRPr sz="6000" i="1" kern="1200">
                <a:solidFill>
                  <a:schemeClr val="tx1"/>
                </a:solidFill>
                <a:latin typeface="HY헤드라인M" panose="02030600000101010101" pitchFamily="18" charset="-127"/>
                <a:ea typeface="HY헤드라인M" panose="02030600000101010101" pitchFamily="18" charset="-127"/>
                <a:cs typeface="+mj-cs"/>
              </a:defRPr>
            </a:lvl1pPr>
          </a:lstStyle>
          <a:p>
            <a:pPr>
              <a:lnSpc>
                <a:spcPct val="100000"/>
              </a:lnSpc>
            </a:pPr>
            <a:r>
              <a:rPr lang="en-US" altLang="ko-KR" b="1" i="0" spc="150">
                <a:solidFill>
                  <a:schemeClr val="accent2">
                    <a:lumMod val="40000"/>
                    <a:lumOff val="60000"/>
                  </a:schemeClr>
                </a:solidFill>
              </a:rPr>
              <a:t>T</a:t>
            </a:r>
            <a:r>
              <a:rPr lang="en-US" altLang="ko-KR" i="0" spc="150">
                <a:solidFill>
                  <a:schemeClr val="bg2">
                    <a:lumMod val="75000"/>
                  </a:schemeClr>
                </a:solidFill>
              </a:rPr>
              <a:t>eaching Demonstration:</a:t>
            </a:r>
            <a:br>
              <a:rPr lang="en-US" altLang="ko-KR" b="1" i="0" spc="150">
                <a:solidFill>
                  <a:schemeClr val="bg2">
                    <a:lumMod val="75000"/>
                  </a:schemeClr>
                </a:solidFill>
              </a:rPr>
            </a:br>
            <a:br>
              <a:rPr lang="en-US" altLang="ko-KR" sz="200" b="1" i="0" spc="150">
                <a:solidFill>
                  <a:schemeClr val="bg2">
                    <a:lumMod val="75000"/>
                  </a:schemeClr>
                </a:solidFill>
              </a:rPr>
            </a:br>
            <a:r>
              <a:rPr lang="en-US" altLang="ko-KR" sz="4800" i="0" spc="150"/>
              <a:t> Assignment &amp; Food for Thought</a:t>
            </a:r>
            <a:endParaRPr lang="ko-KR" altLang="en-US" sz="5400" i="0" spc="150"/>
          </a:p>
        </p:txBody>
      </p:sp>
    </p:spTree>
    <p:extLst>
      <p:ext uri="{BB962C8B-B14F-4D97-AF65-F5344CB8AC3E}">
        <p14:creationId xmlns:p14="http://schemas.microsoft.com/office/powerpoint/2010/main" val="2371768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그림 176">
            <a:extLst>
              <a:ext uri="{FF2B5EF4-FFF2-40B4-BE49-F238E27FC236}">
                <a16:creationId xmlns:a16="http://schemas.microsoft.com/office/drawing/2014/main" id="{9DE0E330-4D1D-EEFA-0204-F3CE78E38712}"/>
              </a:ext>
            </a:extLst>
          </p:cNvPr>
          <p:cNvPicPr>
            <a:picLocks noChangeAspect="1"/>
          </p:cNvPicPr>
          <p:nvPr/>
        </p:nvPicPr>
        <p:blipFill>
          <a:blip r:embed="rId2"/>
          <a:stretch>
            <a:fillRect/>
          </a:stretch>
        </p:blipFill>
        <p:spPr>
          <a:xfrm flipH="1">
            <a:off x="288919" y="5090847"/>
            <a:ext cx="870485" cy="1495851"/>
          </a:xfrm>
          <a:prstGeom prst="rect">
            <a:avLst/>
          </a:prstGeom>
        </p:spPr>
      </p:pic>
      <p:sp>
        <p:nvSpPr>
          <p:cNvPr id="2" name="제목 1">
            <a:extLst>
              <a:ext uri="{FF2B5EF4-FFF2-40B4-BE49-F238E27FC236}">
                <a16:creationId xmlns:a16="http://schemas.microsoft.com/office/drawing/2014/main" id="{EA1421AE-E1A3-E2FF-587D-D7CEE5A12B94}"/>
              </a:ext>
            </a:extLst>
          </p:cNvPr>
          <p:cNvSpPr>
            <a:spLocks noGrp="1"/>
          </p:cNvSpPr>
          <p:nvPr>
            <p:ph type="title"/>
          </p:nvPr>
        </p:nvSpPr>
        <p:spPr/>
        <p:txBody>
          <a:bodyPr/>
          <a:lstStyle/>
          <a:p>
            <a:r>
              <a:rPr lang="en-US" altLang="ko-KR"/>
              <a:t>Assignment</a:t>
            </a:r>
            <a:endParaRPr lang="ko-KR" altLang="en-US"/>
          </a:p>
        </p:txBody>
      </p:sp>
      <p:sp>
        <p:nvSpPr>
          <p:cNvPr id="4" name="슬라이드 번호 개체 틀 3">
            <a:extLst>
              <a:ext uri="{FF2B5EF4-FFF2-40B4-BE49-F238E27FC236}">
                <a16:creationId xmlns:a16="http://schemas.microsoft.com/office/drawing/2014/main" id="{2A875F3A-56FE-2CAA-4442-2CF1C71FE6FE}"/>
              </a:ext>
            </a:extLst>
          </p:cNvPr>
          <p:cNvSpPr>
            <a:spLocks noGrp="1"/>
          </p:cNvSpPr>
          <p:nvPr>
            <p:ph type="sldNum" sz="quarter" idx="12"/>
          </p:nvPr>
        </p:nvSpPr>
        <p:spPr/>
        <p:txBody>
          <a:bodyPr/>
          <a:lstStyle/>
          <a:p>
            <a:fld id="{109C872D-39A9-4065-8BF3-6A613116E2A1}" type="slidenum">
              <a:rPr lang="ko-KR" altLang="en-US" smtClean="0"/>
              <a:t>18</a:t>
            </a:fld>
            <a:endParaRPr lang="ko-KR" altLang="en-US"/>
          </a:p>
        </p:txBody>
      </p:sp>
      <p:sp>
        <p:nvSpPr>
          <p:cNvPr id="183" name="TextBox 182">
            <a:extLst>
              <a:ext uri="{FF2B5EF4-FFF2-40B4-BE49-F238E27FC236}">
                <a16:creationId xmlns:a16="http://schemas.microsoft.com/office/drawing/2014/main" id="{3922A141-3281-1302-CDC2-55B1628EDFB9}"/>
              </a:ext>
            </a:extLst>
          </p:cNvPr>
          <p:cNvSpPr txBox="1"/>
          <p:nvPr/>
        </p:nvSpPr>
        <p:spPr>
          <a:xfrm>
            <a:off x="874432" y="4435060"/>
            <a:ext cx="7258649" cy="1574277"/>
          </a:xfrm>
          <a:prstGeom prst="rect">
            <a:avLst/>
          </a:prstGeom>
          <a:noFill/>
        </p:spPr>
        <p:txBody>
          <a:bodyPr wrap="square">
            <a:spAutoFit/>
          </a:bodyPr>
          <a:lstStyle>
            <a:defPPr>
              <a:defRPr lang="ko-KR"/>
            </a:defPPr>
            <a:lvl1pPr>
              <a:lnSpc>
                <a:spcPct val="150000"/>
              </a:lnSpc>
              <a:defRPr>
                <a:latin typeface="HY헤드라인M" panose="02030600000101010101" pitchFamily="18" charset="-127"/>
                <a:ea typeface="HY헤드라인M" panose="02030600000101010101" pitchFamily="18" charset="-127"/>
              </a:defRPr>
            </a:lvl1pPr>
            <a:lvl2pPr lvl="1">
              <a:lnSpc>
                <a:spcPct val="150000"/>
              </a:lnSpc>
              <a:defRPr sz="1400"/>
            </a:lvl2pPr>
          </a:lstStyle>
          <a:p>
            <a:r>
              <a:rPr lang="en-US" altLang="ko-KR"/>
              <a:t>1. Estimate the annual electricity generation (kWh/year)  </a:t>
            </a:r>
            <a:r>
              <a:rPr lang="en-US" altLang="ko-KR" sz="1200"/>
              <a:t>(5 points)</a:t>
            </a:r>
          </a:p>
          <a:p>
            <a:pPr lvl="1"/>
            <a:r>
              <a:rPr lang="en-US" altLang="ko-KR"/>
              <a:t>a. Using the irradiance-based method </a:t>
            </a:r>
            <a:r>
              <a:rPr lang="en-US" altLang="ko-KR" sz="1100"/>
              <a:t>(2.5 points)</a:t>
            </a:r>
          </a:p>
          <a:p>
            <a:pPr lvl="1"/>
            <a:r>
              <a:rPr lang="en-US" altLang="ko-KR"/>
              <a:t>b. Using the capacity-based method </a:t>
            </a:r>
            <a:r>
              <a:rPr lang="en-US" altLang="ko-KR" sz="1100"/>
              <a:t>(2.5 points)</a:t>
            </a:r>
          </a:p>
          <a:p>
            <a:pPr lvl="1"/>
            <a:endParaRPr lang="en-US" altLang="ko-KR" sz="300"/>
          </a:p>
          <a:p>
            <a:r>
              <a:rPr lang="en-US" altLang="ko-KR"/>
              <a:t>2.</a:t>
            </a:r>
            <a:r>
              <a:rPr lang="ko-KR" altLang="en-US"/>
              <a:t> </a:t>
            </a:r>
            <a:r>
              <a:rPr lang="en-US" altLang="ko-KR"/>
              <a:t>Calculate</a:t>
            </a:r>
            <a:r>
              <a:rPr lang="ko-KR" altLang="en-US"/>
              <a:t> </a:t>
            </a:r>
            <a:r>
              <a:rPr lang="en-US" altLang="ko-KR"/>
              <a:t>the</a:t>
            </a:r>
            <a:r>
              <a:rPr lang="ko-KR" altLang="en-US"/>
              <a:t> </a:t>
            </a:r>
            <a:r>
              <a:rPr lang="en-US" altLang="ko-KR"/>
              <a:t>LCOE</a:t>
            </a:r>
            <a:r>
              <a:rPr lang="ko-KR" altLang="en-US"/>
              <a:t> </a:t>
            </a:r>
            <a:r>
              <a:rPr lang="en-US" altLang="ko-KR"/>
              <a:t>(KRW/kWh) for each case </a:t>
            </a:r>
            <a:r>
              <a:rPr lang="en-US" altLang="ko-KR" sz="1200"/>
              <a:t> (5 points) </a:t>
            </a:r>
            <a:endParaRPr lang="en-US" altLang="ko-KR"/>
          </a:p>
        </p:txBody>
      </p:sp>
      <p:sp>
        <p:nvSpPr>
          <p:cNvPr id="186" name="순서도: 수행의 시작/종료 185">
            <a:extLst>
              <a:ext uri="{FF2B5EF4-FFF2-40B4-BE49-F238E27FC236}">
                <a16:creationId xmlns:a16="http://schemas.microsoft.com/office/drawing/2014/main" id="{291E93FB-73D7-62B6-AAEB-31FB836E57BE}"/>
              </a:ext>
            </a:extLst>
          </p:cNvPr>
          <p:cNvSpPr/>
          <p:nvPr/>
        </p:nvSpPr>
        <p:spPr>
          <a:xfrm>
            <a:off x="785196" y="4142992"/>
            <a:ext cx="1138002" cy="294907"/>
          </a:xfrm>
          <a:prstGeom prst="flowChartTerminator">
            <a:avLst/>
          </a:prstGeom>
          <a:solidFill>
            <a:schemeClr val="accent2">
              <a:lumMod val="75000"/>
            </a:schemeClr>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tIns="0" rIns="36000" rtlCol="0" anchor="ctr"/>
          <a:lstStyle/>
          <a:p>
            <a:pPr algn="ctr"/>
            <a:r>
              <a:rPr lang="en-US" altLang="ko-KR" sz="1400">
                <a:latin typeface="HY헤드라인M" panose="02030600000101010101" pitchFamily="18" charset="-127"/>
                <a:ea typeface="HY헤드라인M" panose="02030600000101010101" pitchFamily="18" charset="-127"/>
              </a:rPr>
              <a:t>Questions</a:t>
            </a:r>
            <a:endParaRPr lang="ko-KR" altLang="en-US" sz="1400">
              <a:latin typeface="HY헤드라인M" panose="02030600000101010101" pitchFamily="18" charset="-127"/>
              <a:ea typeface="HY헤드라인M" panose="02030600000101010101" pitchFamily="18" charset="-127"/>
            </a:endParaRPr>
          </a:p>
        </p:txBody>
      </p:sp>
      <p:grpSp>
        <p:nvGrpSpPr>
          <p:cNvPr id="15" name="그룹 14">
            <a:extLst>
              <a:ext uri="{FF2B5EF4-FFF2-40B4-BE49-F238E27FC236}">
                <a16:creationId xmlns:a16="http://schemas.microsoft.com/office/drawing/2014/main" id="{74F3B84A-688B-5491-D1B4-D6883EFE50A8}"/>
              </a:ext>
            </a:extLst>
          </p:cNvPr>
          <p:cNvGrpSpPr/>
          <p:nvPr/>
        </p:nvGrpSpPr>
        <p:grpSpPr>
          <a:xfrm>
            <a:off x="775372" y="1095510"/>
            <a:ext cx="10519216" cy="2578056"/>
            <a:chOff x="881947" y="974730"/>
            <a:chExt cx="10519216" cy="2578056"/>
          </a:xfrm>
        </p:grpSpPr>
        <p:sp>
          <p:nvSpPr>
            <p:cNvPr id="10" name="TextBox 9">
              <a:extLst>
                <a:ext uri="{FF2B5EF4-FFF2-40B4-BE49-F238E27FC236}">
                  <a16:creationId xmlns:a16="http://schemas.microsoft.com/office/drawing/2014/main" id="{6DB82722-C31E-A1FD-CFB9-BDAAC79893A6}"/>
                </a:ext>
              </a:extLst>
            </p:cNvPr>
            <p:cNvSpPr txBox="1"/>
            <p:nvPr/>
          </p:nvSpPr>
          <p:spPr>
            <a:xfrm>
              <a:off x="4455816" y="2710311"/>
              <a:ext cx="3366911" cy="84247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ko-KR" sz="1400"/>
                <a:t>Installation area: </a:t>
              </a:r>
              <a:r>
                <a:rPr lang="en-US" altLang="ko-KR" sz="1400" b="1"/>
                <a:t>4,000 m²</a:t>
              </a:r>
            </a:p>
            <a:p>
              <a:pPr marL="285750" indent="-285750">
                <a:lnSpc>
                  <a:spcPct val="120000"/>
                </a:lnSpc>
                <a:buFont typeface="Arial" panose="020B0604020202020204" pitchFamily="34" charset="0"/>
                <a:buChar char="•"/>
              </a:pPr>
              <a:r>
                <a:rPr lang="en-US" altLang="ko-KR" sz="1400"/>
                <a:t>Solar irradiance: </a:t>
              </a:r>
              <a:r>
                <a:rPr lang="en-US" altLang="ko-KR" sz="1400" b="1"/>
                <a:t>4.2 kWh/m²/day</a:t>
              </a:r>
            </a:p>
            <a:p>
              <a:pPr marL="285750" indent="-285750">
                <a:lnSpc>
                  <a:spcPct val="120000"/>
                </a:lnSpc>
                <a:buFont typeface="Arial" panose="020B0604020202020204" pitchFamily="34" charset="0"/>
                <a:buChar char="•"/>
              </a:pPr>
              <a:r>
                <a:rPr lang="en-US" altLang="ko-KR" sz="1400"/>
                <a:t>Panel-to-land area ratio (PR): </a:t>
              </a:r>
              <a:r>
                <a:rPr lang="en-US" altLang="ko-KR" sz="1400" b="1"/>
                <a:t>1/3</a:t>
              </a:r>
            </a:p>
          </p:txBody>
        </p:sp>
        <p:sp>
          <p:nvSpPr>
            <p:cNvPr id="179" name="TextBox 178">
              <a:extLst>
                <a:ext uri="{FF2B5EF4-FFF2-40B4-BE49-F238E27FC236}">
                  <a16:creationId xmlns:a16="http://schemas.microsoft.com/office/drawing/2014/main" id="{C728E1CE-AB1A-F1BA-16F9-16462829050D}"/>
                </a:ext>
              </a:extLst>
            </p:cNvPr>
            <p:cNvSpPr txBox="1"/>
            <p:nvPr/>
          </p:nvSpPr>
          <p:spPr>
            <a:xfrm>
              <a:off x="881947" y="974730"/>
              <a:ext cx="10519216" cy="1274195"/>
            </a:xfrm>
            <a:prstGeom prst="rect">
              <a:avLst/>
            </a:prstGeom>
            <a:noFill/>
          </p:spPr>
          <p:txBody>
            <a:bodyPr wrap="square">
              <a:spAutoFit/>
            </a:bodyPr>
            <a:lstStyle/>
            <a:p>
              <a:pPr>
                <a:lnSpc>
                  <a:spcPct val="150000"/>
                </a:lnSpc>
              </a:pPr>
              <a:r>
                <a:rPr lang="en-US" altLang="ko-KR" spc="-50">
                  <a:latin typeface="HY헤드라인M" panose="02030600000101010101" pitchFamily="18" charset="-127"/>
                  <a:ea typeface="HY헤드라인M" panose="02030600000101010101" pitchFamily="18" charset="-127"/>
                </a:rPr>
                <a:t>You are planning to install a solar PV system on a 4,000m</a:t>
              </a:r>
              <a:r>
                <a:rPr lang="en-US" altLang="ko-KR" spc="-50" baseline="30000">
                  <a:latin typeface="HY헤드라인M" panose="02030600000101010101" pitchFamily="18" charset="-127"/>
                  <a:ea typeface="HY헤드라인M" panose="02030600000101010101" pitchFamily="18" charset="-127"/>
                </a:rPr>
                <a:t>2</a:t>
              </a:r>
              <a:r>
                <a:rPr lang="en-US" altLang="ko-KR" spc="-50">
                  <a:latin typeface="HY헤드라인M" panose="02030600000101010101" pitchFamily="18" charset="-127"/>
                  <a:ea typeface="HY헤드라인M" panose="02030600000101010101" pitchFamily="18" charset="-127"/>
                </a:rPr>
                <a:t> plot of land located near the Department of Economics at Hanbat University. To estimate the economic feasibility of the system, you must calculate the LCOE, using two different methods of electricity generation estimation.</a:t>
              </a:r>
              <a:endParaRPr lang="en-US" altLang="ko-KR" spc="-50" baseline="30000">
                <a:latin typeface="HY헤드라인M" panose="02030600000101010101" pitchFamily="18" charset="-127"/>
                <a:ea typeface="HY헤드라인M" panose="02030600000101010101" pitchFamily="18" charset="-127"/>
              </a:endParaRPr>
            </a:p>
          </p:txBody>
        </p:sp>
        <p:sp>
          <p:nvSpPr>
            <p:cNvPr id="180" name="TextBox 179">
              <a:extLst>
                <a:ext uri="{FF2B5EF4-FFF2-40B4-BE49-F238E27FC236}">
                  <a16:creationId xmlns:a16="http://schemas.microsoft.com/office/drawing/2014/main" id="{B9F47B60-37D0-874F-3392-B6A659B0106F}"/>
                </a:ext>
              </a:extLst>
            </p:cNvPr>
            <p:cNvSpPr txBox="1"/>
            <p:nvPr/>
          </p:nvSpPr>
          <p:spPr>
            <a:xfrm>
              <a:off x="881947" y="2396379"/>
              <a:ext cx="3607912" cy="1156407"/>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ko-KR" sz="1400"/>
                <a:t>Discount rate: </a:t>
              </a:r>
              <a:r>
                <a:rPr lang="en-US" altLang="ko-KR" sz="1400" b="1"/>
                <a:t>4.5%</a:t>
              </a:r>
            </a:p>
            <a:p>
              <a:pPr marL="285750" indent="-285750">
                <a:lnSpc>
                  <a:spcPct val="120000"/>
                </a:lnSpc>
                <a:buFont typeface="Arial" panose="020B0604020202020204" pitchFamily="34" charset="0"/>
                <a:buChar char="•"/>
              </a:pPr>
              <a:endParaRPr lang="en-US" altLang="ko-KR" sz="300"/>
            </a:p>
            <a:p>
              <a:pPr marL="285750" indent="-285750">
                <a:lnSpc>
                  <a:spcPct val="120000"/>
                </a:lnSpc>
                <a:buFont typeface="Arial" panose="020B0604020202020204" pitchFamily="34" charset="0"/>
                <a:buChar char="•"/>
              </a:pPr>
              <a:r>
                <a:rPr lang="en-US" altLang="ko-KR" sz="1400"/>
                <a:t>Installation cost: </a:t>
              </a:r>
              <a:r>
                <a:rPr lang="en-US" altLang="ko-KR" sz="1400" b="1"/>
                <a:t>1,366,000 KRW/kW</a:t>
              </a:r>
              <a:endParaRPr lang="en-US" altLang="ko-KR" sz="1400"/>
            </a:p>
            <a:p>
              <a:pPr marL="285750" indent="-285750">
                <a:lnSpc>
                  <a:spcPct val="120000"/>
                </a:lnSpc>
                <a:buFont typeface="Arial" panose="020B0604020202020204" pitchFamily="34" charset="0"/>
                <a:buChar char="•"/>
              </a:pPr>
              <a:r>
                <a:rPr lang="en-US" altLang="ko-KR" sz="1400"/>
                <a:t>Operating cost: </a:t>
              </a:r>
              <a:r>
                <a:rPr lang="en-US" altLang="ko-KR" sz="1400" b="1"/>
                <a:t>20,500 KRW/kW/year</a:t>
              </a:r>
            </a:p>
            <a:p>
              <a:pPr marL="285750" indent="-285750">
                <a:lnSpc>
                  <a:spcPct val="120000"/>
                </a:lnSpc>
                <a:buFont typeface="Arial" panose="020B0604020202020204" pitchFamily="34" charset="0"/>
                <a:buChar char="•"/>
              </a:pPr>
              <a:r>
                <a:rPr lang="en-US" altLang="ko-KR" sz="1400"/>
                <a:t>System lifetime:</a:t>
              </a:r>
              <a:r>
                <a:rPr lang="en-US" altLang="ko-KR" sz="1400" b="1"/>
                <a:t> 20 years</a:t>
              </a:r>
            </a:p>
          </p:txBody>
        </p:sp>
        <p:sp>
          <p:nvSpPr>
            <p:cNvPr id="3" name="TextBox 2">
              <a:extLst>
                <a:ext uri="{FF2B5EF4-FFF2-40B4-BE49-F238E27FC236}">
                  <a16:creationId xmlns:a16="http://schemas.microsoft.com/office/drawing/2014/main" id="{CFF8AD58-74F7-D181-07F0-918065941B18}"/>
                </a:ext>
              </a:extLst>
            </p:cNvPr>
            <p:cNvSpPr txBox="1"/>
            <p:nvPr/>
          </p:nvSpPr>
          <p:spPr>
            <a:xfrm>
              <a:off x="7788685" y="2710311"/>
              <a:ext cx="3366912" cy="84247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ko-KR" sz="1400"/>
                <a:t>Area needed per 1kW: </a:t>
              </a:r>
              <a:r>
                <a:rPr lang="en-US" altLang="ko-KR" sz="1400" b="1"/>
                <a:t>10 m²/kW</a:t>
              </a:r>
            </a:p>
            <a:p>
              <a:pPr marL="285750" indent="-285750">
                <a:lnSpc>
                  <a:spcPct val="120000"/>
                </a:lnSpc>
                <a:buFont typeface="Arial" panose="020B0604020202020204" pitchFamily="34" charset="0"/>
                <a:buChar char="•"/>
              </a:pPr>
              <a:r>
                <a:rPr lang="en-US" altLang="ko-KR" sz="1400"/>
                <a:t>Module efficiency: </a:t>
              </a:r>
              <a:r>
                <a:rPr lang="en-US" altLang="ko-KR" sz="1400" b="1"/>
                <a:t>20%</a:t>
              </a:r>
            </a:p>
            <a:p>
              <a:pPr marL="285750" indent="-285750">
                <a:lnSpc>
                  <a:spcPct val="120000"/>
                </a:lnSpc>
                <a:buFont typeface="Arial" panose="020B0604020202020204" pitchFamily="34" charset="0"/>
                <a:buChar char="•"/>
              </a:pPr>
              <a:r>
                <a:rPr lang="en-US" altLang="ko-KR" sz="1400"/>
                <a:t>Capacity factor (CF): </a:t>
              </a:r>
              <a:r>
                <a:rPr lang="en-US" altLang="ko-KR" sz="1400" b="1"/>
                <a:t>13%</a:t>
              </a:r>
            </a:p>
          </p:txBody>
        </p:sp>
      </p:grpSp>
      <p:grpSp>
        <p:nvGrpSpPr>
          <p:cNvPr id="8" name="그룹 7">
            <a:extLst>
              <a:ext uri="{FF2B5EF4-FFF2-40B4-BE49-F238E27FC236}">
                <a16:creationId xmlns:a16="http://schemas.microsoft.com/office/drawing/2014/main" id="{7B2626A9-77E4-436F-2651-4AF3EED1F943}"/>
              </a:ext>
            </a:extLst>
          </p:cNvPr>
          <p:cNvGrpSpPr/>
          <p:nvPr/>
        </p:nvGrpSpPr>
        <p:grpSpPr>
          <a:xfrm>
            <a:off x="8133081" y="4083943"/>
            <a:ext cx="3663067" cy="2117579"/>
            <a:chOff x="7845573" y="4650976"/>
            <a:chExt cx="3969102" cy="2117579"/>
          </a:xfrm>
        </p:grpSpPr>
        <p:sp>
          <p:nvSpPr>
            <p:cNvPr id="7" name="사각형: 둥근 모서리 6">
              <a:extLst>
                <a:ext uri="{FF2B5EF4-FFF2-40B4-BE49-F238E27FC236}">
                  <a16:creationId xmlns:a16="http://schemas.microsoft.com/office/drawing/2014/main" id="{C1A868EE-67CB-F722-1B75-501C83073A70}"/>
                </a:ext>
              </a:extLst>
            </p:cNvPr>
            <p:cNvSpPr/>
            <p:nvPr/>
          </p:nvSpPr>
          <p:spPr>
            <a:xfrm>
              <a:off x="7845573" y="4829175"/>
              <a:ext cx="3969102" cy="1939380"/>
            </a:xfrm>
            <a:prstGeom prst="roundRect">
              <a:avLst>
                <a:gd name="adj" fmla="val 5387"/>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24F8434-24EA-7228-A135-CC683825DA03}"/>
                </a:ext>
              </a:extLst>
            </p:cNvPr>
            <p:cNvSpPr txBox="1"/>
            <p:nvPr/>
          </p:nvSpPr>
          <p:spPr>
            <a:xfrm>
              <a:off x="7889140" y="4650976"/>
              <a:ext cx="3925535" cy="2064861"/>
            </a:xfrm>
            <a:prstGeom prst="rect">
              <a:avLst/>
            </a:prstGeom>
            <a:noFill/>
          </p:spPr>
          <p:txBody>
            <a:bodyPr wrap="square">
              <a:spAutoFit/>
            </a:bodyPr>
            <a:lstStyle/>
            <a:p>
              <a:pPr algn="ctr">
                <a:lnSpc>
                  <a:spcPct val="120000"/>
                </a:lnSpc>
              </a:pPr>
              <a:r>
                <a:rPr lang="en-US" altLang="ko-KR" sz="1400">
                  <a:solidFill>
                    <a:schemeClr val="accent2">
                      <a:lumMod val="75000"/>
                    </a:schemeClr>
                  </a:solidFill>
                  <a:highlight>
                    <a:srgbClr val="FFFFFF"/>
                  </a:highlight>
                  <a:latin typeface="HY헤드라인M" panose="02030600000101010101" pitchFamily="18" charset="-127"/>
                  <a:ea typeface="HY헤드라인M" panose="02030600000101010101" pitchFamily="18" charset="-127"/>
                </a:rPr>
                <a:t>Submission Method</a:t>
              </a:r>
            </a:p>
            <a:p>
              <a:pPr>
                <a:lnSpc>
                  <a:spcPct val="120000"/>
                </a:lnSpc>
              </a:pPr>
              <a:endParaRPr lang="en-US" altLang="ko-KR" sz="500"/>
            </a:p>
            <a:p>
              <a:pPr>
                <a:lnSpc>
                  <a:spcPct val="120000"/>
                </a:lnSpc>
              </a:pPr>
              <a:r>
                <a:rPr lang="en-US" altLang="ko-KR" sz="1200"/>
                <a:t>Please submit an </a:t>
              </a:r>
              <a:r>
                <a:rPr lang="en-US" altLang="ko-KR" sz="1200" b="1">
                  <a:solidFill>
                    <a:schemeClr val="accent2">
                      <a:lumMod val="75000"/>
                    </a:schemeClr>
                  </a:solidFill>
                </a:rPr>
                <a:t>Excel, R, or Python file</a:t>
              </a:r>
              <a:r>
                <a:rPr lang="en-US" altLang="ko-KR" sz="1200">
                  <a:solidFill>
                    <a:schemeClr val="accent2">
                      <a:lumMod val="75000"/>
                    </a:schemeClr>
                  </a:solidFill>
                </a:rPr>
                <a:t> </a:t>
              </a:r>
              <a:r>
                <a:rPr lang="en-US" altLang="ko-KR" sz="1200"/>
                <a:t>that includes the full calculation process, along with a brief interpretation (or discussion of limitations) — about </a:t>
              </a:r>
              <a:r>
                <a:rPr lang="en-US" altLang="ko-KR" sz="1200" b="1">
                  <a:solidFill>
                    <a:schemeClr val="accent2">
                      <a:lumMod val="75000"/>
                    </a:schemeClr>
                  </a:solidFill>
                </a:rPr>
                <a:t>half an A4 page</a:t>
              </a:r>
              <a:r>
                <a:rPr lang="en-US" altLang="ko-KR" sz="1200">
                  <a:solidFill>
                    <a:schemeClr val="accent2">
                      <a:lumMod val="75000"/>
                    </a:schemeClr>
                  </a:solidFill>
                </a:rPr>
                <a:t> </a:t>
              </a:r>
              <a:r>
                <a:rPr lang="en-US" altLang="ko-KR" sz="1200"/>
                <a:t>— explaining the difference in results between the two methods, via email.</a:t>
              </a:r>
            </a:p>
            <a:p>
              <a:pPr>
                <a:lnSpc>
                  <a:spcPct val="120000"/>
                </a:lnSpc>
              </a:pPr>
              <a:endParaRPr lang="en-US" altLang="ko-KR" sz="500"/>
            </a:p>
            <a:p>
              <a:pPr>
                <a:lnSpc>
                  <a:spcPct val="120000"/>
                </a:lnSpc>
              </a:pPr>
              <a:r>
                <a:rPr lang="en-US" altLang="ko-KR" sz="1200" b="1">
                  <a:solidFill>
                    <a:schemeClr val="accent2">
                      <a:lumMod val="75000"/>
                    </a:schemeClr>
                  </a:solidFill>
                </a:rPr>
                <a:t>Due date : August 8</a:t>
              </a:r>
              <a:r>
                <a:rPr lang="en-US" altLang="ko-KR" sz="1200" b="1" baseline="30000">
                  <a:solidFill>
                    <a:schemeClr val="accent2">
                      <a:lumMod val="75000"/>
                    </a:schemeClr>
                  </a:solidFill>
                </a:rPr>
                <a:t>th</a:t>
              </a:r>
            </a:p>
          </p:txBody>
        </p:sp>
      </p:grpSp>
      <p:sp>
        <p:nvSpPr>
          <p:cNvPr id="6" name="TextBox 5">
            <a:extLst>
              <a:ext uri="{FF2B5EF4-FFF2-40B4-BE49-F238E27FC236}">
                <a16:creationId xmlns:a16="http://schemas.microsoft.com/office/drawing/2014/main" id="{5224FFF1-C05D-4B46-5E7A-480A3624C466}"/>
              </a:ext>
            </a:extLst>
          </p:cNvPr>
          <p:cNvSpPr txBox="1"/>
          <p:nvPr/>
        </p:nvSpPr>
        <p:spPr>
          <a:xfrm>
            <a:off x="1923198" y="4142992"/>
            <a:ext cx="4281280" cy="292068"/>
          </a:xfrm>
          <a:prstGeom prst="rect">
            <a:avLst/>
          </a:prstGeom>
          <a:noFill/>
        </p:spPr>
        <p:txBody>
          <a:bodyPr wrap="square">
            <a:spAutoFit/>
          </a:bodyPr>
          <a:lstStyle/>
          <a:p>
            <a:pPr>
              <a:lnSpc>
                <a:spcPct val="120000"/>
              </a:lnSpc>
            </a:pPr>
            <a:r>
              <a:rPr lang="en-US" altLang="ko-KR" sz="1200">
                <a:latin typeface="HY헤드라인M" panose="02030600000101010101" pitchFamily="18" charset="-127"/>
                <a:ea typeface="HY헤드라인M" panose="02030600000101010101" pitchFamily="18" charset="-127"/>
              </a:rPr>
              <a:t>Using R or Python will earn you 2 bonus points.</a:t>
            </a:r>
          </a:p>
        </p:txBody>
      </p:sp>
      <p:sp>
        <p:nvSpPr>
          <p:cNvPr id="9" name="TextBox 8">
            <a:extLst>
              <a:ext uri="{FF2B5EF4-FFF2-40B4-BE49-F238E27FC236}">
                <a16:creationId xmlns:a16="http://schemas.microsoft.com/office/drawing/2014/main" id="{8246D3B2-394E-63E4-A451-17005662793C}"/>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121678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D1B86-B8ED-381D-9D3D-DC29B1F80A16}"/>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72ECA208-D9AD-84A4-0501-576E9FD89E01}"/>
              </a:ext>
            </a:extLst>
          </p:cNvPr>
          <p:cNvSpPr>
            <a:spLocks noGrp="1"/>
          </p:cNvSpPr>
          <p:nvPr>
            <p:ph type="sldNum" sz="quarter" idx="12"/>
          </p:nvPr>
        </p:nvSpPr>
        <p:spPr/>
        <p:txBody>
          <a:bodyPr/>
          <a:lstStyle/>
          <a:p>
            <a:fld id="{109C872D-39A9-4065-8BF3-6A613116E2A1}" type="slidenum">
              <a:rPr lang="ko-KR" altLang="en-US" smtClean="0"/>
              <a:pPr/>
              <a:t>19</a:t>
            </a:fld>
            <a:endParaRPr lang="ko-KR" altLang="en-US"/>
          </a:p>
        </p:txBody>
      </p:sp>
      <p:sp>
        <p:nvSpPr>
          <p:cNvPr id="2" name="제목 1">
            <a:extLst>
              <a:ext uri="{FF2B5EF4-FFF2-40B4-BE49-F238E27FC236}">
                <a16:creationId xmlns:a16="http://schemas.microsoft.com/office/drawing/2014/main" id="{94C1E114-577C-C54D-23C1-C7B0602BD57E}"/>
              </a:ext>
            </a:extLst>
          </p:cNvPr>
          <p:cNvSpPr>
            <a:spLocks noGrp="1"/>
          </p:cNvSpPr>
          <p:nvPr>
            <p:ph type="title"/>
          </p:nvPr>
        </p:nvSpPr>
        <p:spPr/>
        <p:txBody>
          <a:bodyPr/>
          <a:lstStyle/>
          <a:p>
            <a:r>
              <a:rPr lang="en-US" altLang="ko-KR"/>
              <a:t>Food for thought</a:t>
            </a:r>
            <a:endParaRPr lang="ko-KR" altLang="en-US"/>
          </a:p>
        </p:txBody>
      </p:sp>
      <p:grpSp>
        <p:nvGrpSpPr>
          <p:cNvPr id="8" name="그룹 7">
            <a:extLst>
              <a:ext uri="{FF2B5EF4-FFF2-40B4-BE49-F238E27FC236}">
                <a16:creationId xmlns:a16="http://schemas.microsoft.com/office/drawing/2014/main" id="{CD97B4B2-2799-D727-FE57-99815A769A00}"/>
              </a:ext>
            </a:extLst>
          </p:cNvPr>
          <p:cNvGrpSpPr/>
          <p:nvPr/>
        </p:nvGrpSpPr>
        <p:grpSpPr>
          <a:xfrm>
            <a:off x="7772511" y="1668407"/>
            <a:ext cx="4541409" cy="4246618"/>
            <a:chOff x="4226561" y="1016060"/>
            <a:chExt cx="5743721" cy="5370886"/>
          </a:xfrm>
        </p:grpSpPr>
        <p:sp>
          <p:nvSpPr>
            <p:cNvPr id="9" name="자유형: 도형 8">
              <a:extLst>
                <a:ext uri="{FF2B5EF4-FFF2-40B4-BE49-F238E27FC236}">
                  <a16:creationId xmlns:a16="http://schemas.microsoft.com/office/drawing/2014/main" id="{ABE997C7-29E7-0EE2-3368-1474983D78EE}"/>
                </a:ext>
              </a:extLst>
            </p:cNvPr>
            <p:cNvSpPr/>
            <p:nvPr/>
          </p:nvSpPr>
          <p:spPr>
            <a:xfrm>
              <a:off x="6343651" y="4832969"/>
              <a:ext cx="3626631" cy="1209675"/>
            </a:xfrm>
            <a:custGeom>
              <a:avLst/>
              <a:gdLst>
                <a:gd name="connsiteX0" fmla="*/ 0 w 5981700"/>
                <a:gd name="connsiteY0" fmla="*/ 2914650 h 3009900"/>
                <a:gd name="connsiteX1" fmla="*/ 3829050 w 5981700"/>
                <a:gd name="connsiteY1" fmla="*/ 19050 h 3009900"/>
                <a:gd name="connsiteX2" fmla="*/ 5981700 w 5981700"/>
                <a:gd name="connsiteY2" fmla="*/ 0 h 3009900"/>
                <a:gd name="connsiteX3" fmla="*/ 809625 w 5981700"/>
                <a:gd name="connsiteY3" fmla="*/ 3009900 h 3009900"/>
                <a:gd name="connsiteX4" fmla="*/ 0 w 5981700"/>
                <a:gd name="connsiteY4" fmla="*/ 2914650 h 3009900"/>
                <a:gd name="connsiteX0" fmla="*/ 0 w 5762625"/>
                <a:gd name="connsiteY0" fmla="*/ 2725050 h 3009900"/>
                <a:gd name="connsiteX1" fmla="*/ 3609975 w 5762625"/>
                <a:gd name="connsiteY1" fmla="*/ 19050 h 3009900"/>
                <a:gd name="connsiteX2" fmla="*/ 5762625 w 5762625"/>
                <a:gd name="connsiteY2" fmla="*/ 0 h 3009900"/>
                <a:gd name="connsiteX3" fmla="*/ 590550 w 5762625"/>
                <a:gd name="connsiteY3" fmla="*/ 3009900 h 3009900"/>
                <a:gd name="connsiteX4" fmla="*/ 0 w 5762625"/>
                <a:gd name="connsiteY4" fmla="*/ 2725050 h 3009900"/>
                <a:gd name="connsiteX0" fmla="*/ 0 w 5762625"/>
                <a:gd name="connsiteY0" fmla="*/ 2725050 h 3009900"/>
                <a:gd name="connsiteX1" fmla="*/ 3276600 w 5762625"/>
                <a:gd name="connsiteY1" fmla="*/ 19050 h 3009900"/>
                <a:gd name="connsiteX2" fmla="*/ 5762625 w 5762625"/>
                <a:gd name="connsiteY2" fmla="*/ 0 h 3009900"/>
                <a:gd name="connsiteX3" fmla="*/ 590550 w 5762625"/>
                <a:gd name="connsiteY3" fmla="*/ 3009900 h 3009900"/>
                <a:gd name="connsiteX4" fmla="*/ 0 w 5762625"/>
                <a:gd name="connsiteY4" fmla="*/ 2725050 h 3009900"/>
                <a:gd name="connsiteX0" fmla="*/ 0 w 5619750"/>
                <a:gd name="connsiteY0" fmla="*/ 2725050 h 3009900"/>
                <a:gd name="connsiteX1" fmla="*/ 3276600 w 5619750"/>
                <a:gd name="connsiteY1" fmla="*/ 19050 h 3009900"/>
                <a:gd name="connsiteX2" fmla="*/ 5619750 w 5619750"/>
                <a:gd name="connsiteY2" fmla="*/ 0 h 3009900"/>
                <a:gd name="connsiteX3" fmla="*/ 590550 w 5619750"/>
                <a:gd name="connsiteY3" fmla="*/ 3009900 h 3009900"/>
                <a:gd name="connsiteX4" fmla="*/ 0 w 5619750"/>
                <a:gd name="connsiteY4" fmla="*/ 2725050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750" h="3009900">
                  <a:moveTo>
                    <a:pt x="0" y="2725050"/>
                  </a:moveTo>
                  <a:lnTo>
                    <a:pt x="3276600" y="19050"/>
                  </a:lnTo>
                  <a:lnTo>
                    <a:pt x="5619750" y="0"/>
                  </a:lnTo>
                  <a:lnTo>
                    <a:pt x="590550" y="3009900"/>
                  </a:lnTo>
                  <a:lnTo>
                    <a:pt x="0" y="2725050"/>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원호 9">
              <a:extLst>
                <a:ext uri="{FF2B5EF4-FFF2-40B4-BE49-F238E27FC236}">
                  <a16:creationId xmlns:a16="http://schemas.microsoft.com/office/drawing/2014/main" id="{311295EB-5832-44AA-A841-A524799BEE1D}"/>
                </a:ext>
              </a:extLst>
            </p:cNvPr>
            <p:cNvSpPr/>
            <p:nvPr/>
          </p:nvSpPr>
          <p:spPr>
            <a:xfrm>
              <a:off x="4605338" y="1146607"/>
              <a:ext cx="2809875" cy="2809875"/>
            </a:xfrm>
            <a:prstGeom prst="arc">
              <a:avLst>
                <a:gd name="adj1" fmla="val 9067473"/>
                <a:gd name="adj2" fmla="val 15450274"/>
              </a:avLst>
            </a:prstGeom>
            <a:ln w="762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11" name="원호 10">
              <a:extLst>
                <a:ext uri="{FF2B5EF4-FFF2-40B4-BE49-F238E27FC236}">
                  <a16:creationId xmlns:a16="http://schemas.microsoft.com/office/drawing/2014/main" id="{A0FF15A3-4F12-B196-98C2-62A1C3E39E98}"/>
                </a:ext>
              </a:extLst>
            </p:cNvPr>
            <p:cNvSpPr/>
            <p:nvPr/>
          </p:nvSpPr>
          <p:spPr>
            <a:xfrm>
              <a:off x="4605337" y="1146607"/>
              <a:ext cx="2809875" cy="2809875"/>
            </a:xfrm>
            <a:prstGeom prst="arc">
              <a:avLst>
                <a:gd name="adj1" fmla="val 13634328"/>
                <a:gd name="adj2" fmla="val 21065509"/>
              </a:avLst>
            </a:prstGeom>
            <a:ln w="762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12" name="원호 11">
              <a:extLst>
                <a:ext uri="{FF2B5EF4-FFF2-40B4-BE49-F238E27FC236}">
                  <a16:creationId xmlns:a16="http://schemas.microsoft.com/office/drawing/2014/main" id="{3ED68884-0510-F56D-9221-B0D97710D8C5}"/>
                </a:ext>
              </a:extLst>
            </p:cNvPr>
            <p:cNvSpPr/>
            <p:nvPr/>
          </p:nvSpPr>
          <p:spPr>
            <a:xfrm>
              <a:off x="4605337" y="1146607"/>
              <a:ext cx="2809875" cy="2809875"/>
            </a:xfrm>
            <a:prstGeom prst="arc">
              <a:avLst>
                <a:gd name="adj1" fmla="val 19803322"/>
                <a:gd name="adj2" fmla="val 3651491"/>
              </a:avLst>
            </a:prstGeom>
            <a:ln w="762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13" name="원호 12">
              <a:extLst>
                <a:ext uri="{FF2B5EF4-FFF2-40B4-BE49-F238E27FC236}">
                  <a16:creationId xmlns:a16="http://schemas.microsoft.com/office/drawing/2014/main" id="{6A3062A5-4878-FDCA-4E45-F3FC3AE6AAEF}"/>
                </a:ext>
              </a:extLst>
            </p:cNvPr>
            <p:cNvSpPr/>
            <p:nvPr/>
          </p:nvSpPr>
          <p:spPr>
            <a:xfrm>
              <a:off x="6010275" y="3577071"/>
              <a:ext cx="2809875" cy="2809875"/>
            </a:xfrm>
            <a:prstGeom prst="arc">
              <a:avLst>
                <a:gd name="adj1" fmla="val 10733494"/>
                <a:gd name="adj2" fmla="val 14568744"/>
              </a:avLst>
            </a:prstGeom>
            <a:ln w="762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14" name="이등변 삼각형 13">
              <a:extLst>
                <a:ext uri="{FF2B5EF4-FFF2-40B4-BE49-F238E27FC236}">
                  <a16:creationId xmlns:a16="http://schemas.microsoft.com/office/drawing/2014/main" id="{D6204B33-5CE9-F963-B13D-2AD96C977E14}"/>
                </a:ext>
              </a:extLst>
            </p:cNvPr>
            <p:cNvSpPr/>
            <p:nvPr/>
          </p:nvSpPr>
          <p:spPr>
            <a:xfrm rot="9000000">
              <a:off x="4226561" y="3065165"/>
              <a:ext cx="1415007" cy="926878"/>
            </a:xfrm>
            <a:prstGeom prst="triangle">
              <a:avLst>
                <a:gd name="adj" fmla="val 40480"/>
              </a:avLst>
            </a:prstGeom>
            <a:solidFill>
              <a:schemeClr val="accent2"/>
            </a:solidFill>
            <a:ln>
              <a:noFill/>
            </a:ln>
            <a:effectLst>
              <a:outerShdw blurRad="152400" dist="152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5" name="이등변 삼각형 14">
              <a:extLst>
                <a:ext uri="{FF2B5EF4-FFF2-40B4-BE49-F238E27FC236}">
                  <a16:creationId xmlns:a16="http://schemas.microsoft.com/office/drawing/2014/main" id="{19CE03BC-EBDB-E588-EDB9-EC3A78D9AB38}"/>
                </a:ext>
              </a:extLst>
            </p:cNvPr>
            <p:cNvSpPr/>
            <p:nvPr/>
          </p:nvSpPr>
          <p:spPr>
            <a:xfrm rot="19800000">
              <a:off x="6350636" y="1111046"/>
              <a:ext cx="1415007" cy="926878"/>
            </a:xfrm>
            <a:prstGeom prst="triangle">
              <a:avLst>
                <a:gd name="adj" fmla="val 40480"/>
              </a:avLst>
            </a:prstGeom>
            <a:solidFill>
              <a:schemeClr val="accent4"/>
            </a:solidFill>
            <a:ln>
              <a:noFill/>
            </a:ln>
            <a:effectLst>
              <a:outerShdw blurRad="152400" dist="152400" dir="135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타원 15">
              <a:extLst>
                <a:ext uri="{FF2B5EF4-FFF2-40B4-BE49-F238E27FC236}">
                  <a16:creationId xmlns:a16="http://schemas.microsoft.com/office/drawing/2014/main" id="{D779B0DE-65B7-7DEA-3815-F4794622A641}"/>
                </a:ext>
              </a:extLst>
            </p:cNvPr>
            <p:cNvSpPr/>
            <p:nvPr/>
          </p:nvSpPr>
          <p:spPr>
            <a:xfrm>
              <a:off x="5524274" y="5323723"/>
              <a:ext cx="972000" cy="972000"/>
            </a:xfrm>
            <a:prstGeom prst="ellipse">
              <a:avLst/>
            </a:prstGeom>
            <a:solidFill>
              <a:schemeClr val="accent1"/>
            </a:solidFill>
            <a:ln>
              <a:noFill/>
            </a:ln>
            <a:effectLst>
              <a:outerShdw dir="18900000" sy="23000" kx="-12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defRPr/>
              </a:pPr>
              <a:endParaRPr lang="ko-KR" altLang="en-US" sz="1400">
                <a:solidFill>
                  <a:prstClr val="white"/>
                </a:solidFill>
                <a:latin typeface="Tmon몬소리 Black" panose="02000A03000000000000" pitchFamily="2" charset="-127"/>
                <a:ea typeface="Tmon몬소리 Black" panose="02000A03000000000000" pitchFamily="2" charset="-127"/>
              </a:endParaRPr>
            </a:p>
          </p:txBody>
        </p:sp>
        <p:sp>
          <p:nvSpPr>
            <p:cNvPr id="17" name="TextBox 16">
              <a:extLst>
                <a:ext uri="{FF2B5EF4-FFF2-40B4-BE49-F238E27FC236}">
                  <a16:creationId xmlns:a16="http://schemas.microsoft.com/office/drawing/2014/main" id="{64F45669-674E-174F-7DC6-46C5B0DEF9E3}"/>
                </a:ext>
              </a:extLst>
            </p:cNvPr>
            <p:cNvSpPr txBox="1"/>
            <p:nvPr/>
          </p:nvSpPr>
          <p:spPr>
            <a:xfrm rot="15381086">
              <a:off x="4214940" y="2530494"/>
              <a:ext cx="1297807" cy="369332"/>
            </a:xfrm>
            <a:prstGeom prst="rect">
              <a:avLst/>
            </a:prstGeom>
            <a:noFill/>
          </p:spPr>
          <p:txBody>
            <a:bodyPr wrap="square" anchor="ctr">
              <a:prstTxWarp prst="textArchUp">
                <a:avLst/>
              </a:prstTxWarp>
              <a:spAutoFit/>
            </a:bodyPr>
            <a:lstStyle/>
            <a:p>
              <a:pPr algn="ctr">
                <a:defRPr/>
              </a:pPr>
              <a:r>
                <a:rPr lang="en-US" altLang="ko-KR">
                  <a:solidFill>
                    <a:prstClr val="white"/>
                  </a:solidFill>
                  <a:latin typeface="HY헤드라인M" panose="02030600000101010101" pitchFamily="18" charset="-127"/>
                  <a:ea typeface="HY헤드라인M" panose="02030600000101010101" pitchFamily="18" charset="-127"/>
                </a:rPr>
                <a:t>FOOD</a:t>
              </a:r>
              <a:endParaRPr lang="ko-KR" altLang="en-US">
                <a:solidFill>
                  <a:prstClr val="white"/>
                </a:solidFill>
                <a:latin typeface="HY헤드라인M" panose="02030600000101010101" pitchFamily="18" charset="-127"/>
                <a:ea typeface="HY헤드라인M" panose="02030600000101010101" pitchFamily="18" charset="-127"/>
              </a:endParaRPr>
            </a:p>
          </p:txBody>
        </p:sp>
        <p:sp>
          <p:nvSpPr>
            <p:cNvPr id="18" name="이등변 삼각형 17">
              <a:extLst>
                <a:ext uri="{FF2B5EF4-FFF2-40B4-BE49-F238E27FC236}">
                  <a16:creationId xmlns:a16="http://schemas.microsoft.com/office/drawing/2014/main" id="{286D885F-B99E-E4A0-942B-AF6FBFB69BA3}"/>
                </a:ext>
              </a:extLst>
            </p:cNvPr>
            <p:cNvSpPr/>
            <p:nvPr/>
          </p:nvSpPr>
          <p:spPr>
            <a:xfrm rot="13500000">
              <a:off x="4095236" y="1260125"/>
              <a:ext cx="1415007" cy="926878"/>
            </a:xfrm>
            <a:prstGeom prst="triangle">
              <a:avLst>
                <a:gd name="adj" fmla="val 40480"/>
              </a:avLst>
            </a:prstGeom>
            <a:solidFill>
              <a:schemeClr val="accent3"/>
            </a:solidFill>
            <a:ln>
              <a:noFill/>
            </a:ln>
            <a:effectLst>
              <a:outerShdw blurRad="152400" dist="152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9" name="TextBox 18">
              <a:extLst>
                <a:ext uri="{FF2B5EF4-FFF2-40B4-BE49-F238E27FC236}">
                  <a16:creationId xmlns:a16="http://schemas.microsoft.com/office/drawing/2014/main" id="{662E9770-C4FF-C970-9022-3F90A41835BF}"/>
                </a:ext>
              </a:extLst>
            </p:cNvPr>
            <p:cNvSpPr txBox="1"/>
            <p:nvPr/>
          </p:nvSpPr>
          <p:spPr>
            <a:xfrm rot="5703258">
              <a:off x="6368461" y="2550543"/>
              <a:ext cx="1469811" cy="369332"/>
            </a:xfrm>
            <a:prstGeom prst="rect">
              <a:avLst/>
            </a:prstGeom>
            <a:noFill/>
          </p:spPr>
          <p:txBody>
            <a:bodyPr wrap="square" anchor="ctr">
              <a:prstTxWarp prst="textArchUp">
                <a:avLst>
                  <a:gd name="adj" fmla="val 9403490"/>
                </a:avLst>
              </a:prstTxWarp>
              <a:spAutoFit/>
            </a:bodyPr>
            <a:lstStyle/>
            <a:p>
              <a:pPr algn="ctr">
                <a:defRPr/>
              </a:pPr>
              <a:r>
                <a:rPr lang="en-US" altLang="ko-KR">
                  <a:solidFill>
                    <a:prstClr val="white"/>
                  </a:solidFill>
                  <a:latin typeface="HY헤드라인M" panose="02030600000101010101" pitchFamily="18" charset="-127"/>
                  <a:ea typeface="HY헤드라인M" panose="02030600000101010101" pitchFamily="18" charset="-127"/>
                </a:rPr>
                <a:t>THOUGHT</a:t>
              </a:r>
              <a:endParaRPr lang="ko-KR" altLang="en-US">
                <a:solidFill>
                  <a:prstClr val="white"/>
                </a:solidFill>
                <a:latin typeface="HY헤드라인M" panose="02030600000101010101" pitchFamily="18" charset="-127"/>
                <a:ea typeface="HY헤드라인M" panose="02030600000101010101" pitchFamily="18" charset="-127"/>
              </a:endParaRPr>
            </a:p>
          </p:txBody>
        </p:sp>
        <p:sp>
          <p:nvSpPr>
            <p:cNvPr id="20" name="TextBox 19">
              <a:extLst>
                <a:ext uri="{FF2B5EF4-FFF2-40B4-BE49-F238E27FC236}">
                  <a16:creationId xmlns:a16="http://schemas.microsoft.com/office/drawing/2014/main" id="{6B80205C-6DD3-5981-53CD-52BF4DF6350C}"/>
                </a:ext>
              </a:extLst>
            </p:cNvPr>
            <p:cNvSpPr txBox="1"/>
            <p:nvPr/>
          </p:nvSpPr>
          <p:spPr>
            <a:xfrm>
              <a:off x="5320316" y="1250070"/>
              <a:ext cx="1264078" cy="369332"/>
            </a:xfrm>
            <a:prstGeom prst="rect">
              <a:avLst/>
            </a:prstGeom>
            <a:noFill/>
          </p:spPr>
          <p:txBody>
            <a:bodyPr wrap="square" anchor="ctr">
              <a:prstTxWarp prst="textArchUp">
                <a:avLst/>
              </a:prstTxWarp>
              <a:spAutoFit/>
            </a:bodyPr>
            <a:lstStyle/>
            <a:p>
              <a:pPr algn="ctr">
                <a:defRPr/>
              </a:pPr>
              <a:r>
                <a:rPr lang="en-US" altLang="ko-KR">
                  <a:solidFill>
                    <a:prstClr val="white"/>
                  </a:solidFill>
                  <a:latin typeface="HY헤드라인M" panose="02030600000101010101" pitchFamily="18" charset="-127"/>
                  <a:ea typeface="HY헤드라인M" panose="02030600000101010101" pitchFamily="18" charset="-127"/>
                </a:rPr>
                <a:t>FOR</a:t>
              </a:r>
              <a:endParaRPr lang="ko-KR" altLang="en-US">
                <a:solidFill>
                  <a:prstClr val="white"/>
                </a:solidFill>
                <a:latin typeface="HY헤드라인M" panose="02030600000101010101" pitchFamily="18" charset="-127"/>
                <a:ea typeface="HY헤드라인M" panose="02030600000101010101" pitchFamily="18" charset="-127"/>
              </a:endParaRPr>
            </a:p>
          </p:txBody>
        </p:sp>
      </p:grpSp>
      <p:sp>
        <p:nvSpPr>
          <p:cNvPr id="3" name="TextBox 2">
            <a:extLst>
              <a:ext uri="{FF2B5EF4-FFF2-40B4-BE49-F238E27FC236}">
                <a16:creationId xmlns:a16="http://schemas.microsoft.com/office/drawing/2014/main" id="{67A553ED-BE25-1A18-C3BF-D5864C2147E0}"/>
              </a:ext>
            </a:extLst>
          </p:cNvPr>
          <p:cNvSpPr txBox="1"/>
          <p:nvPr/>
        </p:nvSpPr>
        <p:spPr>
          <a:xfrm>
            <a:off x="897862" y="1376586"/>
            <a:ext cx="2062199" cy="369332"/>
          </a:xfrm>
          <a:prstGeom prst="rect">
            <a:avLst/>
          </a:prstGeom>
          <a:noFill/>
        </p:spPr>
        <p:txBody>
          <a:bodyPr wrap="square" rtlCol="0">
            <a:spAutoFit/>
          </a:bodyPr>
          <a:lstStyle/>
          <a:p>
            <a:pPr algn="ctr">
              <a:spcAft>
                <a:spcPts val="600"/>
              </a:spcAft>
            </a:pPr>
            <a:r>
              <a:rPr lang="en-US" altLang="ko-KR">
                <a:solidFill>
                  <a:schemeClr val="accent2"/>
                </a:solidFill>
                <a:latin typeface="HY헤드라인M" panose="02030600000101010101" pitchFamily="18" charset="-127"/>
                <a:ea typeface="HY헤드라인M" panose="02030600000101010101" pitchFamily="18" charset="-127"/>
              </a:rPr>
              <a:t>Question 1</a:t>
            </a:r>
            <a:endParaRPr lang="en-US" altLang="ko-KR">
              <a:latin typeface="HY헤드라인M" panose="02030600000101010101" pitchFamily="18" charset="-127"/>
              <a:ea typeface="HY헤드라인M" panose="02030600000101010101" pitchFamily="18" charset="-127"/>
            </a:endParaRPr>
          </a:p>
        </p:txBody>
      </p:sp>
      <p:sp>
        <p:nvSpPr>
          <p:cNvPr id="5" name="TextBox 4">
            <a:extLst>
              <a:ext uri="{FF2B5EF4-FFF2-40B4-BE49-F238E27FC236}">
                <a16:creationId xmlns:a16="http://schemas.microsoft.com/office/drawing/2014/main" id="{A2CA3398-402D-7002-BF00-8E6A80F23A19}"/>
              </a:ext>
            </a:extLst>
          </p:cNvPr>
          <p:cNvSpPr txBox="1"/>
          <p:nvPr/>
        </p:nvSpPr>
        <p:spPr>
          <a:xfrm>
            <a:off x="882121" y="2516169"/>
            <a:ext cx="2093679" cy="369332"/>
          </a:xfrm>
          <a:prstGeom prst="rect">
            <a:avLst/>
          </a:prstGeom>
          <a:noFill/>
        </p:spPr>
        <p:txBody>
          <a:bodyPr wrap="square" rtlCol="0">
            <a:spAutoFit/>
          </a:bodyPr>
          <a:lstStyle/>
          <a:p>
            <a:pPr algn="ctr">
              <a:spcAft>
                <a:spcPts val="600"/>
              </a:spcAft>
            </a:pPr>
            <a:r>
              <a:rPr lang="en-US" altLang="ko-KR">
                <a:solidFill>
                  <a:schemeClr val="accent3"/>
                </a:solidFill>
                <a:latin typeface="HY헤드라인M" panose="02030600000101010101" pitchFamily="18" charset="-127"/>
                <a:ea typeface="HY헤드라인M" panose="02030600000101010101" pitchFamily="18" charset="-127"/>
              </a:rPr>
              <a:t>Question 2</a:t>
            </a:r>
          </a:p>
        </p:txBody>
      </p:sp>
      <p:sp>
        <p:nvSpPr>
          <p:cNvPr id="6" name="TextBox 5">
            <a:extLst>
              <a:ext uri="{FF2B5EF4-FFF2-40B4-BE49-F238E27FC236}">
                <a16:creationId xmlns:a16="http://schemas.microsoft.com/office/drawing/2014/main" id="{2FA1040C-06D8-D850-5A34-7FB450611EED}"/>
              </a:ext>
            </a:extLst>
          </p:cNvPr>
          <p:cNvSpPr txBox="1"/>
          <p:nvPr/>
        </p:nvSpPr>
        <p:spPr>
          <a:xfrm>
            <a:off x="818112" y="3610600"/>
            <a:ext cx="2221695" cy="369332"/>
          </a:xfrm>
          <a:prstGeom prst="rect">
            <a:avLst/>
          </a:prstGeom>
          <a:noFill/>
        </p:spPr>
        <p:txBody>
          <a:bodyPr wrap="square" rtlCol="0">
            <a:spAutoFit/>
          </a:bodyPr>
          <a:lstStyle/>
          <a:p>
            <a:pPr algn="ctr">
              <a:spcAft>
                <a:spcPts val="600"/>
              </a:spcAft>
            </a:pPr>
            <a:r>
              <a:rPr lang="en-US" altLang="ko-KR">
                <a:solidFill>
                  <a:schemeClr val="accent4"/>
                </a:solidFill>
                <a:latin typeface="HY헤드라인M" panose="02030600000101010101" pitchFamily="18" charset="-127"/>
                <a:ea typeface="HY헤드라인M" panose="02030600000101010101" pitchFamily="18" charset="-127"/>
              </a:rPr>
              <a:t>Question 3</a:t>
            </a:r>
          </a:p>
        </p:txBody>
      </p:sp>
      <p:sp>
        <p:nvSpPr>
          <p:cNvPr id="7" name="TextBox 6">
            <a:extLst>
              <a:ext uri="{FF2B5EF4-FFF2-40B4-BE49-F238E27FC236}">
                <a16:creationId xmlns:a16="http://schemas.microsoft.com/office/drawing/2014/main" id="{A307726E-E09D-51F1-88ED-5F4884FEF38E}"/>
              </a:ext>
            </a:extLst>
          </p:cNvPr>
          <p:cNvSpPr txBox="1"/>
          <p:nvPr/>
        </p:nvSpPr>
        <p:spPr>
          <a:xfrm>
            <a:off x="625300" y="4705031"/>
            <a:ext cx="2607317" cy="369332"/>
          </a:xfrm>
          <a:prstGeom prst="rect">
            <a:avLst/>
          </a:prstGeom>
          <a:noFill/>
        </p:spPr>
        <p:txBody>
          <a:bodyPr wrap="square" rtlCol="0">
            <a:spAutoFit/>
          </a:bodyPr>
          <a:lstStyle/>
          <a:p>
            <a:pPr algn="ctr">
              <a:spcAft>
                <a:spcPts val="600"/>
              </a:spcAft>
            </a:pPr>
            <a:r>
              <a:rPr lang="en-US" altLang="ko-KR">
                <a:solidFill>
                  <a:schemeClr val="accent1"/>
                </a:solidFill>
                <a:latin typeface="HY헤드라인M" panose="02030600000101010101" pitchFamily="18" charset="-127"/>
                <a:ea typeface="HY헤드라인M" panose="02030600000101010101" pitchFamily="18" charset="-127"/>
              </a:rPr>
              <a:t>Question 4</a:t>
            </a:r>
          </a:p>
        </p:txBody>
      </p:sp>
      <p:sp>
        <p:nvSpPr>
          <p:cNvPr id="25" name="TextBox 24">
            <a:extLst>
              <a:ext uri="{FF2B5EF4-FFF2-40B4-BE49-F238E27FC236}">
                <a16:creationId xmlns:a16="http://schemas.microsoft.com/office/drawing/2014/main" id="{EC26F8FF-8C6A-05A8-F783-1054B4755B39}"/>
              </a:ext>
            </a:extLst>
          </p:cNvPr>
          <p:cNvSpPr txBox="1"/>
          <p:nvPr/>
        </p:nvSpPr>
        <p:spPr>
          <a:xfrm>
            <a:off x="1231163" y="1759360"/>
            <a:ext cx="5529964" cy="646331"/>
          </a:xfrm>
          <a:prstGeom prst="rect">
            <a:avLst/>
          </a:prstGeom>
          <a:noFill/>
        </p:spPr>
        <p:txBody>
          <a:bodyPr wrap="square" rtlCol="0">
            <a:spAutoFit/>
          </a:bodyPr>
          <a:lstStyle/>
          <a:p>
            <a:pPr marL="74250"/>
            <a:r>
              <a:rPr lang="en-US" altLang="ko-KR" spc="-50">
                <a:ea typeface="HY헤드라인M" panose="02030600000101010101" pitchFamily="18" charset="-127"/>
                <a:cs typeface="Arial" panose="020B0604020202020204" pitchFamily="34" charset="0"/>
              </a:rPr>
              <a:t>What are </a:t>
            </a:r>
            <a:r>
              <a:rPr lang="en-US" altLang="ko-KR" b="1" spc="-50">
                <a:ea typeface="HY헤드라인M" panose="02030600000101010101" pitchFamily="18" charset="-127"/>
                <a:cs typeface="Arial" panose="020B0604020202020204" pitchFamily="34" charset="0"/>
              </a:rPr>
              <a:t>the limitations of using LCOE</a:t>
            </a:r>
            <a:r>
              <a:rPr lang="en-US" altLang="ko-KR" spc="-50">
                <a:ea typeface="HY헤드라인M" panose="02030600000101010101" pitchFamily="18" charset="-127"/>
                <a:cs typeface="Arial" panose="020B0604020202020204" pitchFamily="34" charset="0"/>
              </a:rPr>
              <a:t> as the only metric to evaluate solar PV?</a:t>
            </a:r>
          </a:p>
        </p:txBody>
      </p:sp>
      <p:sp>
        <p:nvSpPr>
          <p:cNvPr id="26" name="TextBox 25">
            <a:extLst>
              <a:ext uri="{FF2B5EF4-FFF2-40B4-BE49-F238E27FC236}">
                <a16:creationId xmlns:a16="http://schemas.microsoft.com/office/drawing/2014/main" id="{F5A17975-27D8-1111-0D8D-D1148C900214}"/>
              </a:ext>
            </a:extLst>
          </p:cNvPr>
          <p:cNvSpPr txBox="1"/>
          <p:nvPr/>
        </p:nvSpPr>
        <p:spPr>
          <a:xfrm>
            <a:off x="1294079" y="2853791"/>
            <a:ext cx="5467048" cy="646331"/>
          </a:xfrm>
          <a:prstGeom prst="rect">
            <a:avLst/>
          </a:prstGeom>
          <a:noFill/>
        </p:spPr>
        <p:txBody>
          <a:bodyPr wrap="square" rtlCol="0">
            <a:spAutoFit/>
          </a:bodyPr>
          <a:lstStyle/>
          <a:p>
            <a:r>
              <a:rPr lang="en-US" altLang="ko-KR" spc="-50">
                <a:cs typeface="Arial" panose="020B0604020202020204" pitchFamily="34" charset="0"/>
              </a:rPr>
              <a:t>How do </a:t>
            </a:r>
            <a:r>
              <a:rPr lang="en-US" altLang="ko-KR" b="1" spc="-50">
                <a:cs typeface="Arial" panose="020B0604020202020204" pitchFamily="34" charset="0"/>
              </a:rPr>
              <a:t>the two generation estimation methods</a:t>
            </a:r>
            <a:r>
              <a:rPr lang="en-US" altLang="ko-KR" spc="-50">
                <a:cs typeface="Arial" panose="020B0604020202020204" pitchFamily="34" charset="0"/>
              </a:rPr>
              <a:t> differ in their assumptions?</a:t>
            </a:r>
          </a:p>
        </p:txBody>
      </p:sp>
      <p:sp>
        <p:nvSpPr>
          <p:cNvPr id="27" name="TextBox 26">
            <a:extLst>
              <a:ext uri="{FF2B5EF4-FFF2-40B4-BE49-F238E27FC236}">
                <a16:creationId xmlns:a16="http://schemas.microsoft.com/office/drawing/2014/main" id="{7D974202-6EA9-0CDF-A9B0-D842F41AF93F}"/>
              </a:ext>
            </a:extLst>
          </p:cNvPr>
          <p:cNvSpPr txBox="1"/>
          <p:nvPr/>
        </p:nvSpPr>
        <p:spPr>
          <a:xfrm>
            <a:off x="1231163" y="3948222"/>
            <a:ext cx="5529964" cy="646331"/>
          </a:xfrm>
          <a:prstGeom prst="rect">
            <a:avLst/>
          </a:prstGeom>
          <a:noFill/>
        </p:spPr>
        <p:txBody>
          <a:bodyPr wrap="square" rtlCol="0">
            <a:spAutoFit/>
          </a:bodyPr>
          <a:lstStyle/>
          <a:p>
            <a:pPr marL="74250"/>
            <a:r>
              <a:rPr lang="en-US" altLang="ko-KR" spc="-50">
                <a:ea typeface="HY헤드라인M" panose="02030600000101010101" pitchFamily="18" charset="-127"/>
                <a:cs typeface="Arial" panose="020B0604020202020204" pitchFamily="34" charset="0"/>
              </a:rPr>
              <a:t>If </a:t>
            </a:r>
            <a:r>
              <a:rPr lang="en-US" altLang="ko-KR" b="1" spc="-50">
                <a:ea typeface="HY헤드라인M" panose="02030600000101010101" pitchFamily="18" charset="-127"/>
                <a:cs typeface="Arial" panose="020B0604020202020204" pitchFamily="34" charset="0"/>
              </a:rPr>
              <a:t>carbon pricing</a:t>
            </a:r>
            <a:r>
              <a:rPr lang="en-US" altLang="ko-KR" spc="-50">
                <a:ea typeface="HY헤드라인M" panose="02030600000101010101" pitchFamily="18" charset="-127"/>
                <a:cs typeface="Arial" panose="020B0604020202020204" pitchFamily="34" charset="0"/>
              </a:rPr>
              <a:t> were introduced, how might that affect the </a:t>
            </a:r>
            <a:r>
              <a:rPr lang="en-US" altLang="ko-KR" b="1" spc="-50">
                <a:ea typeface="HY헤드라인M" panose="02030600000101010101" pitchFamily="18" charset="-127"/>
                <a:cs typeface="Arial" panose="020B0604020202020204" pitchFamily="34" charset="0"/>
              </a:rPr>
              <a:t>competitiveness of solar PV</a:t>
            </a:r>
            <a:r>
              <a:rPr lang="en-US" altLang="ko-KR" spc="-50">
                <a:ea typeface="HY헤드라인M" panose="02030600000101010101" pitchFamily="18" charset="-127"/>
                <a:cs typeface="Arial" panose="020B0604020202020204" pitchFamily="34" charset="0"/>
              </a:rPr>
              <a:t>?</a:t>
            </a:r>
          </a:p>
        </p:txBody>
      </p:sp>
      <p:sp>
        <p:nvSpPr>
          <p:cNvPr id="28" name="TextBox 27">
            <a:extLst>
              <a:ext uri="{FF2B5EF4-FFF2-40B4-BE49-F238E27FC236}">
                <a16:creationId xmlns:a16="http://schemas.microsoft.com/office/drawing/2014/main" id="{AA19CD92-7E12-3C69-7757-97E51C71E99E}"/>
              </a:ext>
            </a:extLst>
          </p:cNvPr>
          <p:cNvSpPr txBox="1"/>
          <p:nvPr/>
        </p:nvSpPr>
        <p:spPr>
          <a:xfrm>
            <a:off x="1294079" y="5074363"/>
            <a:ext cx="5667073" cy="646331"/>
          </a:xfrm>
          <a:prstGeom prst="rect">
            <a:avLst/>
          </a:prstGeom>
          <a:noFill/>
        </p:spPr>
        <p:txBody>
          <a:bodyPr wrap="square" rtlCol="0">
            <a:spAutoFit/>
          </a:bodyPr>
          <a:lstStyle/>
          <a:p>
            <a:r>
              <a:rPr lang="en-US" altLang="ko-KR" spc="-50">
                <a:cs typeface="Arial" panose="020B0604020202020204" pitchFamily="34" charset="0"/>
              </a:rPr>
              <a:t>What </a:t>
            </a:r>
            <a:r>
              <a:rPr lang="en-US" altLang="ko-KR" b="1" spc="-50">
                <a:cs typeface="Arial" panose="020B0604020202020204" pitchFamily="34" charset="0"/>
              </a:rPr>
              <a:t>other factors</a:t>
            </a:r>
            <a:r>
              <a:rPr lang="en-US" altLang="ko-KR" spc="-50">
                <a:cs typeface="Arial" panose="020B0604020202020204" pitchFamily="34" charset="0"/>
              </a:rPr>
              <a:t> should be considered when deciding </a:t>
            </a:r>
            <a:r>
              <a:rPr lang="en-US" altLang="ko-KR" b="1" spc="-50">
                <a:cs typeface="Arial" panose="020B0604020202020204" pitchFamily="34" charset="0"/>
              </a:rPr>
              <a:t>where to install solar PV systems</a:t>
            </a:r>
            <a:r>
              <a:rPr lang="en-US" altLang="ko-KR" spc="-50">
                <a:cs typeface="Arial" panose="020B0604020202020204" pitchFamily="34" charset="0"/>
              </a:rPr>
              <a:t>?</a:t>
            </a:r>
          </a:p>
        </p:txBody>
      </p:sp>
      <p:sp>
        <p:nvSpPr>
          <p:cNvPr id="21" name="TextBox 20">
            <a:extLst>
              <a:ext uri="{FF2B5EF4-FFF2-40B4-BE49-F238E27FC236}">
                <a16:creationId xmlns:a16="http://schemas.microsoft.com/office/drawing/2014/main" id="{37302CD0-1629-A493-F21E-A34A393AE313}"/>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22933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그림 41" descr="텍스트, 로고, 원, 폰트이(가) 표시된 사진&#10;&#10;AI 생성 콘텐츠는 정확하지 않을 수 있습니다.">
            <a:extLst>
              <a:ext uri="{FF2B5EF4-FFF2-40B4-BE49-F238E27FC236}">
                <a16:creationId xmlns:a16="http://schemas.microsoft.com/office/drawing/2014/main" id="{E2D61459-2F2E-C78F-4B54-1EB18A93E7F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E3AD0DEC-BE86-7C0F-6C40-37E543EC62C3}"/>
              </a:ext>
            </a:extLst>
          </p:cNvPr>
          <p:cNvSpPr>
            <a:spLocks noGrp="1"/>
          </p:cNvSpPr>
          <p:nvPr>
            <p:ph type="title"/>
          </p:nvPr>
        </p:nvSpPr>
        <p:spPr>
          <a:xfrm>
            <a:off x="831850" y="417954"/>
            <a:ext cx="10515600" cy="639922"/>
          </a:xfrm>
        </p:spPr>
        <p:txBody>
          <a:bodyPr/>
          <a:lstStyle/>
          <a:p>
            <a:r>
              <a:rPr lang="en-US" altLang="ko-KR" sz="3600" b="1" spc="100">
                <a:solidFill>
                  <a:schemeClr val="accent2"/>
                </a:solidFill>
              </a:rPr>
              <a:t>T</a:t>
            </a:r>
            <a:r>
              <a:rPr lang="en-US" altLang="ko-KR" sz="3600" spc="100"/>
              <a:t>able of Contents</a:t>
            </a:r>
            <a:endParaRPr lang="ko-KR" altLang="en-US" sz="3600" spc="100"/>
          </a:p>
        </p:txBody>
      </p:sp>
      <p:sp>
        <p:nvSpPr>
          <p:cNvPr id="4" name="슬라이드 번호 개체 틀 3">
            <a:extLst>
              <a:ext uri="{FF2B5EF4-FFF2-40B4-BE49-F238E27FC236}">
                <a16:creationId xmlns:a16="http://schemas.microsoft.com/office/drawing/2014/main" id="{A60CD0DC-8D7D-C464-B164-C0433F82049D}"/>
              </a:ext>
            </a:extLst>
          </p:cNvPr>
          <p:cNvSpPr>
            <a:spLocks noGrp="1"/>
          </p:cNvSpPr>
          <p:nvPr>
            <p:ph type="sldNum" sz="quarter" idx="12"/>
          </p:nvPr>
        </p:nvSpPr>
        <p:spPr/>
        <p:txBody>
          <a:bodyPr/>
          <a:lstStyle/>
          <a:p>
            <a:fld id="{109C872D-39A9-4065-8BF3-6A613116E2A1}" type="slidenum">
              <a:rPr lang="ko-KR" altLang="en-US" smtClean="0"/>
              <a:t>2</a:t>
            </a:fld>
            <a:endParaRPr lang="ko-KR" altLang="en-US"/>
          </a:p>
        </p:txBody>
      </p:sp>
      <p:grpSp>
        <p:nvGrpSpPr>
          <p:cNvPr id="17" name="그룹 16">
            <a:extLst>
              <a:ext uri="{FF2B5EF4-FFF2-40B4-BE49-F238E27FC236}">
                <a16:creationId xmlns:a16="http://schemas.microsoft.com/office/drawing/2014/main" id="{97400AAC-BCF9-BEEE-8410-467884FA853E}"/>
              </a:ext>
            </a:extLst>
          </p:cNvPr>
          <p:cNvGrpSpPr/>
          <p:nvPr/>
        </p:nvGrpSpPr>
        <p:grpSpPr>
          <a:xfrm>
            <a:off x="1726861" y="1355274"/>
            <a:ext cx="8773598" cy="1660204"/>
            <a:chOff x="1726861" y="1355274"/>
            <a:chExt cx="8773598" cy="1660204"/>
          </a:xfrm>
        </p:grpSpPr>
        <p:grpSp>
          <p:nvGrpSpPr>
            <p:cNvPr id="12" name="그룹 11">
              <a:extLst>
                <a:ext uri="{FF2B5EF4-FFF2-40B4-BE49-F238E27FC236}">
                  <a16:creationId xmlns:a16="http://schemas.microsoft.com/office/drawing/2014/main" id="{8DA0C4C6-7A78-C697-D7F8-28F76EE2605F}"/>
                </a:ext>
              </a:extLst>
            </p:cNvPr>
            <p:cNvGrpSpPr/>
            <p:nvPr/>
          </p:nvGrpSpPr>
          <p:grpSpPr>
            <a:xfrm>
              <a:off x="1726861" y="1355274"/>
              <a:ext cx="8738278" cy="547702"/>
              <a:chOff x="831850" y="1507323"/>
              <a:chExt cx="8738278" cy="547702"/>
            </a:xfrm>
          </p:grpSpPr>
          <p:sp>
            <p:nvSpPr>
              <p:cNvPr id="7" name="TextBox 6">
                <a:extLst>
                  <a:ext uri="{FF2B5EF4-FFF2-40B4-BE49-F238E27FC236}">
                    <a16:creationId xmlns:a16="http://schemas.microsoft.com/office/drawing/2014/main" id="{AF838909-177E-7859-C543-0CE8DF1CD628}"/>
                  </a:ext>
                </a:extLst>
              </p:cNvPr>
              <p:cNvSpPr txBox="1"/>
              <p:nvPr/>
            </p:nvSpPr>
            <p:spPr>
              <a:xfrm>
                <a:off x="914400" y="1507323"/>
                <a:ext cx="4580100" cy="523220"/>
              </a:xfrm>
              <a:prstGeom prst="rect">
                <a:avLst/>
              </a:prstGeom>
              <a:noFill/>
            </p:spPr>
            <p:txBody>
              <a:bodyPr wrap="none" rtlCol="0">
                <a:spAutoFit/>
              </a:bodyPr>
              <a:lstStyle/>
              <a:p>
                <a:r>
                  <a:rPr lang="en-US" altLang="ko-KR" sz="2400" spc="100">
                    <a:latin typeface="HY헤드라인M" panose="02030600000101010101" pitchFamily="18" charset="-127"/>
                    <a:ea typeface="HY헤드라인M" panose="02030600000101010101" pitchFamily="18" charset="-127"/>
                  </a:rPr>
                  <a:t>1.  </a:t>
                </a:r>
                <a:r>
                  <a:rPr lang="en-US" altLang="ko-KR" sz="2800" b="1" spc="100">
                    <a:solidFill>
                      <a:schemeClr val="accent2"/>
                    </a:solidFill>
                    <a:latin typeface="HY헤드라인M" panose="02030600000101010101" pitchFamily="18" charset="-127"/>
                    <a:ea typeface="HY헤드라인M" panose="02030600000101010101" pitchFamily="18" charset="-127"/>
                  </a:rPr>
                  <a:t>T</a:t>
                </a:r>
                <a:r>
                  <a:rPr lang="en-US" altLang="ko-KR" sz="2400" spc="100">
                    <a:latin typeface="HY헤드라인M" panose="02030600000101010101" pitchFamily="18" charset="-127"/>
                    <a:ea typeface="HY헤드라인M" panose="02030600000101010101" pitchFamily="18" charset="-127"/>
                  </a:rPr>
                  <a:t>eaching Demonstration</a:t>
                </a:r>
                <a:endParaRPr lang="ko-KR" altLang="en-US" spc="100">
                  <a:latin typeface="HY헤드라인M" panose="02030600000101010101" pitchFamily="18" charset="-127"/>
                  <a:ea typeface="HY헤드라인M" panose="02030600000101010101" pitchFamily="18" charset="-127"/>
                </a:endParaRPr>
              </a:p>
            </p:txBody>
          </p:sp>
          <p:cxnSp>
            <p:nvCxnSpPr>
              <p:cNvPr id="9" name="직선 연결선 8">
                <a:extLst>
                  <a:ext uri="{FF2B5EF4-FFF2-40B4-BE49-F238E27FC236}">
                    <a16:creationId xmlns:a16="http://schemas.microsoft.com/office/drawing/2014/main" id="{B4BC7AF4-7DB7-68A4-E2F5-3B998A98462F}"/>
                  </a:ext>
                </a:extLst>
              </p:cNvPr>
              <p:cNvCxnSpPr>
                <a:cxnSpLocks/>
              </p:cNvCxnSpPr>
              <p:nvPr/>
            </p:nvCxnSpPr>
            <p:spPr>
              <a:xfrm>
                <a:off x="831850" y="2055025"/>
                <a:ext cx="8738278" cy="0"/>
              </a:xfrm>
              <a:prstGeom prst="line">
                <a:avLst/>
              </a:prstGeom>
              <a:ln>
                <a:solidFill>
                  <a:schemeClr val="bg2">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6CBDF09-06DD-F02B-3C45-D489C79577E5}"/>
                  </a:ext>
                </a:extLst>
              </p:cNvPr>
              <p:cNvSpPr txBox="1"/>
              <p:nvPr/>
            </p:nvSpPr>
            <p:spPr>
              <a:xfrm>
                <a:off x="9009059" y="1678552"/>
                <a:ext cx="476412" cy="369332"/>
              </a:xfrm>
              <a:prstGeom prst="rect">
                <a:avLst/>
              </a:prstGeom>
              <a:noFill/>
            </p:spPr>
            <p:txBody>
              <a:bodyPr wrap="none" rtlCol="0">
                <a:spAutoFit/>
              </a:bodyPr>
              <a:lstStyle/>
              <a:p>
                <a:pPr algn="r"/>
                <a:r>
                  <a:rPr lang="en-US" altLang="ko-KR" b="1" spc="100">
                    <a:solidFill>
                      <a:schemeClr val="accent2"/>
                    </a:solidFill>
                    <a:latin typeface="+mn-ea"/>
                  </a:rPr>
                  <a:t>03</a:t>
                </a:r>
                <a:endParaRPr lang="ko-KR" altLang="en-US" b="1" spc="100">
                  <a:solidFill>
                    <a:schemeClr val="accent2"/>
                  </a:solidFill>
                  <a:latin typeface="+mn-ea"/>
                </a:endParaRPr>
              </a:p>
            </p:txBody>
          </p:sp>
        </p:grpSp>
        <p:sp>
          <p:nvSpPr>
            <p:cNvPr id="3" name="TextBox 2">
              <a:extLst>
                <a:ext uri="{FF2B5EF4-FFF2-40B4-BE49-F238E27FC236}">
                  <a16:creationId xmlns:a16="http://schemas.microsoft.com/office/drawing/2014/main" id="{7248DE26-1F4D-31D7-4EAB-8DD060FCB57C}"/>
                </a:ext>
              </a:extLst>
            </p:cNvPr>
            <p:cNvSpPr txBox="1"/>
            <p:nvPr/>
          </p:nvSpPr>
          <p:spPr>
            <a:xfrm>
              <a:off x="2302208" y="1958714"/>
              <a:ext cx="4273403" cy="1056764"/>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ko-KR" b="1">
                  <a:latin typeface="+mn-ea"/>
                </a:rPr>
                <a:t>Conceptual Foundation</a:t>
              </a:r>
            </a:p>
            <a:p>
              <a:pPr marL="285750" indent="-285750">
                <a:lnSpc>
                  <a:spcPct val="120000"/>
                </a:lnSpc>
                <a:buFont typeface="Arial" panose="020B0604020202020204" pitchFamily="34" charset="0"/>
                <a:buChar char="•"/>
              </a:pPr>
              <a:r>
                <a:rPr lang="en-US" altLang="ko-KR" b="1">
                  <a:latin typeface="+mn-ea"/>
                </a:rPr>
                <a:t>Real World Application</a:t>
              </a:r>
            </a:p>
            <a:p>
              <a:pPr marL="285750" indent="-285750">
                <a:lnSpc>
                  <a:spcPct val="120000"/>
                </a:lnSpc>
                <a:buFont typeface="Arial" panose="020B0604020202020204" pitchFamily="34" charset="0"/>
                <a:buChar char="•"/>
              </a:pPr>
              <a:r>
                <a:rPr lang="en-US" altLang="ko-KR" b="1">
                  <a:latin typeface="+mn-ea"/>
                </a:rPr>
                <a:t>Assignment &amp; Food for thoughts </a:t>
              </a:r>
              <a:endParaRPr lang="ko-KR" altLang="en-US" b="1">
                <a:latin typeface="+mn-ea"/>
              </a:endParaRPr>
            </a:p>
          </p:txBody>
        </p:sp>
        <p:cxnSp>
          <p:nvCxnSpPr>
            <p:cNvPr id="5" name="직선 연결선 4">
              <a:extLst>
                <a:ext uri="{FF2B5EF4-FFF2-40B4-BE49-F238E27FC236}">
                  <a16:creationId xmlns:a16="http://schemas.microsoft.com/office/drawing/2014/main" id="{AF298DE6-9059-207B-3805-6BEBF22C0751}"/>
                </a:ext>
              </a:extLst>
            </p:cNvPr>
            <p:cNvCxnSpPr>
              <a:cxnSpLocks/>
            </p:cNvCxnSpPr>
            <p:nvPr/>
          </p:nvCxnSpPr>
          <p:spPr>
            <a:xfrm>
              <a:off x="5419725" y="2189846"/>
              <a:ext cx="4497169" cy="0"/>
            </a:xfrm>
            <a:prstGeom prst="line">
              <a:avLst/>
            </a:prstGeom>
            <a:ln>
              <a:solidFill>
                <a:schemeClr val="bg2">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B2E74FB1-CF4B-5ACA-FAE2-F78FD32785CA}"/>
                </a:ext>
              </a:extLst>
            </p:cNvPr>
            <p:cNvSpPr txBox="1"/>
            <p:nvPr/>
          </p:nvSpPr>
          <p:spPr>
            <a:xfrm>
              <a:off x="9955366" y="2039727"/>
              <a:ext cx="545093" cy="954107"/>
            </a:xfrm>
            <a:prstGeom prst="rect">
              <a:avLst/>
            </a:prstGeom>
            <a:noFill/>
          </p:spPr>
          <p:txBody>
            <a:bodyPr wrap="square" rtlCol="0">
              <a:spAutoFit/>
            </a:bodyPr>
            <a:lstStyle/>
            <a:p>
              <a:r>
                <a:rPr lang="en-US" altLang="ko-KR" sz="1400">
                  <a:latin typeface="+mn-ea"/>
                </a:rPr>
                <a:t>04</a:t>
              </a:r>
            </a:p>
            <a:p>
              <a:endParaRPr lang="en-US" altLang="ko-KR" sz="700">
                <a:latin typeface="+mn-ea"/>
              </a:endParaRPr>
            </a:p>
            <a:p>
              <a:r>
                <a:rPr lang="en-US" altLang="ko-KR" sz="1400">
                  <a:latin typeface="+mn-ea"/>
                </a:rPr>
                <a:t>12</a:t>
              </a:r>
            </a:p>
            <a:p>
              <a:endParaRPr lang="en-US" altLang="ko-KR" sz="700">
                <a:latin typeface="+mn-ea"/>
              </a:endParaRPr>
            </a:p>
            <a:p>
              <a:r>
                <a:rPr lang="en-US" altLang="ko-KR" sz="1400">
                  <a:latin typeface="+mn-ea"/>
                </a:rPr>
                <a:t>17</a:t>
              </a:r>
            </a:p>
          </p:txBody>
        </p:sp>
        <p:cxnSp>
          <p:nvCxnSpPr>
            <p:cNvPr id="15" name="직선 연결선 14">
              <a:extLst>
                <a:ext uri="{FF2B5EF4-FFF2-40B4-BE49-F238E27FC236}">
                  <a16:creationId xmlns:a16="http://schemas.microsoft.com/office/drawing/2014/main" id="{1F77DEBD-8DFC-5069-A6FD-A29889813CBC}"/>
                </a:ext>
              </a:extLst>
            </p:cNvPr>
            <p:cNvCxnSpPr>
              <a:cxnSpLocks/>
            </p:cNvCxnSpPr>
            <p:nvPr/>
          </p:nvCxnSpPr>
          <p:spPr>
            <a:xfrm>
              <a:off x="5419725" y="2505852"/>
              <a:ext cx="4497169" cy="0"/>
            </a:xfrm>
            <a:prstGeom prst="line">
              <a:avLst/>
            </a:prstGeom>
            <a:ln>
              <a:solidFill>
                <a:schemeClr val="bg2">
                  <a:lumMod val="50000"/>
                </a:schemeClr>
              </a:solidFill>
              <a:prstDash val="sysDot"/>
            </a:ln>
          </p:spPr>
          <p:style>
            <a:lnRef idx="2">
              <a:schemeClr val="accent1"/>
            </a:lnRef>
            <a:fillRef idx="0">
              <a:schemeClr val="accent1"/>
            </a:fillRef>
            <a:effectRef idx="1">
              <a:schemeClr val="accent1"/>
            </a:effectRef>
            <a:fontRef idx="minor">
              <a:schemeClr val="tx1"/>
            </a:fontRef>
          </p:style>
        </p:cxnSp>
        <p:cxnSp>
          <p:nvCxnSpPr>
            <p:cNvPr id="18" name="직선 연결선 17">
              <a:extLst>
                <a:ext uri="{FF2B5EF4-FFF2-40B4-BE49-F238E27FC236}">
                  <a16:creationId xmlns:a16="http://schemas.microsoft.com/office/drawing/2014/main" id="{8987895F-C479-339D-17CD-6DADF099F6EB}"/>
                </a:ext>
              </a:extLst>
            </p:cNvPr>
            <p:cNvCxnSpPr>
              <a:cxnSpLocks/>
            </p:cNvCxnSpPr>
            <p:nvPr/>
          </p:nvCxnSpPr>
          <p:spPr>
            <a:xfrm>
              <a:off x="6575611" y="2828582"/>
              <a:ext cx="3341283" cy="0"/>
            </a:xfrm>
            <a:prstGeom prst="line">
              <a:avLst/>
            </a:prstGeom>
            <a:ln>
              <a:solidFill>
                <a:schemeClr val="bg2">
                  <a:lumMod val="50000"/>
                </a:schemeClr>
              </a:solidFill>
              <a:prstDash val="sysDot"/>
            </a:ln>
          </p:spPr>
          <p:style>
            <a:lnRef idx="2">
              <a:schemeClr val="accent1"/>
            </a:lnRef>
            <a:fillRef idx="0">
              <a:schemeClr val="accent1"/>
            </a:fillRef>
            <a:effectRef idx="1">
              <a:schemeClr val="accent1"/>
            </a:effectRef>
            <a:fontRef idx="minor">
              <a:schemeClr val="tx1"/>
            </a:fontRef>
          </p:style>
        </p:cxnSp>
      </p:grpSp>
      <p:grpSp>
        <p:nvGrpSpPr>
          <p:cNvPr id="24" name="그룹 23">
            <a:extLst>
              <a:ext uri="{FF2B5EF4-FFF2-40B4-BE49-F238E27FC236}">
                <a16:creationId xmlns:a16="http://schemas.microsoft.com/office/drawing/2014/main" id="{4B253BE7-BDDE-A79C-6904-71894A9DE894}"/>
              </a:ext>
            </a:extLst>
          </p:cNvPr>
          <p:cNvGrpSpPr/>
          <p:nvPr/>
        </p:nvGrpSpPr>
        <p:grpSpPr>
          <a:xfrm>
            <a:off x="1726861" y="5321573"/>
            <a:ext cx="8738278" cy="523220"/>
            <a:chOff x="831850" y="1507323"/>
            <a:chExt cx="8738278" cy="523220"/>
          </a:xfrm>
        </p:grpSpPr>
        <p:sp>
          <p:nvSpPr>
            <p:cNvPr id="25" name="TextBox 24">
              <a:extLst>
                <a:ext uri="{FF2B5EF4-FFF2-40B4-BE49-F238E27FC236}">
                  <a16:creationId xmlns:a16="http://schemas.microsoft.com/office/drawing/2014/main" id="{F6EC9919-A4DA-B14A-DF78-D431EAFC9659}"/>
                </a:ext>
              </a:extLst>
            </p:cNvPr>
            <p:cNvSpPr txBox="1"/>
            <p:nvPr/>
          </p:nvSpPr>
          <p:spPr>
            <a:xfrm>
              <a:off x="914400" y="1507323"/>
              <a:ext cx="5208477" cy="523220"/>
            </a:xfrm>
            <a:prstGeom prst="rect">
              <a:avLst/>
            </a:prstGeom>
            <a:noFill/>
          </p:spPr>
          <p:txBody>
            <a:bodyPr wrap="none" rtlCol="0">
              <a:spAutoFit/>
            </a:bodyPr>
            <a:lstStyle/>
            <a:p>
              <a:r>
                <a:rPr lang="en-US" altLang="ko-KR" sz="2400" spc="100">
                  <a:latin typeface="HY헤드라인M" panose="02030600000101010101" pitchFamily="18" charset="-127"/>
                  <a:ea typeface="HY헤드라인M" panose="02030600000101010101" pitchFamily="18" charset="-127"/>
                </a:rPr>
                <a:t>3.  </a:t>
              </a:r>
              <a:r>
                <a:rPr lang="en-US" altLang="ko-KR" sz="2800" b="1" spc="100">
                  <a:solidFill>
                    <a:schemeClr val="accent2"/>
                  </a:solidFill>
                  <a:latin typeface="HY헤드라인M" panose="02030600000101010101" pitchFamily="18" charset="-127"/>
                  <a:ea typeface="HY헤드라인M" panose="02030600000101010101" pitchFamily="18" charset="-127"/>
                </a:rPr>
                <a:t>T</a:t>
              </a:r>
              <a:r>
                <a:rPr lang="en-US" altLang="ko-KR" sz="2400" spc="100">
                  <a:latin typeface="HY헤드라인M" panose="02030600000101010101" pitchFamily="18" charset="-127"/>
                  <a:ea typeface="HY헤드라인M" panose="02030600000101010101" pitchFamily="18" charset="-127"/>
                </a:rPr>
                <a:t>eaching Experience &amp; Plan</a:t>
              </a:r>
              <a:endParaRPr lang="ko-KR" altLang="en-US" sz="2400" spc="100">
                <a:latin typeface="HY헤드라인M" panose="02030600000101010101" pitchFamily="18" charset="-127"/>
                <a:ea typeface="HY헤드라인M" panose="02030600000101010101" pitchFamily="18" charset="-127"/>
              </a:endParaRPr>
            </a:p>
          </p:txBody>
        </p:sp>
        <p:cxnSp>
          <p:nvCxnSpPr>
            <p:cNvPr id="26" name="직선 연결선 25">
              <a:extLst>
                <a:ext uri="{FF2B5EF4-FFF2-40B4-BE49-F238E27FC236}">
                  <a16:creationId xmlns:a16="http://schemas.microsoft.com/office/drawing/2014/main" id="{03224EA6-49ED-982D-B1A4-931A766A4915}"/>
                </a:ext>
              </a:extLst>
            </p:cNvPr>
            <p:cNvCxnSpPr>
              <a:cxnSpLocks/>
            </p:cNvCxnSpPr>
            <p:nvPr/>
          </p:nvCxnSpPr>
          <p:spPr>
            <a:xfrm>
              <a:off x="831850" y="2030543"/>
              <a:ext cx="8738278" cy="0"/>
            </a:xfrm>
            <a:prstGeom prst="line">
              <a:avLst/>
            </a:prstGeom>
            <a:ln>
              <a:solidFill>
                <a:schemeClr val="bg2">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DE00AA6D-C47D-1C60-2979-97011A311B96}"/>
                </a:ext>
              </a:extLst>
            </p:cNvPr>
            <p:cNvSpPr txBox="1"/>
            <p:nvPr/>
          </p:nvSpPr>
          <p:spPr>
            <a:xfrm>
              <a:off x="9009058" y="1640477"/>
              <a:ext cx="476413" cy="369332"/>
            </a:xfrm>
            <a:prstGeom prst="rect">
              <a:avLst/>
            </a:prstGeom>
            <a:noFill/>
          </p:spPr>
          <p:txBody>
            <a:bodyPr wrap="none" rtlCol="0">
              <a:spAutoFit/>
            </a:bodyPr>
            <a:lstStyle/>
            <a:p>
              <a:pPr algn="r"/>
              <a:r>
                <a:rPr lang="en-US" altLang="ko-KR" b="1" spc="100">
                  <a:solidFill>
                    <a:schemeClr val="accent2"/>
                  </a:solidFill>
                  <a:latin typeface="+mn-ea"/>
                </a:rPr>
                <a:t>35</a:t>
              </a:r>
              <a:endParaRPr lang="ko-KR" altLang="en-US" b="1" spc="100">
                <a:solidFill>
                  <a:schemeClr val="accent2"/>
                </a:solidFill>
                <a:latin typeface="+mn-ea"/>
              </a:endParaRPr>
            </a:p>
          </p:txBody>
        </p:sp>
      </p:grpSp>
      <p:grpSp>
        <p:nvGrpSpPr>
          <p:cNvPr id="19" name="그룹 18">
            <a:extLst>
              <a:ext uri="{FF2B5EF4-FFF2-40B4-BE49-F238E27FC236}">
                <a16:creationId xmlns:a16="http://schemas.microsoft.com/office/drawing/2014/main" id="{5AD2F4C6-F995-45E1-0932-3BBB8A4D9EFA}"/>
              </a:ext>
            </a:extLst>
          </p:cNvPr>
          <p:cNvGrpSpPr/>
          <p:nvPr/>
        </p:nvGrpSpPr>
        <p:grpSpPr>
          <a:xfrm>
            <a:off x="1726861" y="3454089"/>
            <a:ext cx="8773598" cy="1293051"/>
            <a:chOff x="1726861" y="3347409"/>
            <a:chExt cx="8773598" cy="1293051"/>
          </a:xfrm>
        </p:grpSpPr>
        <p:grpSp>
          <p:nvGrpSpPr>
            <p:cNvPr id="29" name="그룹 28">
              <a:extLst>
                <a:ext uri="{FF2B5EF4-FFF2-40B4-BE49-F238E27FC236}">
                  <a16:creationId xmlns:a16="http://schemas.microsoft.com/office/drawing/2014/main" id="{83F27818-2623-1328-9248-60B96D0D6232}"/>
                </a:ext>
              </a:extLst>
            </p:cNvPr>
            <p:cNvGrpSpPr/>
            <p:nvPr/>
          </p:nvGrpSpPr>
          <p:grpSpPr>
            <a:xfrm>
              <a:off x="1726861" y="3347409"/>
              <a:ext cx="8738278" cy="523220"/>
              <a:chOff x="831850" y="1507323"/>
              <a:chExt cx="8738278" cy="523220"/>
            </a:xfrm>
          </p:grpSpPr>
          <p:sp>
            <p:nvSpPr>
              <p:cNvPr id="30" name="TextBox 29">
                <a:extLst>
                  <a:ext uri="{FF2B5EF4-FFF2-40B4-BE49-F238E27FC236}">
                    <a16:creationId xmlns:a16="http://schemas.microsoft.com/office/drawing/2014/main" id="{47A27698-C1C2-13A7-0CA4-687A5C859F4D}"/>
                  </a:ext>
                </a:extLst>
              </p:cNvPr>
              <p:cNvSpPr txBox="1"/>
              <p:nvPr/>
            </p:nvSpPr>
            <p:spPr>
              <a:xfrm>
                <a:off x="914400" y="1507323"/>
                <a:ext cx="4378122" cy="523220"/>
              </a:xfrm>
              <a:prstGeom prst="rect">
                <a:avLst/>
              </a:prstGeom>
              <a:noFill/>
            </p:spPr>
            <p:txBody>
              <a:bodyPr wrap="none" rtlCol="0">
                <a:spAutoFit/>
              </a:bodyPr>
              <a:lstStyle/>
              <a:p>
                <a:r>
                  <a:rPr lang="en-US" altLang="ko-KR" sz="2400" spc="100">
                    <a:latin typeface="HY헤드라인M" panose="02030600000101010101" pitchFamily="18" charset="-127"/>
                    <a:ea typeface="HY헤드라인M" panose="02030600000101010101" pitchFamily="18" charset="-127"/>
                  </a:rPr>
                  <a:t>2.  </a:t>
                </a:r>
                <a:r>
                  <a:rPr lang="en-US" altLang="ko-KR" sz="2800" b="1" spc="100">
                    <a:solidFill>
                      <a:schemeClr val="accent2"/>
                    </a:solidFill>
                    <a:latin typeface="HY헤드라인M" panose="02030600000101010101" pitchFamily="18" charset="-127"/>
                    <a:ea typeface="HY헤드라인M" panose="02030600000101010101" pitchFamily="18" charset="-127"/>
                  </a:rPr>
                  <a:t>R</a:t>
                </a:r>
                <a:r>
                  <a:rPr lang="en-US" altLang="ko-KR" sz="2400" spc="100">
                    <a:latin typeface="HY헤드라인M" panose="02030600000101010101" pitchFamily="18" charset="-127"/>
                    <a:ea typeface="HY헤드라인M" panose="02030600000101010101" pitchFamily="18" charset="-127"/>
                  </a:rPr>
                  <a:t>esearch Achievement</a:t>
                </a:r>
                <a:endParaRPr lang="ko-KR" altLang="en-US" sz="2400" spc="100">
                  <a:latin typeface="HY헤드라인M" panose="02030600000101010101" pitchFamily="18" charset="-127"/>
                  <a:ea typeface="HY헤드라인M" panose="02030600000101010101" pitchFamily="18" charset="-127"/>
                </a:endParaRPr>
              </a:p>
            </p:txBody>
          </p:sp>
          <p:cxnSp>
            <p:nvCxnSpPr>
              <p:cNvPr id="31" name="직선 연결선 30">
                <a:extLst>
                  <a:ext uri="{FF2B5EF4-FFF2-40B4-BE49-F238E27FC236}">
                    <a16:creationId xmlns:a16="http://schemas.microsoft.com/office/drawing/2014/main" id="{4FF2DA5D-9A54-E246-44BC-F669301064D0}"/>
                  </a:ext>
                </a:extLst>
              </p:cNvPr>
              <p:cNvCxnSpPr>
                <a:cxnSpLocks/>
              </p:cNvCxnSpPr>
              <p:nvPr/>
            </p:nvCxnSpPr>
            <p:spPr>
              <a:xfrm>
                <a:off x="831850" y="2030543"/>
                <a:ext cx="8738278" cy="0"/>
              </a:xfrm>
              <a:prstGeom prst="line">
                <a:avLst/>
              </a:prstGeom>
              <a:ln>
                <a:solidFill>
                  <a:schemeClr val="bg2">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E3478E13-4F16-41C7-EC19-13C5B597A81D}"/>
                  </a:ext>
                </a:extLst>
              </p:cNvPr>
              <p:cNvSpPr txBox="1"/>
              <p:nvPr/>
            </p:nvSpPr>
            <p:spPr>
              <a:xfrm>
                <a:off x="9009058" y="1640477"/>
                <a:ext cx="476413" cy="369332"/>
              </a:xfrm>
              <a:prstGeom prst="rect">
                <a:avLst/>
              </a:prstGeom>
              <a:noFill/>
            </p:spPr>
            <p:txBody>
              <a:bodyPr wrap="none" rtlCol="0">
                <a:spAutoFit/>
              </a:bodyPr>
              <a:lstStyle/>
              <a:p>
                <a:pPr algn="r"/>
                <a:r>
                  <a:rPr lang="en-US" altLang="ko-KR" b="1" spc="100">
                    <a:solidFill>
                      <a:schemeClr val="accent2"/>
                    </a:solidFill>
                    <a:latin typeface="+mn-ea"/>
                  </a:rPr>
                  <a:t>20</a:t>
                </a:r>
                <a:endParaRPr lang="ko-KR" altLang="en-US" b="1" spc="100">
                  <a:solidFill>
                    <a:schemeClr val="accent2"/>
                  </a:solidFill>
                  <a:latin typeface="+mn-ea"/>
                </a:endParaRPr>
              </a:p>
            </p:txBody>
          </p:sp>
        </p:grpSp>
        <p:sp>
          <p:nvSpPr>
            <p:cNvPr id="6" name="TextBox 5">
              <a:extLst>
                <a:ext uri="{FF2B5EF4-FFF2-40B4-BE49-F238E27FC236}">
                  <a16:creationId xmlns:a16="http://schemas.microsoft.com/office/drawing/2014/main" id="{5B4F65BB-0F84-C893-A842-3E38CE7ED3BA}"/>
                </a:ext>
              </a:extLst>
            </p:cNvPr>
            <p:cNvSpPr txBox="1"/>
            <p:nvPr/>
          </p:nvSpPr>
          <p:spPr>
            <a:xfrm>
              <a:off x="2302208" y="3916095"/>
              <a:ext cx="4273403" cy="724365"/>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ko-KR" b="1">
                  <a:latin typeface="+mn-ea"/>
                </a:rPr>
                <a:t>Integrated Assessment Model</a:t>
              </a:r>
            </a:p>
            <a:p>
              <a:pPr marL="285750" indent="-285750">
                <a:lnSpc>
                  <a:spcPct val="120000"/>
                </a:lnSpc>
                <a:buFont typeface="Arial" panose="020B0604020202020204" pitchFamily="34" charset="0"/>
                <a:buChar char="•"/>
              </a:pPr>
              <a:r>
                <a:rPr lang="en-US" altLang="ko-KR" b="1">
                  <a:latin typeface="+mn-ea"/>
                </a:rPr>
                <a:t>Empirical and Applied Research </a:t>
              </a:r>
              <a:endParaRPr lang="ko-KR" altLang="en-US" b="1">
                <a:latin typeface="+mn-ea"/>
              </a:endParaRPr>
            </a:p>
          </p:txBody>
        </p:sp>
        <p:cxnSp>
          <p:nvCxnSpPr>
            <p:cNvPr id="8" name="직선 연결선 7">
              <a:extLst>
                <a:ext uri="{FF2B5EF4-FFF2-40B4-BE49-F238E27FC236}">
                  <a16:creationId xmlns:a16="http://schemas.microsoft.com/office/drawing/2014/main" id="{9AF9CCCE-0FF4-4186-C7DB-DDD4E40E1722}"/>
                </a:ext>
              </a:extLst>
            </p:cNvPr>
            <p:cNvCxnSpPr>
              <a:cxnSpLocks/>
            </p:cNvCxnSpPr>
            <p:nvPr/>
          </p:nvCxnSpPr>
          <p:spPr>
            <a:xfrm>
              <a:off x="6153745" y="4147227"/>
              <a:ext cx="3744000" cy="0"/>
            </a:xfrm>
            <a:prstGeom prst="line">
              <a:avLst/>
            </a:prstGeom>
            <a:ln>
              <a:solidFill>
                <a:schemeClr val="bg2">
                  <a:lumMod val="50000"/>
                </a:schemeClr>
              </a:solidFill>
              <a:prstDash val="sysDot"/>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2BBE30A-43C6-0423-EB83-E3AB5A51C1DD}"/>
                </a:ext>
              </a:extLst>
            </p:cNvPr>
            <p:cNvSpPr txBox="1"/>
            <p:nvPr/>
          </p:nvSpPr>
          <p:spPr>
            <a:xfrm>
              <a:off x="9955366" y="3997108"/>
              <a:ext cx="545093" cy="630942"/>
            </a:xfrm>
            <a:prstGeom prst="rect">
              <a:avLst/>
            </a:prstGeom>
            <a:noFill/>
          </p:spPr>
          <p:txBody>
            <a:bodyPr wrap="square" rtlCol="0">
              <a:spAutoFit/>
            </a:bodyPr>
            <a:lstStyle/>
            <a:p>
              <a:r>
                <a:rPr lang="en-US" altLang="ko-KR" sz="1400">
                  <a:latin typeface="+mn-ea"/>
                </a:rPr>
                <a:t>26</a:t>
              </a:r>
            </a:p>
            <a:p>
              <a:endParaRPr lang="en-US" altLang="ko-KR" sz="700">
                <a:latin typeface="+mn-ea"/>
              </a:endParaRPr>
            </a:p>
            <a:p>
              <a:r>
                <a:rPr lang="en-US" altLang="ko-KR" sz="1400">
                  <a:latin typeface="+mn-ea"/>
                </a:rPr>
                <a:t>33</a:t>
              </a:r>
            </a:p>
          </p:txBody>
        </p:sp>
        <p:cxnSp>
          <p:nvCxnSpPr>
            <p:cNvPr id="14" name="직선 연결선 13">
              <a:extLst>
                <a:ext uri="{FF2B5EF4-FFF2-40B4-BE49-F238E27FC236}">
                  <a16:creationId xmlns:a16="http://schemas.microsoft.com/office/drawing/2014/main" id="{A87023A6-592B-89E6-2AB2-68FD64BE35B1}"/>
                </a:ext>
              </a:extLst>
            </p:cNvPr>
            <p:cNvCxnSpPr>
              <a:cxnSpLocks/>
            </p:cNvCxnSpPr>
            <p:nvPr/>
          </p:nvCxnSpPr>
          <p:spPr>
            <a:xfrm>
              <a:off x="6329922" y="4463233"/>
              <a:ext cx="3564000" cy="0"/>
            </a:xfrm>
            <a:prstGeom prst="line">
              <a:avLst/>
            </a:prstGeom>
            <a:ln>
              <a:solidFill>
                <a:schemeClr val="bg2">
                  <a:lumMod val="50000"/>
                </a:schemeClr>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349185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83A69-F682-FBF0-62D4-659BEDDB757F}"/>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F08E33D4-C3E9-CB74-C32A-35FD70F6D58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C82CBDCD-F327-4B22-039A-26DA480ED2CD}"/>
              </a:ext>
            </a:extLst>
          </p:cNvPr>
          <p:cNvSpPr>
            <a:spLocks noGrp="1"/>
          </p:cNvSpPr>
          <p:nvPr>
            <p:ph type="title"/>
          </p:nvPr>
        </p:nvSpPr>
        <p:spPr>
          <a:xfrm>
            <a:off x="831850" y="1709739"/>
            <a:ext cx="10515600" cy="2134292"/>
          </a:xfrm>
          <a:effectLst>
            <a:reflection blurRad="50800" stA="45000" endPos="44000" dir="5400000" sy="-100000" algn="bl" rotWithShape="0"/>
          </a:effectLst>
        </p:spPr>
        <p:txBody>
          <a:bodyPr/>
          <a:lstStyle/>
          <a:p>
            <a:r>
              <a:rPr lang="en-US" altLang="ko-KR" b="1" i="0" spc="150">
                <a:solidFill>
                  <a:schemeClr val="accent2"/>
                </a:solidFill>
              </a:rPr>
              <a:t>R</a:t>
            </a:r>
            <a:r>
              <a:rPr lang="en-US" altLang="ko-KR" i="0" spc="150"/>
              <a:t>esearch achievement</a:t>
            </a:r>
            <a:endParaRPr lang="ko-KR" altLang="en-US" sz="5400" i="0" spc="150"/>
          </a:p>
        </p:txBody>
      </p:sp>
      <p:sp>
        <p:nvSpPr>
          <p:cNvPr id="4" name="슬라이드 번호 개체 틀 3">
            <a:extLst>
              <a:ext uri="{FF2B5EF4-FFF2-40B4-BE49-F238E27FC236}">
                <a16:creationId xmlns:a16="http://schemas.microsoft.com/office/drawing/2014/main" id="{ACE79D98-C8F3-01DD-A2E0-BFB5754CA8AD}"/>
              </a:ext>
            </a:extLst>
          </p:cNvPr>
          <p:cNvSpPr>
            <a:spLocks noGrp="1"/>
          </p:cNvSpPr>
          <p:nvPr>
            <p:ph type="sldNum" sz="quarter" idx="12"/>
          </p:nvPr>
        </p:nvSpPr>
        <p:spPr/>
        <p:txBody>
          <a:bodyPr/>
          <a:lstStyle/>
          <a:p>
            <a:fld id="{109C872D-39A9-4065-8BF3-6A613116E2A1}" type="slidenum">
              <a:rPr lang="ko-KR" altLang="en-US" smtClean="0"/>
              <a:t>20</a:t>
            </a:fld>
            <a:endParaRPr lang="ko-KR" altLang="en-US"/>
          </a:p>
        </p:txBody>
      </p:sp>
    </p:spTree>
    <p:extLst>
      <p:ext uri="{BB962C8B-B14F-4D97-AF65-F5344CB8AC3E}">
        <p14:creationId xmlns:p14="http://schemas.microsoft.com/office/powerpoint/2010/main" val="3126313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E84CA-942B-63E2-2678-42DA2A92A7AD}"/>
            </a:ext>
          </a:extLst>
        </p:cNvPr>
        <p:cNvGrpSpPr/>
        <p:nvPr/>
      </p:nvGrpSpPr>
      <p:grpSpPr>
        <a:xfrm>
          <a:off x="0" y="0"/>
          <a:ext cx="0" cy="0"/>
          <a:chOff x="0" y="0"/>
          <a:chExt cx="0" cy="0"/>
        </a:xfrm>
      </p:grpSpPr>
      <p:sp>
        <p:nvSpPr>
          <p:cNvPr id="3" name="제목 2">
            <a:extLst>
              <a:ext uri="{FF2B5EF4-FFF2-40B4-BE49-F238E27FC236}">
                <a16:creationId xmlns:a16="http://schemas.microsoft.com/office/drawing/2014/main" id="{9F0BF993-FF0B-FE3B-DC2C-E25AE6BB9C09}"/>
              </a:ext>
            </a:extLst>
          </p:cNvPr>
          <p:cNvSpPr>
            <a:spLocks noGrp="1"/>
          </p:cNvSpPr>
          <p:nvPr>
            <p:ph type="title"/>
          </p:nvPr>
        </p:nvSpPr>
        <p:spPr/>
        <p:txBody>
          <a:bodyPr/>
          <a:lstStyle/>
          <a:p>
            <a:r>
              <a:rPr lang="en-US" altLang="ko-KR"/>
              <a:t>Outline of Research Achievement</a:t>
            </a:r>
            <a:endParaRPr lang="ko-KR" altLang="en-US"/>
          </a:p>
        </p:txBody>
      </p:sp>
      <p:sp>
        <p:nvSpPr>
          <p:cNvPr id="2" name="직사각형 1">
            <a:extLst>
              <a:ext uri="{FF2B5EF4-FFF2-40B4-BE49-F238E27FC236}">
                <a16:creationId xmlns:a16="http://schemas.microsoft.com/office/drawing/2014/main" id="{0882E72B-ED1B-F1DB-EBAB-E79B0598ABB0}"/>
              </a:ext>
            </a:extLst>
          </p:cNvPr>
          <p:cNvSpPr/>
          <p:nvPr/>
        </p:nvSpPr>
        <p:spPr>
          <a:xfrm>
            <a:off x="1201899" y="1169215"/>
            <a:ext cx="9788203" cy="479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ko-KR" sz="2400">
                <a:solidFill>
                  <a:schemeClr val="tx1"/>
                </a:solidFill>
                <a:latin typeface="HY헤드라인M" panose="02030600000101010101" pitchFamily="18" charset="-127"/>
                <a:ea typeface="HY헤드라인M" panose="02030600000101010101" pitchFamily="18" charset="-127"/>
              </a:rPr>
              <a:t>From Data to Policy</a:t>
            </a:r>
          </a:p>
          <a:p>
            <a:pPr algn="ctr">
              <a:lnSpc>
                <a:spcPct val="130000"/>
              </a:lnSpc>
            </a:pPr>
            <a:r>
              <a:rPr lang="en-US" altLang="ko-KR" sz="2400">
                <a:solidFill>
                  <a:schemeClr val="tx1"/>
                </a:solidFill>
                <a:latin typeface="HY헤드라인M" panose="02030600000101010101" pitchFamily="18" charset="-127"/>
                <a:ea typeface="HY헤드라인M" panose="02030600000101010101" pitchFamily="18" charset="-127"/>
              </a:rPr>
              <a:t>Bridging </a:t>
            </a:r>
            <a:r>
              <a:rPr lang="en-US" altLang="ko-KR" sz="2400">
                <a:solidFill>
                  <a:schemeClr val="accent4"/>
                </a:solidFill>
                <a:latin typeface="HY헤드라인M" panose="02030600000101010101" pitchFamily="18" charset="-127"/>
                <a:ea typeface="HY헤드라인M" panose="02030600000101010101" pitchFamily="18" charset="-127"/>
              </a:rPr>
              <a:t>Energy Insights</a:t>
            </a:r>
            <a:r>
              <a:rPr lang="en-US" altLang="ko-KR" sz="2400">
                <a:solidFill>
                  <a:schemeClr val="tx1"/>
                </a:solidFill>
                <a:latin typeface="HY헤드라인M" panose="02030600000101010101" pitchFamily="18" charset="-127"/>
                <a:ea typeface="HY헤드라인M" panose="02030600000101010101" pitchFamily="18" charset="-127"/>
              </a:rPr>
              <a:t> with </a:t>
            </a:r>
            <a:r>
              <a:rPr lang="en-US" altLang="ko-KR" sz="2400">
                <a:solidFill>
                  <a:schemeClr val="accent4"/>
                </a:solidFill>
                <a:latin typeface="HY헤드라인M" panose="02030600000101010101" pitchFamily="18" charset="-127"/>
                <a:ea typeface="HY헤드라인M" panose="02030600000101010101" pitchFamily="18" charset="-127"/>
              </a:rPr>
              <a:t>Real-World Impact</a:t>
            </a:r>
            <a:endParaRPr lang="ko-KR" altLang="en-US" sz="2400">
              <a:solidFill>
                <a:schemeClr val="accent4"/>
              </a:solidFill>
              <a:latin typeface="HY헤드라인M" panose="02030600000101010101" pitchFamily="18" charset="-127"/>
              <a:ea typeface="HY헤드라인M" panose="02030600000101010101" pitchFamily="18" charset="-127"/>
            </a:endParaRPr>
          </a:p>
        </p:txBody>
      </p:sp>
      <p:cxnSp>
        <p:nvCxnSpPr>
          <p:cNvPr id="16" name="직선 화살표 연결선 15">
            <a:extLst>
              <a:ext uri="{FF2B5EF4-FFF2-40B4-BE49-F238E27FC236}">
                <a16:creationId xmlns:a16="http://schemas.microsoft.com/office/drawing/2014/main" id="{437FD3BE-EEA7-365A-0CFB-5623E99876BA}"/>
              </a:ext>
            </a:extLst>
          </p:cNvPr>
          <p:cNvCxnSpPr/>
          <p:nvPr/>
        </p:nvCxnSpPr>
        <p:spPr>
          <a:xfrm>
            <a:off x="7626780" y="4320340"/>
            <a:ext cx="903725" cy="0"/>
          </a:xfrm>
          <a:prstGeom prst="straightConnector1">
            <a:avLst/>
          </a:prstGeom>
          <a:ln w="66675" cap="rnd">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0FED745A-8730-5719-9960-BAD48A7BF47D}"/>
              </a:ext>
            </a:extLst>
          </p:cNvPr>
          <p:cNvGrpSpPr/>
          <p:nvPr/>
        </p:nvGrpSpPr>
        <p:grpSpPr>
          <a:xfrm>
            <a:off x="932645" y="2355565"/>
            <a:ext cx="3185690" cy="3563040"/>
            <a:chOff x="932645" y="2355565"/>
            <a:chExt cx="3185690" cy="3563040"/>
          </a:xfrm>
        </p:grpSpPr>
        <p:sp>
          <p:nvSpPr>
            <p:cNvPr id="5" name="자유형 9">
              <a:extLst>
                <a:ext uri="{FF2B5EF4-FFF2-40B4-BE49-F238E27FC236}">
                  <a16:creationId xmlns:a16="http://schemas.microsoft.com/office/drawing/2014/main" id="{65710918-C8C9-8A2A-C51E-A8BED306D4F7}"/>
                </a:ext>
              </a:extLst>
            </p:cNvPr>
            <p:cNvSpPr/>
            <p:nvPr/>
          </p:nvSpPr>
          <p:spPr>
            <a:xfrm>
              <a:off x="932645" y="2722074"/>
              <a:ext cx="3185690" cy="3196531"/>
            </a:xfrm>
            <a:custGeom>
              <a:avLst/>
              <a:gdLst>
                <a:gd name="connsiteX0" fmla="*/ 1209675 w 2411145"/>
                <a:gd name="connsiteY0" fmla="*/ 0 h 2419350"/>
                <a:gd name="connsiteX1" fmla="*/ 2394774 w 2411145"/>
                <a:gd name="connsiteY1" fmla="*/ 965883 h 2419350"/>
                <a:gd name="connsiteX2" fmla="*/ 2411145 w 2411145"/>
                <a:gd name="connsiteY2" fmla="*/ 1073150 h 2419350"/>
                <a:gd name="connsiteX3" fmla="*/ 2325828 w 2411145"/>
                <a:gd name="connsiteY3" fmla="*/ 1073150 h 2419350"/>
                <a:gd name="connsiteX4" fmla="*/ 2189303 w 2411145"/>
                <a:gd name="connsiteY4" fmla="*/ 1209675 h 2419350"/>
                <a:gd name="connsiteX5" fmla="*/ 2325828 w 2411145"/>
                <a:gd name="connsiteY5" fmla="*/ 1346200 h 2419350"/>
                <a:gd name="connsiteX6" fmla="*/ 2411145 w 2411145"/>
                <a:gd name="connsiteY6" fmla="*/ 1346200 h 2419350"/>
                <a:gd name="connsiteX7" fmla="*/ 2394774 w 2411145"/>
                <a:gd name="connsiteY7" fmla="*/ 1453467 h 2419350"/>
                <a:gd name="connsiteX8" fmla="*/ 1209675 w 2411145"/>
                <a:gd name="connsiteY8" fmla="*/ 2419350 h 2419350"/>
                <a:gd name="connsiteX9" fmla="*/ 0 w 2411145"/>
                <a:gd name="connsiteY9" fmla="*/ 1209675 h 2419350"/>
                <a:gd name="connsiteX10" fmla="*/ 1209675 w 2411145"/>
                <a:gd name="connsiteY10" fmla="*/ 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1145" h="2419350">
                  <a:moveTo>
                    <a:pt x="1209675" y="0"/>
                  </a:moveTo>
                  <a:cubicBezTo>
                    <a:pt x="1794250" y="0"/>
                    <a:pt x="2281976" y="414655"/>
                    <a:pt x="2394774" y="965883"/>
                  </a:cubicBezTo>
                  <a:lnTo>
                    <a:pt x="2411145" y="1073150"/>
                  </a:lnTo>
                  <a:lnTo>
                    <a:pt x="2325828" y="1073150"/>
                  </a:lnTo>
                  <a:cubicBezTo>
                    <a:pt x="2250427" y="1073150"/>
                    <a:pt x="2189303" y="1134274"/>
                    <a:pt x="2189303" y="1209675"/>
                  </a:cubicBezTo>
                  <a:cubicBezTo>
                    <a:pt x="2189303" y="1285076"/>
                    <a:pt x="2250427" y="1346200"/>
                    <a:pt x="2325828" y="1346200"/>
                  </a:cubicBezTo>
                  <a:lnTo>
                    <a:pt x="2411145" y="1346200"/>
                  </a:lnTo>
                  <a:lnTo>
                    <a:pt x="2394774" y="1453467"/>
                  </a:lnTo>
                  <a:cubicBezTo>
                    <a:pt x="2281976" y="2004695"/>
                    <a:pt x="1794250" y="2419350"/>
                    <a:pt x="1209675" y="2419350"/>
                  </a:cubicBezTo>
                  <a:cubicBezTo>
                    <a:pt x="541590" y="2419350"/>
                    <a:pt x="0" y="1877760"/>
                    <a:pt x="0" y="1209675"/>
                  </a:cubicBezTo>
                  <a:cubicBezTo>
                    <a:pt x="0" y="541590"/>
                    <a:pt x="541590" y="0"/>
                    <a:pt x="1209675" y="0"/>
                  </a:cubicBezTo>
                  <a:close/>
                </a:path>
              </a:pathLst>
            </a:cu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D59C5A-E77D-C692-F2B4-F94655FEDABC}"/>
                </a:ext>
              </a:extLst>
            </p:cNvPr>
            <p:cNvSpPr/>
            <p:nvPr/>
          </p:nvSpPr>
          <p:spPr>
            <a:xfrm>
              <a:off x="1108620" y="3369397"/>
              <a:ext cx="2768322" cy="2223494"/>
            </a:xfrm>
            <a:prstGeom prst="rect">
              <a:avLst/>
            </a:prstGeom>
          </p:spPr>
          <p:txBody>
            <a:bodyPr wrap="square">
              <a:spAutoFit/>
            </a:bodyPr>
            <a:lstStyle/>
            <a:p>
              <a:pPr algn="ctr">
                <a:lnSpc>
                  <a:spcPct val="150000"/>
                </a:lnSpc>
                <a:defRPr/>
              </a:pPr>
              <a:r>
                <a:rPr lang="en-US" altLang="ko-KR" sz="1600">
                  <a:solidFill>
                    <a:schemeClr val="accent4"/>
                  </a:solidFill>
                  <a:latin typeface="HY헤드라인M" panose="02030600000101010101" pitchFamily="18" charset="-127"/>
                  <a:ea typeface="HY헤드라인M" panose="02030600000101010101" pitchFamily="18" charset="-127"/>
                </a:rPr>
                <a:t>Energy Economics</a:t>
              </a:r>
            </a:p>
            <a:p>
              <a:pPr algn="ctr">
                <a:lnSpc>
                  <a:spcPct val="150000"/>
                </a:lnSpc>
                <a:defRPr/>
              </a:pPr>
              <a:r>
                <a:rPr lang="en-US" altLang="ko-KR" sz="1300"/>
                <a:t>Electrification and grid impact</a:t>
              </a:r>
            </a:p>
            <a:p>
              <a:pPr algn="ctr">
                <a:lnSpc>
                  <a:spcPct val="150000"/>
                </a:lnSpc>
                <a:defRPr/>
              </a:pPr>
              <a:r>
                <a:rPr lang="en-US" altLang="ko-KR" sz="1300"/>
                <a:t>NDC &amp; NetZero scenario analysis</a:t>
              </a:r>
            </a:p>
            <a:p>
              <a:pPr algn="ctr">
                <a:lnSpc>
                  <a:spcPct val="150000"/>
                </a:lnSpc>
                <a:defRPr/>
              </a:pPr>
              <a:r>
                <a:rPr lang="en-US" altLang="ko-KR" sz="1300"/>
                <a:t>Renewable energy potential</a:t>
              </a:r>
            </a:p>
            <a:p>
              <a:pPr algn="ctr">
                <a:lnSpc>
                  <a:spcPct val="150000"/>
                </a:lnSpc>
                <a:defRPr/>
              </a:pPr>
              <a:r>
                <a:rPr lang="en-US" altLang="ko-KR" sz="1300"/>
                <a:t>Sector-coupling analysis</a:t>
              </a:r>
            </a:p>
            <a:p>
              <a:pPr algn="ctr">
                <a:lnSpc>
                  <a:spcPct val="150000"/>
                </a:lnSpc>
                <a:defRPr/>
              </a:pPr>
              <a:r>
                <a:rPr lang="en-US" altLang="ko-KR" sz="1300"/>
                <a:t>Feasibility analysis</a:t>
              </a:r>
            </a:p>
            <a:p>
              <a:pPr algn="ctr">
                <a:lnSpc>
                  <a:spcPct val="150000"/>
                </a:lnSpc>
                <a:defRPr/>
              </a:pPr>
              <a:r>
                <a:rPr lang="en-US" altLang="ko-KR" sz="1300"/>
                <a:t>〮 〮 〮</a:t>
              </a:r>
              <a:endParaRPr lang="ko-KR" altLang="en-US" sz="1300"/>
            </a:p>
          </p:txBody>
        </p:sp>
        <p:grpSp>
          <p:nvGrpSpPr>
            <p:cNvPr id="36" name="그룹 35">
              <a:extLst>
                <a:ext uri="{FF2B5EF4-FFF2-40B4-BE49-F238E27FC236}">
                  <a16:creationId xmlns:a16="http://schemas.microsoft.com/office/drawing/2014/main" id="{B8986B63-4AB9-44D1-8BE5-56D310CBABBF}"/>
                </a:ext>
              </a:extLst>
            </p:cNvPr>
            <p:cNvGrpSpPr/>
            <p:nvPr/>
          </p:nvGrpSpPr>
          <p:grpSpPr>
            <a:xfrm>
              <a:off x="2075643" y="2355565"/>
              <a:ext cx="877107" cy="877108"/>
              <a:chOff x="1970868" y="2248887"/>
              <a:chExt cx="1107459" cy="1107460"/>
            </a:xfrm>
          </p:grpSpPr>
          <p:sp>
            <p:nvSpPr>
              <p:cNvPr id="10" name="타원 9">
                <a:extLst>
                  <a:ext uri="{FF2B5EF4-FFF2-40B4-BE49-F238E27FC236}">
                    <a16:creationId xmlns:a16="http://schemas.microsoft.com/office/drawing/2014/main" id="{72860ED4-649C-6B04-5BEB-F039571B5F3E}"/>
                  </a:ext>
                </a:extLst>
              </p:cNvPr>
              <p:cNvSpPr/>
              <p:nvPr/>
            </p:nvSpPr>
            <p:spPr>
              <a:xfrm>
                <a:off x="1970868" y="2248887"/>
                <a:ext cx="1107459" cy="110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20" name="그래픽 19" descr="수요와 공급 윤곽선">
                <a:extLst>
                  <a:ext uri="{FF2B5EF4-FFF2-40B4-BE49-F238E27FC236}">
                    <a16:creationId xmlns:a16="http://schemas.microsoft.com/office/drawing/2014/main" id="{100AB98C-2C56-0795-FF7F-DC4F9AB48E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8526" y="2468791"/>
                <a:ext cx="617313" cy="617313"/>
              </a:xfrm>
              <a:prstGeom prst="rect">
                <a:avLst/>
              </a:prstGeom>
            </p:spPr>
          </p:pic>
        </p:grpSp>
      </p:grpSp>
      <p:grpSp>
        <p:nvGrpSpPr>
          <p:cNvPr id="42" name="그룹 41">
            <a:extLst>
              <a:ext uri="{FF2B5EF4-FFF2-40B4-BE49-F238E27FC236}">
                <a16:creationId xmlns:a16="http://schemas.microsoft.com/office/drawing/2014/main" id="{BB8CE4C9-3158-2D09-6AE1-25AE62DAB0DA}"/>
              </a:ext>
            </a:extLst>
          </p:cNvPr>
          <p:cNvGrpSpPr/>
          <p:nvPr/>
        </p:nvGrpSpPr>
        <p:grpSpPr>
          <a:xfrm>
            <a:off x="3915838" y="2331154"/>
            <a:ext cx="3877249" cy="3587451"/>
            <a:chOff x="3915838" y="2331154"/>
            <a:chExt cx="3877249" cy="3587451"/>
          </a:xfrm>
        </p:grpSpPr>
        <p:cxnSp>
          <p:nvCxnSpPr>
            <p:cNvPr id="6" name="직선 화살표 연결선 5">
              <a:extLst>
                <a:ext uri="{FF2B5EF4-FFF2-40B4-BE49-F238E27FC236}">
                  <a16:creationId xmlns:a16="http://schemas.microsoft.com/office/drawing/2014/main" id="{B148D6EA-678C-FB37-161A-28CE660EA898}"/>
                </a:ext>
              </a:extLst>
            </p:cNvPr>
            <p:cNvCxnSpPr/>
            <p:nvPr/>
          </p:nvCxnSpPr>
          <p:spPr>
            <a:xfrm>
              <a:off x="3915838" y="4320340"/>
              <a:ext cx="903725" cy="0"/>
            </a:xfrm>
            <a:prstGeom prst="straightConnector1">
              <a:avLst/>
            </a:prstGeom>
            <a:ln w="66675" cap="rnd">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자유형 24">
              <a:extLst>
                <a:ext uri="{FF2B5EF4-FFF2-40B4-BE49-F238E27FC236}">
                  <a16:creationId xmlns:a16="http://schemas.microsoft.com/office/drawing/2014/main" id="{86DB5D1D-7E3B-DEB8-A488-422C7192F439}"/>
                </a:ext>
              </a:extLst>
            </p:cNvPr>
            <p:cNvSpPr/>
            <p:nvPr/>
          </p:nvSpPr>
          <p:spPr>
            <a:xfrm>
              <a:off x="4618239" y="2722074"/>
              <a:ext cx="3174848" cy="3196531"/>
            </a:xfrm>
            <a:custGeom>
              <a:avLst/>
              <a:gdLst>
                <a:gd name="connsiteX0" fmla="*/ 1201469 w 2402939"/>
                <a:gd name="connsiteY0" fmla="*/ 0 h 2419350"/>
                <a:gd name="connsiteX1" fmla="*/ 2386568 w 2402939"/>
                <a:gd name="connsiteY1" fmla="*/ 965883 h 2419350"/>
                <a:gd name="connsiteX2" fmla="*/ 2402939 w 2402939"/>
                <a:gd name="connsiteY2" fmla="*/ 1073150 h 2419350"/>
                <a:gd name="connsiteX3" fmla="*/ 2317622 w 2402939"/>
                <a:gd name="connsiteY3" fmla="*/ 1073150 h 2419350"/>
                <a:gd name="connsiteX4" fmla="*/ 2181097 w 2402939"/>
                <a:gd name="connsiteY4" fmla="*/ 1209675 h 2419350"/>
                <a:gd name="connsiteX5" fmla="*/ 2317622 w 2402939"/>
                <a:gd name="connsiteY5" fmla="*/ 1346200 h 2419350"/>
                <a:gd name="connsiteX6" fmla="*/ 2402939 w 2402939"/>
                <a:gd name="connsiteY6" fmla="*/ 1346200 h 2419350"/>
                <a:gd name="connsiteX7" fmla="*/ 2386568 w 2402939"/>
                <a:gd name="connsiteY7" fmla="*/ 1453467 h 2419350"/>
                <a:gd name="connsiteX8" fmla="*/ 1201469 w 2402939"/>
                <a:gd name="connsiteY8" fmla="*/ 2419350 h 2419350"/>
                <a:gd name="connsiteX9" fmla="*/ 16370 w 2402939"/>
                <a:gd name="connsiteY9" fmla="*/ 1453467 h 2419350"/>
                <a:gd name="connsiteX10" fmla="*/ 0 w 2402939"/>
                <a:gd name="connsiteY10" fmla="*/ 1346200 h 2419350"/>
                <a:gd name="connsiteX11" fmla="*/ 77110 w 2402939"/>
                <a:gd name="connsiteY11" fmla="*/ 1346200 h 2419350"/>
                <a:gd name="connsiteX12" fmla="*/ 213635 w 2402939"/>
                <a:gd name="connsiteY12" fmla="*/ 1209675 h 2419350"/>
                <a:gd name="connsiteX13" fmla="*/ 77110 w 2402939"/>
                <a:gd name="connsiteY13" fmla="*/ 1073150 h 2419350"/>
                <a:gd name="connsiteX14" fmla="*/ 0 w 2402939"/>
                <a:gd name="connsiteY14" fmla="*/ 1073150 h 2419350"/>
                <a:gd name="connsiteX15" fmla="*/ 16370 w 2402939"/>
                <a:gd name="connsiteY15" fmla="*/ 965883 h 2419350"/>
                <a:gd name="connsiteX16" fmla="*/ 1201469 w 2402939"/>
                <a:gd name="connsiteY16" fmla="*/ 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2939" h="2419350">
                  <a:moveTo>
                    <a:pt x="1201469" y="0"/>
                  </a:moveTo>
                  <a:cubicBezTo>
                    <a:pt x="1786044" y="0"/>
                    <a:pt x="2273770" y="414655"/>
                    <a:pt x="2386568" y="965883"/>
                  </a:cubicBezTo>
                  <a:lnTo>
                    <a:pt x="2402939" y="1073150"/>
                  </a:lnTo>
                  <a:lnTo>
                    <a:pt x="2317622" y="1073150"/>
                  </a:lnTo>
                  <a:cubicBezTo>
                    <a:pt x="2242221" y="1073150"/>
                    <a:pt x="2181097" y="1134274"/>
                    <a:pt x="2181097" y="1209675"/>
                  </a:cubicBezTo>
                  <a:cubicBezTo>
                    <a:pt x="2181097" y="1285076"/>
                    <a:pt x="2242221" y="1346200"/>
                    <a:pt x="2317622" y="1346200"/>
                  </a:cubicBezTo>
                  <a:lnTo>
                    <a:pt x="2402939" y="1346200"/>
                  </a:lnTo>
                  <a:lnTo>
                    <a:pt x="2386568" y="1453467"/>
                  </a:lnTo>
                  <a:cubicBezTo>
                    <a:pt x="2273770" y="2004695"/>
                    <a:pt x="1786044" y="2419350"/>
                    <a:pt x="1201469" y="2419350"/>
                  </a:cubicBezTo>
                  <a:cubicBezTo>
                    <a:pt x="616895" y="2419350"/>
                    <a:pt x="129168" y="2004695"/>
                    <a:pt x="16370" y="1453467"/>
                  </a:cubicBezTo>
                  <a:lnTo>
                    <a:pt x="0" y="1346200"/>
                  </a:lnTo>
                  <a:lnTo>
                    <a:pt x="77110" y="1346200"/>
                  </a:lnTo>
                  <a:cubicBezTo>
                    <a:pt x="152511" y="1346200"/>
                    <a:pt x="213635" y="1285076"/>
                    <a:pt x="213635" y="1209675"/>
                  </a:cubicBezTo>
                  <a:cubicBezTo>
                    <a:pt x="213635" y="1134274"/>
                    <a:pt x="152511" y="1073150"/>
                    <a:pt x="77110" y="1073150"/>
                  </a:cubicBezTo>
                  <a:lnTo>
                    <a:pt x="0" y="1073150"/>
                  </a:lnTo>
                  <a:lnTo>
                    <a:pt x="16370" y="965883"/>
                  </a:lnTo>
                  <a:cubicBezTo>
                    <a:pt x="129168" y="414655"/>
                    <a:pt x="616895" y="0"/>
                    <a:pt x="1201469" y="0"/>
                  </a:cubicBezTo>
                  <a:close/>
                </a:path>
              </a:pathLst>
            </a:cu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B2BA7CBF-D335-CF7F-772A-171AC234B33F}"/>
                </a:ext>
              </a:extLst>
            </p:cNvPr>
            <p:cNvSpPr/>
            <p:nvPr/>
          </p:nvSpPr>
          <p:spPr>
            <a:xfrm>
              <a:off x="4743560" y="3397519"/>
              <a:ext cx="2902270" cy="1623330"/>
            </a:xfrm>
            <a:prstGeom prst="rect">
              <a:avLst/>
            </a:prstGeom>
          </p:spPr>
          <p:txBody>
            <a:bodyPr wrap="square">
              <a:spAutoFit/>
            </a:bodyPr>
            <a:lstStyle/>
            <a:p>
              <a:pPr algn="ctr">
                <a:lnSpc>
                  <a:spcPct val="150000"/>
                </a:lnSpc>
                <a:defRPr/>
              </a:pPr>
              <a:r>
                <a:rPr lang="en-US" altLang="ko-KR" sz="1600">
                  <a:solidFill>
                    <a:schemeClr val="accent4"/>
                  </a:solidFill>
                  <a:latin typeface="HY헤드라인M" panose="02030600000101010101" pitchFamily="18" charset="-127"/>
                  <a:ea typeface="HY헤드라인M" panose="02030600000101010101" pitchFamily="18" charset="-127"/>
                </a:rPr>
                <a:t>Data Science</a:t>
              </a:r>
            </a:p>
            <a:p>
              <a:pPr algn="ctr">
                <a:lnSpc>
                  <a:spcPct val="150000"/>
                </a:lnSpc>
                <a:defRPr/>
              </a:pPr>
              <a:r>
                <a:rPr lang="en-US" altLang="ko-KR" sz="1300"/>
                <a:t>Satellite-derived irradiance data</a:t>
              </a:r>
            </a:p>
            <a:p>
              <a:pPr algn="ctr">
                <a:lnSpc>
                  <a:spcPct val="150000"/>
                </a:lnSpc>
                <a:defRPr/>
              </a:pPr>
              <a:r>
                <a:rPr lang="en-US" altLang="ko-KR" sz="1300"/>
                <a:t>Hourly temperature data</a:t>
              </a:r>
            </a:p>
            <a:p>
              <a:pPr algn="ctr">
                <a:lnSpc>
                  <a:spcPct val="150000"/>
                </a:lnSpc>
                <a:defRPr/>
              </a:pPr>
              <a:r>
                <a:rPr lang="en-US" altLang="ko-KR" sz="1300"/>
                <a:t>Hourly electricity consumption data</a:t>
              </a:r>
            </a:p>
            <a:p>
              <a:pPr algn="ctr">
                <a:lnSpc>
                  <a:spcPct val="150000"/>
                </a:lnSpc>
                <a:defRPr/>
              </a:pPr>
              <a:r>
                <a:rPr lang="en-US" altLang="ko-KR" sz="1300"/>
                <a:t>Municipal energy balance data</a:t>
              </a:r>
            </a:p>
          </p:txBody>
        </p:sp>
        <p:grpSp>
          <p:nvGrpSpPr>
            <p:cNvPr id="37" name="그룹 36">
              <a:extLst>
                <a:ext uri="{FF2B5EF4-FFF2-40B4-BE49-F238E27FC236}">
                  <a16:creationId xmlns:a16="http://schemas.microsoft.com/office/drawing/2014/main" id="{E62A822E-DA2B-AF97-0BE7-E9461F87F7CF}"/>
                </a:ext>
              </a:extLst>
            </p:cNvPr>
            <p:cNvGrpSpPr/>
            <p:nvPr/>
          </p:nvGrpSpPr>
          <p:grpSpPr>
            <a:xfrm>
              <a:off x="5737091" y="2331154"/>
              <a:ext cx="877107" cy="877108"/>
              <a:chOff x="5625917" y="2224476"/>
              <a:chExt cx="1107459" cy="1107460"/>
            </a:xfrm>
          </p:grpSpPr>
          <p:sp>
            <p:nvSpPr>
              <p:cNvPr id="11" name="타원 10">
                <a:extLst>
                  <a:ext uri="{FF2B5EF4-FFF2-40B4-BE49-F238E27FC236}">
                    <a16:creationId xmlns:a16="http://schemas.microsoft.com/office/drawing/2014/main" id="{F2F0BBFE-7E2A-AA84-8FE7-7432117D3027}"/>
                  </a:ext>
                </a:extLst>
              </p:cNvPr>
              <p:cNvSpPr/>
              <p:nvPr/>
            </p:nvSpPr>
            <p:spPr>
              <a:xfrm>
                <a:off x="5625917" y="2224476"/>
                <a:ext cx="1107459" cy="110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21" name="그래픽 20" descr="연구 윤곽선">
                <a:extLst>
                  <a:ext uri="{FF2B5EF4-FFF2-40B4-BE49-F238E27FC236}">
                    <a16:creationId xmlns:a16="http://schemas.microsoft.com/office/drawing/2014/main" id="{567545B9-B6BF-A9ED-E62B-98CF37D45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8269" y="2479041"/>
                <a:ext cx="652106" cy="652106"/>
              </a:xfrm>
              <a:prstGeom prst="rect">
                <a:avLst/>
              </a:prstGeom>
            </p:spPr>
          </p:pic>
        </p:grpSp>
        <p:pic>
          <p:nvPicPr>
            <p:cNvPr id="24" name="그림 23" descr="텍스트, 그래픽, 폰트, 클립아트이(가) 표시된 사진&#10;&#10;AI 생성 콘텐츠는 정확하지 않을 수 있습니다.">
              <a:extLst>
                <a:ext uri="{FF2B5EF4-FFF2-40B4-BE49-F238E27FC236}">
                  <a16:creationId xmlns:a16="http://schemas.microsoft.com/office/drawing/2014/main" id="{E4481ADD-0F98-8D1A-5EB7-50CD959592DE}"/>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5673542" y="5175176"/>
              <a:ext cx="666697" cy="500023"/>
            </a:xfrm>
            <a:prstGeom prst="rect">
              <a:avLst/>
            </a:prstGeom>
          </p:spPr>
        </p:pic>
        <p:pic>
          <p:nvPicPr>
            <p:cNvPr id="25" name="그림 24">
              <a:extLst>
                <a:ext uri="{FF2B5EF4-FFF2-40B4-BE49-F238E27FC236}">
                  <a16:creationId xmlns:a16="http://schemas.microsoft.com/office/drawing/2014/main" id="{F4D9F2A5-81A1-3E1E-9759-EDD3EECDD7DF}"/>
                </a:ext>
              </a:extLst>
            </p:cNvPr>
            <p:cNvPicPr>
              <a:picLocks noChangeAspect="1"/>
            </p:cNvPicPr>
            <p:nvPr/>
          </p:nvPicPr>
          <p:blipFill>
            <a:blip r:embed="rId8"/>
            <a:stretch>
              <a:fillRect/>
            </a:stretch>
          </p:blipFill>
          <p:spPr>
            <a:xfrm>
              <a:off x="6288463" y="5148353"/>
              <a:ext cx="500024" cy="500024"/>
            </a:xfrm>
            <a:prstGeom prst="rect">
              <a:avLst/>
            </a:prstGeom>
          </p:spPr>
        </p:pic>
        <p:pic>
          <p:nvPicPr>
            <p:cNvPr id="26" name="그림 25">
              <a:extLst>
                <a:ext uri="{FF2B5EF4-FFF2-40B4-BE49-F238E27FC236}">
                  <a16:creationId xmlns:a16="http://schemas.microsoft.com/office/drawing/2014/main" id="{43ADF181-F708-7E2D-7DE2-4A54322389F9}"/>
                </a:ext>
              </a:extLst>
            </p:cNvPr>
            <p:cNvPicPr>
              <a:picLocks noChangeAspect="1"/>
            </p:cNvPicPr>
            <p:nvPr/>
          </p:nvPicPr>
          <p:blipFill>
            <a:blip r:embed="rId9"/>
            <a:stretch>
              <a:fillRect/>
            </a:stretch>
          </p:blipFill>
          <p:spPr>
            <a:xfrm>
              <a:off x="5210880" y="5083594"/>
              <a:ext cx="453137" cy="351119"/>
            </a:xfrm>
            <a:prstGeom prst="rect">
              <a:avLst/>
            </a:prstGeom>
          </p:spPr>
        </p:pic>
        <p:pic>
          <p:nvPicPr>
            <p:cNvPr id="27" name="그래픽 26">
              <a:extLst>
                <a:ext uri="{FF2B5EF4-FFF2-40B4-BE49-F238E27FC236}">
                  <a16:creationId xmlns:a16="http://schemas.microsoft.com/office/drawing/2014/main" id="{0622F341-F4F2-9523-B021-1184F55744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38825" y="5063942"/>
              <a:ext cx="332395" cy="373672"/>
            </a:xfrm>
            <a:prstGeom prst="rect">
              <a:avLst/>
            </a:prstGeom>
          </p:spPr>
        </p:pic>
      </p:grpSp>
      <p:grpSp>
        <p:nvGrpSpPr>
          <p:cNvPr id="43" name="그룹 42">
            <a:extLst>
              <a:ext uri="{FF2B5EF4-FFF2-40B4-BE49-F238E27FC236}">
                <a16:creationId xmlns:a16="http://schemas.microsoft.com/office/drawing/2014/main" id="{7F9A4CAA-E7F9-0417-1634-97081FB2054D}"/>
              </a:ext>
            </a:extLst>
          </p:cNvPr>
          <p:cNvGrpSpPr/>
          <p:nvPr/>
        </p:nvGrpSpPr>
        <p:grpSpPr>
          <a:xfrm>
            <a:off x="8282148" y="2331154"/>
            <a:ext cx="3185690" cy="3587451"/>
            <a:chOff x="8282148" y="2331154"/>
            <a:chExt cx="3185690" cy="3587451"/>
          </a:xfrm>
        </p:grpSpPr>
        <p:sp>
          <p:nvSpPr>
            <p:cNvPr id="9" name="자유형 16">
              <a:extLst>
                <a:ext uri="{FF2B5EF4-FFF2-40B4-BE49-F238E27FC236}">
                  <a16:creationId xmlns:a16="http://schemas.microsoft.com/office/drawing/2014/main" id="{EAF210E6-DD05-ED3D-1A82-3950130947D4}"/>
                </a:ext>
              </a:extLst>
            </p:cNvPr>
            <p:cNvSpPr/>
            <p:nvPr/>
          </p:nvSpPr>
          <p:spPr>
            <a:xfrm flipH="1">
              <a:off x="8282148" y="2722074"/>
              <a:ext cx="3185690" cy="3196531"/>
            </a:xfrm>
            <a:custGeom>
              <a:avLst/>
              <a:gdLst>
                <a:gd name="connsiteX0" fmla="*/ 1209675 w 2411145"/>
                <a:gd name="connsiteY0" fmla="*/ 0 h 2419350"/>
                <a:gd name="connsiteX1" fmla="*/ 2394774 w 2411145"/>
                <a:gd name="connsiteY1" fmla="*/ 965883 h 2419350"/>
                <a:gd name="connsiteX2" fmla="*/ 2411145 w 2411145"/>
                <a:gd name="connsiteY2" fmla="*/ 1073150 h 2419350"/>
                <a:gd name="connsiteX3" fmla="*/ 2325828 w 2411145"/>
                <a:gd name="connsiteY3" fmla="*/ 1073150 h 2419350"/>
                <a:gd name="connsiteX4" fmla="*/ 2189303 w 2411145"/>
                <a:gd name="connsiteY4" fmla="*/ 1209675 h 2419350"/>
                <a:gd name="connsiteX5" fmla="*/ 2325828 w 2411145"/>
                <a:gd name="connsiteY5" fmla="*/ 1346200 h 2419350"/>
                <a:gd name="connsiteX6" fmla="*/ 2411145 w 2411145"/>
                <a:gd name="connsiteY6" fmla="*/ 1346200 h 2419350"/>
                <a:gd name="connsiteX7" fmla="*/ 2394774 w 2411145"/>
                <a:gd name="connsiteY7" fmla="*/ 1453467 h 2419350"/>
                <a:gd name="connsiteX8" fmla="*/ 1209675 w 2411145"/>
                <a:gd name="connsiteY8" fmla="*/ 2419350 h 2419350"/>
                <a:gd name="connsiteX9" fmla="*/ 0 w 2411145"/>
                <a:gd name="connsiteY9" fmla="*/ 1209675 h 2419350"/>
                <a:gd name="connsiteX10" fmla="*/ 1209675 w 2411145"/>
                <a:gd name="connsiteY10" fmla="*/ 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1145" h="2419350">
                  <a:moveTo>
                    <a:pt x="1209675" y="0"/>
                  </a:moveTo>
                  <a:cubicBezTo>
                    <a:pt x="1794250" y="0"/>
                    <a:pt x="2281976" y="414655"/>
                    <a:pt x="2394774" y="965883"/>
                  </a:cubicBezTo>
                  <a:lnTo>
                    <a:pt x="2411145" y="1073150"/>
                  </a:lnTo>
                  <a:lnTo>
                    <a:pt x="2325828" y="1073150"/>
                  </a:lnTo>
                  <a:cubicBezTo>
                    <a:pt x="2250427" y="1073150"/>
                    <a:pt x="2189303" y="1134274"/>
                    <a:pt x="2189303" y="1209675"/>
                  </a:cubicBezTo>
                  <a:cubicBezTo>
                    <a:pt x="2189303" y="1285076"/>
                    <a:pt x="2250427" y="1346200"/>
                    <a:pt x="2325828" y="1346200"/>
                  </a:cubicBezTo>
                  <a:lnTo>
                    <a:pt x="2411145" y="1346200"/>
                  </a:lnTo>
                  <a:lnTo>
                    <a:pt x="2394774" y="1453467"/>
                  </a:lnTo>
                  <a:cubicBezTo>
                    <a:pt x="2281976" y="2004695"/>
                    <a:pt x="1794250" y="2419350"/>
                    <a:pt x="1209675" y="2419350"/>
                  </a:cubicBezTo>
                  <a:cubicBezTo>
                    <a:pt x="541590" y="2419350"/>
                    <a:pt x="0" y="1877760"/>
                    <a:pt x="0" y="1209675"/>
                  </a:cubicBezTo>
                  <a:cubicBezTo>
                    <a:pt x="0" y="541590"/>
                    <a:pt x="541590" y="0"/>
                    <a:pt x="1209675" y="0"/>
                  </a:cubicBezTo>
                  <a:close/>
                </a:path>
              </a:pathLst>
            </a:cu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a:extLst>
                <a:ext uri="{FF2B5EF4-FFF2-40B4-BE49-F238E27FC236}">
                  <a16:creationId xmlns:a16="http://schemas.microsoft.com/office/drawing/2014/main" id="{C9A32450-6BC9-2E25-567B-07C39B4784AE}"/>
                </a:ext>
              </a:extLst>
            </p:cNvPr>
            <p:cNvGrpSpPr/>
            <p:nvPr/>
          </p:nvGrpSpPr>
          <p:grpSpPr>
            <a:xfrm>
              <a:off x="9457286" y="2331154"/>
              <a:ext cx="877107" cy="877108"/>
              <a:chOff x="9321263" y="2224476"/>
              <a:chExt cx="1107459" cy="1107460"/>
            </a:xfrm>
          </p:grpSpPr>
          <p:sp>
            <p:nvSpPr>
              <p:cNvPr id="22" name="타원 21">
                <a:extLst>
                  <a:ext uri="{FF2B5EF4-FFF2-40B4-BE49-F238E27FC236}">
                    <a16:creationId xmlns:a16="http://schemas.microsoft.com/office/drawing/2014/main" id="{8FB88350-6BFA-3D42-D652-9583E9E115A4}"/>
                  </a:ext>
                </a:extLst>
              </p:cNvPr>
              <p:cNvSpPr/>
              <p:nvPr/>
            </p:nvSpPr>
            <p:spPr>
              <a:xfrm>
                <a:off x="9321263" y="2224476"/>
                <a:ext cx="1107459" cy="110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23" name="그래픽 22" descr="세계 윤곽선">
                <a:extLst>
                  <a:ext uri="{FF2B5EF4-FFF2-40B4-BE49-F238E27FC236}">
                    <a16:creationId xmlns:a16="http://schemas.microsoft.com/office/drawing/2014/main" id="{10219F49-4958-D32C-158E-CFA17732F6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43306" y="2417435"/>
                <a:ext cx="688521" cy="688521"/>
              </a:xfrm>
              <a:prstGeom prst="rect">
                <a:avLst/>
              </a:prstGeom>
            </p:spPr>
          </p:pic>
        </p:grpSp>
        <p:grpSp>
          <p:nvGrpSpPr>
            <p:cNvPr id="39" name="그룹 38">
              <a:extLst>
                <a:ext uri="{FF2B5EF4-FFF2-40B4-BE49-F238E27FC236}">
                  <a16:creationId xmlns:a16="http://schemas.microsoft.com/office/drawing/2014/main" id="{66EFB3FD-F293-6314-B4BB-4CD9D9557954}"/>
                </a:ext>
              </a:extLst>
            </p:cNvPr>
            <p:cNvGrpSpPr/>
            <p:nvPr/>
          </p:nvGrpSpPr>
          <p:grpSpPr>
            <a:xfrm>
              <a:off x="8417533" y="3291620"/>
              <a:ext cx="2922468" cy="2559675"/>
              <a:chOff x="8417533" y="3291620"/>
              <a:chExt cx="2922468" cy="2559675"/>
            </a:xfrm>
          </p:grpSpPr>
          <p:sp>
            <p:nvSpPr>
              <p:cNvPr id="15" name="직사각형 14">
                <a:extLst>
                  <a:ext uri="{FF2B5EF4-FFF2-40B4-BE49-F238E27FC236}">
                    <a16:creationId xmlns:a16="http://schemas.microsoft.com/office/drawing/2014/main" id="{DA8FE861-A186-BCBC-50F9-1ABEF67461A5}"/>
                  </a:ext>
                </a:extLst>
              </p:cNvPr>
              <p:cNvSpPr/>
              <p:nvPr/>
            </p:nvSpPr>
            <p:spPr>
              <a:xfrm>
                <a:off x="8417533" y="3291620"/>
                <a:ext cx="2922468" cy="2559675"/>
              </a:xfrm>
              <a:prstGeom prst="rect">
                <a:avLst/>
              </a:prstGeom>
            </p:spPr>
            <p:txBody>
              <a:bodyPr wrap="square">
                <a:spAutoFit/>
              </a:bodyPr>
              <a:lstStyle/>
              <a:p>
                <a:pPr algn="ctr">
                  <a:defRPr/>
                </a:pPr>
                <a:r>
                  <a:rPr lang="en-US" altLang="ko-KR" sz="1600" b="1">
                    <a:solidFill>
                      <a:schemeClr val="accent4"/>
                    </a:solidFill>
                  </a:rPr>
                  <a:t>Application of</a:t>
                </a:r>
              </a:p>
              <a:p>
                <a:pPr algn="ctr">
                  <a:defRPr/>
                </a:pPr>
                <a:r>
                  <a:rPr lang="en-US" altLang="ko-KR" sz="1600" b="1">
                    <a:solidFill>
                      <a:schemeClr val="accent4"/>
                    </a:solidFill>
                  </a:rPr>
                  <a:t>Real World Policy</a:t>
                </a:r>
              </a:p>
              <a:p>
                <a:pPr algn="ctr">
                  <a:defRPr/>
                </a:pPr>
                <a:endParaRPr lang="en-US" altLang="ko-KR" sz="500">
                  <a:solidFill>
                    <a:prstClr val="black">
                      <a:lumMod val="75000"/>
                      <a:lumOff val="25000"/>
                    </a:prstClr>
                  </a:solidFill>
                </a:endParaRPr>
              </a:p>
              <a:p>
                <a:pPr algn="ctr">
                  <a:spcBef>
                    <a:spcPts val="200"/>
                  </a:spcBef>
                  <a:defRPr/>
                </a:pPr>
                <a:endParaRPr lang="en-US" altLang="ko-KR" sz="600">
                  <a:solidFill>
                    <a:prstClr val="black">
                      <a:lumMod val="75000"/>
                      <a:lumOff val="25000"/>
                    </a:prstClr>
                  </a:solidFill>
                </a:endParaRPr>
              </a:p>
              <a:p>
                <a:pPr algn="ctr">
                  <a:spcBef>
                    <a:spcPts val="200"/>
                  </a:spcBef>
                  <a:defRPr/>
                </a:pPr>
                <a:r>
                  <a:rPr lang="en-US" altLang="ko-KR" sz="1300"/>
                  <a:t>Human resource development </a:t>
                </a:r>
              </a:p>
              <a:p>
                <a:pPr algn="ctr">
                  <a:spcBef>
                    <a:spcPts val="200"/>
                  </a:spcBef>
                  <a:defRPr/>
                </a:pPr>
                <a:endParaRPr lang="en-US" altLang="ko-KR" sz="1300"/>
              </a:p>
              <a:p>
                <a:pPr algn="ctr">
                  <a:spcBef>
                    <a:spcPts val="200"/>
                  </a:spcBef>
                  <a:defRPr/>
                </a:pPr>
                <a:r>
                  <a:rPr lang="en-US" altLang="ko-KR" sz="1300"/>
                  <a:t>Electrification pathway</a:t>
                </a:r>
              </a:p>
              <a:p>
                <a:pPr algn="ctr">
                  <a:spcBef>
                    <a:spcPts val="200"/>
                  </a:spcBef>
                  <a:defRPr/>
                </a:pPr>
                <a:endParaRPr lang="en-US" altLang="ko-KR" sz="1300"/>
              </a:p>
              <a:p>
                <a:pPr algn="ctr">
                  <a:spcBef>
                    <a:spcPts val="200"/>
                  </a:spcBef>
                  <a:defRPr/>
                </a:pPr>
                <a:r>
                  <a:rPr lang="en-US" altLang="ko-KR" sz="1300"/>
                  <a:t>Regional climate strategy</a:t>
                </a:r>
              </a:p>
              <a:p>
                <a:pPr algn="ctr">
                  <a:spcBef>
                    <a:spcPts val="200"/>
                  </a:spcBef>
                  <a:defRPr/>
                </a:pPr>
                <a:endParaRPr lang="en-US" altLang="ko-KR" sz="1300"/>
              </a:p>
              <a:p>
                <a:pPr algn="ctr">
                  <a:spcBef>
                    <a:spcPts val="200"/>
                  </a:spcBef>
                  <a:defRPr/>
                </a:pPr>
                <a:r>
                  <a:rPr lang="en-US" altLang="ko-KR" sz="1300"/>
                  <a:t>Technology Assessment</a:t>
                </a:r>
              </a:p>
              <a:p>
                <a:pPr algn="ctr">
                  <a:defRPr/>
                </a:pPr>
                <a:endParaRPr lang="en-US" altLang="ko-KR" sz="1300">
                  <a:solidFill>
                    <a:prstClr val="black">
                      <a:lumMod val="75000"/>
                      <a:lumOff val="25000"/>
                    </a:prstClr>
                  </a:solidFill>
                </a:endParaRPr>
              </a:p>
            </p:txBody>
          </p:sp>
          <p:pic>
            <p:nvPicPr>
              <p:cNvPr id="28" name="그림 27">
                <a:extLst>
                  <a:ext uri="{FF2B5EF4-FFF2-40B4-BE49-F238E27FC236}">
                    <a16:creationId xmlns:a16="http://schemas.microsoft.com/office/drawing/2014/main" id="{B2F47DB1-A359-665E-883E-759D7F3AAA49}"/>
                  </a:ext>
                </a:extLst>
              </p:cNvPr>
              <p:cNvPicPr>
                <a:picLocks noChangeAspect="1"/>
              </p:cNvPicPr>
              <p:nvPr/>
            </p:nvPicPr>
            <p:blipFill>
              <a:blip r:embed="rId14"/>
              <a:stretch>
                <a:fillRect/>
              </a:stretch>
            </p:blipFill>
            <p:spPr>
              <a:xfrm>
                <a:off x="9367910" y="3913103"/>
                <a:ext cx="1013777" cy="165184"/>
              </a:xfrm>
              <a:prstGeom prst="rect">
                <a:avLst/>
              </a:prstGeom>
            </p:spPr>
          </p:pic>
          <p:pic>
            <p:nvPicPr>
              <p:cNvPr id="29" name="그림 28" descr="그래픽, 폰트, 그래픽 디자인, 스크린샷이(가) 표시된 사진&#10;&#10;AI 생성 콘텐츠는 정확하지 않을 수 있습니다.">
                <a:extLst>
                  <a:ext uri="{FF2B5EF4-FFF2-40B4-BE49-F238E27FC236}">
                    <a16:creationId xmlns:a16="http://schemas.microsoft.com/office/drawing/2014/main" id="{B058017D-BEC4-6B50-F779-863CED4C33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55997" y="4342417"/>
                <a:ext cx="1002830" cy="144157"/>
              </a:xfrm>
              <a:prstGeom prst="rect">
                <a:avLst/>
              </a:prstGeom>
            </p:spPr>
          </p:pic>
          <p:pic>
            <p:nvPicPr>
              <p:cNvPr id="32" name="그림 31" descr="폰트, 로고, 그래픽, 텍스트이(가) 표시된 사진&#10;&#10;AI 생성 콘텐츠는 정확하지 않을 수 있습니다.">
                <a:extLst>
                  <a:ext uri="{FF2B5EF4-FFF2-40B4-BE49-F238E27FC236}">
                    <a16:creationId xmlns:a16="http://schemas.microsoft.com/office/drawing/2014/main" id="{2A992AA5-5D48-1ED3-407A-E30B0AC39213}"/>
                  </a:ext>
                </a:extLst>
              </p:cNvPr>
              <p:cNvPicPr>
                <a:picLocks noChangeAspect="1"/>
              </p:cNvPicPr>
              <p:nvPr/>
            </p:nvPicPr>
            <p:blipFill>
              <a:blip r:embed="rId16">
                <a:extLst>
                  <a:ext uri="{28A0092B-C50C-407E-A947-70E740481C1C}">
                    <a14:useLocalDpi xmlns:a14="http://schemas.microsoft.com/office/drawing/2010/main" val="0"/>
                  </a:ext>
                </a:extLst>
              </a:blip>
              <a:srcRect l="9450" t="33889" r="9730" b="35297"/>
              <a:stretch>
                <a:fillRect/>
              </a:stretch>
            </p:blipFill>
            <p:spPr>
              <a:xfrm>
                <a:off x="9468570" y="4815335"/>
                <a:ext cx="699207" cy="133408"/>
              </a:xfrm>
              <a:prstGeom prst="rect">
                <a:avLst/>
              </a:prstGeom>
            </p:spPr>
          </p:pic>
          <p:pic>
            <p:nvPicPr>
              <p:cNvPr id="34" name="그림 33" descr="텍스트, 폰트, 로고, 그래픽이(가) 표시된 사진&#10;&#10;AI 생성 콘텐츠는 정확하지 않을 수 있습니다.">
                <a:extLst>
                  <a:ext uri="{FF2B5EF4-FFF2-40B4-BE49-F238E27FC236}">
                    <a16:creationId xmlns:a16="http://schemas.microsoft.com/office/drawing/2014/main" id="{630A511F-3C25-6F70-DEEC-EF5EA378F1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73331" y="5228388"/>
                <a:ext cx="961062" cy="183212"/>
              </a:xfrm>
              <a:prstGeom prst="rect">
                <a:avLst/>
              </a:prstGeom>
            </p:spPr>
          </p:pic>
        </p:grpSp>
      </p:grpSp>
      <p:sp>
        <p:nvSpPr>
          <p:cNvPr id="4" name="슬라이드 번호 개체 틀 3">
            <a:extLst>
              <a:ext uri="{FF2B5EF4-FFF2-40B4-BE49-F238E27FC236}">
                <a16:creationId xmlns:a16="http://schemas.microsoft.com/office/drawing/2014/main" id="{E37A4C30-DB0D-1B6A-D0D7-D28A738B2DC8}"/>
              </a:ext>
            </a:extLst>
          </p:cNvPr>
          <p:cNvSpPr>
            <a:spLocks noGrp="1"/>
          </p:cNvSpPr>
          <p:nvPr>
            <p:ph type="sldNum" sz="quarter" idx="12"/>
          </p:nvPr>
        </p:nvSpPr>
        <p:spPr>
          <a:xfrm>
            <a:off x="9239250" y="6611900"/>
            <a:ext cx="2743200" cy="239898"/>
          </a:xfrm>
        </p:spPr>
        <p:txBody>
          <a:bodyPr/>
          <a:lstStyle/>
          <a:p>
            <a:fld id="{109C872D-39A9-4065-8BF3-6A613116E2A1}" type="slidenum">
              <a:rPr lang="ko-KR" altLang="en-US" smtClean="0"/>
              <a:pPr/>
              <a:t>21</a:t>
            </a:fld>
            <a:endParaRPr lang="ko-KR" altLang="en-US"/>
          </a:p>
        </p:txBody>
      </p:sp>
      <p:sp>
        <p:nvSpPr>
          <p:cNvPr id="8" name="TextBox 7">
            <a:extLst>
              <a:ext uri="{FF2B5EF4-FFF2-40B4-BE49-F238E27FC236}">
                <a16:creationId xmlns:a16="http://schemas.microsoft.com/office/drawing/2014/main" id="{B8DEC5B2-3373-8A70-7740-63DEC8E55812}"/>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8652276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854C-B4C0-805F-292A-8CCD6EC34C9F}"/>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BCB8997-CD81-DEB3-7C93-F2FF723393C0}"/>
              </a:ext>
            </a:extLst>
          </p:cNvPr>
          <p:cNvSpPr>
            <a:spLocks noGrp="1"/>
          </p:cNvSpPr>
          <p:nvPr>
            <p:ph type="sldNum" sz="quarter" idx="12"/>
          </p:nvPr>
        </p:nvSpPr>
        <p:spPr/>
        <p:txBody>
          <a:bodyPr/>
          <a:lstStyle/>
          <a:p>
            <a:fld id="{109C872D-39A9-4065-8BF3-6A613116E2A1}" type="slidenum">
              <a:rPr lang="ko-KR" altLang="en-US" smtClean="0"/>
              <a:t>22</a:t>
            </a:fld>
            <a:endParaRPr lang="ko-KR" altLang="en-US"/>
          </a:p>
        </p:txBody>
      </p:sp>
      <p:sp>
        <p:nvSpPr>
          <p:cNvPr id="2" name="제목 1">
            <a:extLst>
              <a:ext uri="{FF2B5EF4-FFF2-40B4-BE49-F238E27FC236}">
                <a16:creationId xmlns:a16="http://schemas.microsoft.com/office/drawing/2014/main" id="{CE9E7E53-5134-FF41-99ED-34E1DCA5EDD4}"/>
              </a:ext>
            </a:extLst>
          </p:cNvPr>
          <p:cNvSpPr>
            <a:spLocks noGrp="1"/>
          </p:cNvSpPr>
          <p:nvPr>
            <p:ph type="title"/>
          </p:nvPr>
        </p:nvSpPr>
        <p:spPr/>
        <p:txBody>
          <a:bodyPr/>
          <a:lstStyle/>
          <a:p>
            <a:r>
              <a:rPr lang="en-US" altLang="ko-KR"/>
              <a:t>Research Across Scales</a:t>
            </a:r>
            <a:endParaRPr lang="ko-KR" altLang="en-US"/>
          </a:p>
        </p:txBody>
      </p:sp>
      <p:graphicFrame>
        <p:nvGraphicFramePr>
          <p:cNvPr id="41" name="표 40">
            <a:extLst>
              <a:ext uri="{FF2B5EF4-FFF2-40B4-BE49-F238E27FC236}">
                <a16:creationId xmlns:a16="http://schemas.microsoft.com/office/drawing/2014/main" id="{4AC1FBDA-60EA-3251-DC93-3C7CDF34B08C}"/>
              </a:ext>
            </a:extLst>
          </p:cNvPr>
          <p:cNvGraphicFramePr>
            <a:graphicFrameLocks noGrp="1"/>
          </p:cNvGraphicFramePr>
          <p:nvPr>
            <p:extLst>
              <p:ext uri="{D42A27DB-BD31-4B8C-83A1-F6EECF244321}">
                <p14:modId xmlns:p14="http://schemas.microsoft.com/office/powerpoint/2010/main" val="1878066346"/>
              </p:ext>
            </p:extLst>
          </p:nvPr>
        </p:nvGraphicFramePr>
        <p:xfrm>
          <a:off x="599119" y="1258098"/>
          <a:ext cx="10991852" cy="544145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02352">
                  <a:extLst>
                    <a:ext uri="{9D8B030D-6E8A-4147-A177-3AD203B41FA5}">
                      <a16:colId xmlns:a16="http://schemas.microsoft.com/office/drawing/2014/main" val="2218693278"/>
                    </a:ext>
                  </a:extLst>
                </a:gridCol>
                <a:gridCol w="2017900">
                  <a:extLst>
                    <a:ext uri="{9D8B030D-6E8A-4147-A177-3AD203B41FA5}">
                      <a16:colId xmlns:a16="http://schemas.microsoft.com/office/drawing/2014/main" val="2330308648"/>
                    </a:ext>
                  </a:extLst>
                </a:gridCol>
                <a:gridCol w="2017900">
                  <a:extLst>
                    <a:ext uri="{9D8B030D-6E8A-4147-A177-3AD203B41FA5}">
                      <a16:colId xmlns:a16="http://schemas.microsoft.com/office/drawing/2014/main" val="3036950207"/>
                    </a:ext>
                  </a:extLst>
                </a:gridCol>
                <a:gridCol w="2017900">
                  <a:extLst>
                    <a:ext uri="{9D8B030D-6E8A-4147-A177-3AD203B41FA5}">
                      <a16:colId xmlns:a16="http://schemas.microsoft.com/office/drawing/2014/main" val="1587748517"/>
                    </a:ext>
                  </a:extLst>
                </a:gridCol>
                <a:gridCol w="2017900">
                  <a:extLst>
                    <a:ext uri="{9D8B030D-6E8A-4147-A177-3AD203B41FA5}">
                      <a16:colId xmlns:a16="http://schemas.microsoft.com/office/drawing/2014/main" val="3465678972"/>
                    </a:ext>
                  </a:extLst>
                </a:gridCol>
                <a:gridCol w="2017900">
                  <a:extLst>
                    <a:ext uri="{9D8B030D-6E8A-4147-A177-3AD203B41FA5}">
                      <a16:colId xmlns:a16="http://schemas.microsoft.com/office/drawing/2014/main" val="3365092879"/>
                    </a:ext>
                  </a:extLst>
                </a:gridCol>
              </a:tblGrid>
              <a:tr h="320105">
                <a:tc>
                  <a:txBody>
                    <a:bodyPr/>
                    <a:lstStyle/>
                    <a:p>
                      <a:pPr marL="0" marR="0" indent="0" algn="l" fontAlgn="base" latinLnBrk="0">
                        <a:lnSpc>
                          <a:spcPct val="120000"/>
                        </a:lnSpc>
                        <a:spcBef>
                          <a:spcPts val="0"/>
                        </a:spcBef>
                        <a:spcAft>
                          <a:spcPts val="0"/>
                        </a:spcAft>
                      </a:pPr>
                      <a:r>
                        <a:rPr lang="en-US" altLang="ko-KR" sz="1500" b="1" kern="0" spc="0">
                          <a:solidFill>
                            <a:schemeClr val="tx1"/>
                          </a:solidFill>
                          <a:effectLst/>
                          <a:latin typeface="+mn-ea"/>
                          <a:ea typeface="+mn-ea"/>
                          <a:cs typeface="+mn-cs"/>
                        </a:rPr>
                        <a:t>   Scale</a:t>
                      </a:r>
                      <a:endParaRPr lang="ko-KR" altLang="en-US" sz="1500" b="1" kern="0" spc="0">
                        <a:solidFill>
                          <a:schemeClr val="tx1"/>
                        </a:solidFill>
                        <a:effectLst/>
                        <a:latin typeface="+mn-ea"/>
                        <a:ea typeface="+mn-ea"/>
                        <a:cs typeface="+mn-cs"/>
                      </a:endParaRPr>
                    </a:p>
                  </a:txBody>
                  <a:tcPr marL="60223" marR="60223" marT="16650" marB="16650" anchor="ctr">
                    <a:lnL w="12700" cmpd="sng">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500" b="1" kern="0" spc="0">
                          <a:solidFill>
                            <a:schemeClr val="accent2"/>
                          </a:solidFill>
                          <a:effectLst/>
                          <a:latin typeface="+mn-ea"/>
                          <a:ea typeface="+mn-ea"/>
                          <a:cs typeface="+mn-cs"/>
                        </a:rPr>
                        <a:t>G</a:t>
                      </a:r>
                      <a:r>
                        <a:rPr lang="en-US" altLang="ko-KR" sz="1500" b="1" kern="0" spc="0">
                          <a:solidFill>
                            <a:schemeClr val="tx1"/>
                          </a:solidFill>
                          <a:effectLst/>
                          <a:latin typeface="+mn-ea"/>
                          <a:ea typeface="+mn-ea"/>
                          <a:cs typeface="+mn-cs"/>
                        </a:rPr>
                        <a:t>lobal</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500" b="1" kern="0" spc="0">
                          <a:solidFill>
                            <a:schemeClr val="accent2"/>
                          </a:solidFill>
                          <a:effectLst/>
                          <a:latin typeface="+mn-ea"/>
                          <a:ea typeface="+mn-ea"/>
                          <a:cs typeface="+mn-cs"/>
                        </a:rPr>
                        <a:t>N</a:t>
                      </a:r>
                      <a:r>
                        <a:rPr lang="en-US" altLang="ko-KR" sz="1500" b="1" kern="0" spc="0">
                          <a:solidFill>
                            <a:schemeClr val="tx1"/>
                          </a:solidFill>
                          <a:effectLst/>
                          <a:latin typeface="+mn-ea"/>
                          <a:ea typeface="+mn-ea"/>
                          <a:cs typeface="+mn-cs"/>
                        </a:rPr>
                        <a:t>ational</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algn="ctr" latinLnBrk="1"/>
                      <a:r>
                        <a:rPr lang="en-US" altLang="ko-KR" sz="1500" b="1" kern="0" spc="0">
                          <a:solidFill>
                            <a:schemeClr val="accent2"/>
                          </a:solidFill>
                          <a:effectLst/>
                          <a:latin typeface="+mn-ea"/>
                          <a:ea typeface="+mn-ea"/>
                          <a:cs typeface="+mn-cs"/>
                        </a:rPr>
                        <a:t>P</a:t>
                      </a:r>
                      <a:r>
                        <a:rPr lang="en-US" altLang="ko-KR" sz="1500" b="1" kern="0" spc="0">
                          <a:solidFill>
                            <a:schemeClr val="tx1"/>
                          </a:solidFill>
                          <a:effectLst/>
                          <a:latin typeface="+mn-ea"/>
                          <a:ea typeface="+mn-ea"/>
                          <a:cs typeface="+mn-cs"/>
                        </a:rPr>
                        <a:t>rovincial</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500" b="1" kern="0" spc="0">
                          <a:solidFill>
                            <a:schemeClr val="accent2"/>
                          </a:solidFill>
                          <a:effectLst/>
                          <a:latin typeface="+mn-ea"/>
                          <a:ea typeface="+mn-ea"/>
                          <a:cs typeface="+mn-cs"/>
                        </a:rPr>
                        <a:t>M</a:t>
                      </a:r>
                      <a:r>
                        <a:rPr lang="en-US" altLang="ko-KR" sz="1500" b="1" kern="0" spc="0">
                          <a:solidFill>
                            <a:schemeClr val="tx1"/>
                          </a:solidFill>
                          <a:effectLst/>
                          <a:latin typeface="+mn-ea"/>
                          <a:ea typeface="+mn-ea"/>
                          <a:cs typeface="+mn-cs"/>
                        </a:rPr>
                        <a:t>unicipal</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algn="ctr" latinLnBrk="1"/>
                      <a:r>
                        <a:rPr lang="en-US" altLang="ko-KR" sz="1500" b="1" kern="0" spc="0">
                          <a:solidFill>
                            <a:schemeClr val="accent2"/>
                          </a:solidFill>
                          <a:effectLst/>
                          <a:latin typeface="+mn-ea"/>
                          <a:ea typeface="+mn-ea"/>
                          <a:cs typeface="+mn-cs"/>
                        </a:rPr>
                        <a:t>L</a:t>
                      </a:r>
                      <a:r>
                        <a:rPr lang="en-US" altLang="ko-KR" sz="1500" b="1" kern="0" spc="0">
                          <a:solidFill>
                            <a:schemeClr val="tx1"/>
                          </a:solidFill>
                          <a:effectLst/>
                          <a:latin typeface="+mn-ea"/>
                          <a:ea typeface="+mn-ea"/>
                          <a:cs typeface="+mn-cs"/>
                        </a:rPr>
                        <a:t>ocal (or </a:t>
                      </a:r>
                      <a:r>
                        <a:rPr lang="en-US" altLang="ko-KR" sz="1500" b="1" kern="0" spc="0">
                          <a:solidFill>
                            <a:schemeClr val="accent2"/>
                          </a:solidFill>
                          <a:effectLst/>
                          <a:latin typeface="+mn-ea"/>
                          <a:ea typeface="+mn-ea"/>
                          <a:cs typeface="+mn-cs"/>
                        </a:rPr>
                        <a:t>G</a:t>
                      </a:r>
                      <a:r>
                        <a:rPr lang="en-US" altLang="ko-KR" sz="1500" b="1" kern="0" spc="0">
                          <a:solidFill>
                            <a:schemeClr val="tx1"/>
                          </a:solidFill>
                          <a:effectLst/>
                          <a:latin typeface="+mn-ea"/>
                          <a:ea typeface="+mn-ea"/>
                          <a:cs typeface="+mn-cs"/>
                        </a:rPr>
                        <a:t>rid)</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9783466"/>
                  </a:ext>
                </a:extLst>
              </a:tr>
              <a:tr h="363347">
                <a:tc rowSpan="6">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500" b="1" kern="0" spc="0">
                          <a:solidFill>
                            <a:srgbClr val="000000"/>
                          </a:solidFill>
                          <a:effectLst/>
                          <a:latin typeface="+mn-ea"/>
                          <a:ea typeface="+mn-ea"/>
                        </a:rPr>
                        <a:t>   </a:t>
                      </a:r>
                    </a:p>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500" b="1" kern="0" spc="0">
                          <a:solidFill>
                            <a:srgbClr val="000000"/>
                          </a:solidFill>
                          <a:effectLst/>
                          <a:latin typeface="+mn-ea"/>
                          <a:ea typeface="+mn-ea"/>
                        </a:rPr>
                        <a:t>   Topic</a:t>
                      </a:r>
                    </a:p>
                  </a:txBody>
                  <a:tcPr marL="60223" marR="60223" marT="16650" marB="16650">
                    <a:lnL w="12700" cmpd="sng">
                      <a:noFill/>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Policy</a:t>
                      </a:r>
                    </a:p>
                  </a:txBody>
                  <a:tcPr marL="60223" marR="60223" marT="16650" marB="1665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Policy</a:t>
                      </a: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Policy</a:t>
                      </a: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Strategy</a:t>
                      </a: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PV (Photovoltaic)</a:t>
                      </a: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2914190"/>
                  </a:ext>
                </a:extLst>
              </a:tr>
              <a:tr h="1246015">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1" hangingPunct="1">
                        <a:lnSpc>
                          <a:spcPct val="100000"/>
                        </a:lnSpc>
                        <a:spcBef>
                          <a:spcPts val="0"/>
                        </a:spcBef>
                        <a:spcAft>
                          <a:spcPts val="500"/>
                        </a:spcAft>
                        <a:buClrTx/>
                        <a:buSzTx/>
                        <a:buFont typeface="Wingdings" panose="05000000000000000000" pitchFamily="2" charset="2"/>
                        <a:buChar char="v"/>
                        <a:tabLst/>
                        <a:defRPr/>
                      </a:pPr>
                      <a:r>
                        <a:rPr lang="en-US" altLang="ko-KR" sz="1100"/>
                        <a:t>Developing country modeling</a:t>
                      </a:r>
                    </a:p>
                  </a:txBody>
                  <a:tcPr marL="60223" marR="60223" marT="16650" marB="108000">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spcAft>
                          <a:spcPts val="500"/>
                        </a:spcAft>
                        <a:buFont typeface="Wingdings" panose="05000000000000000000" pitchFamily="2" charset="2"/>
                        <a:buChar char="u"/>
                      </a:pPr>
                      <a:r>
                        <a:rPr lang="en-US" altLang="ko-KR" sz="1100"/>
                        <a:t>Corporate average fuel economy standards</a:t>
                      </a:r>
                    </a:p>
                    <a:p>
                      <a:pPr marL="285750" indent="-285750">
                        <a:spcAft>
                          <a:spcPts val="500"/>
                        </a:spcAft>
                        <a:buFont typeface="Wingdings" panose="05000000000000000000" pitchFamily="2" charset="2"/>
                        <a:buChar char="u"/>
                      </a:pPr>
                      <a:r>
                        <a:rPr lang="en-US" altLang="ko-KR" sz="1100"/>
                        <a:t>Energy storage system incentive tariff</a:t>
                      </a:r>
                    </a:p>
                    <a:p>
                      <a:pPr marL="285750" indent="-285750">
                        <a:spcAft>
                          <a:spcPts val="500"/>
                        </a:spcAft>
                        <a:buFont typeface="Wingdings" panose="05000000000000000000" pitchFamily="2" charset="2"/>
                        <a:buChar char="u"/>
                      </a:pPr>
                      <a:r>
                        <a:rPr lang="en-US" altLang="ko-KR" sz="1100"/>
                        <a:t>Electric vehicle purchase subsidy</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285750" indent="-285750">
                        <a:spcAft>
                          <a:spcPts val="500"/>
                        </a:spcAft>
                        <a:buFont typeface="Wingdings" panose="05000000000000000000" pitchFamily="2" charset="2"/>
                        <a:buChar char="u"/>
                      </a:pPr>
                      <a:r>
                        <a:rPr lang="en-US" altLang="ko-KR" sz="1100"/>
                        <a:t>Excise tax on bituminous coal and Subsidy on PV</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spcAft>
                          <a:spcPts val="500"/>
                        </a:spcAft>
                        <a:buFont typeface="Wingdings" panose="05000000000000000000" pitchFamily="2" charset="2"/>
                        <a:buChar char="u"/>
                      </a:pPr>
                      <a:r>
                        <a:rPr lang="en-US" altLang="ko-KR" sz="1100"/>
                        <a:t>Electric vehicle and power system dynamics in carbon neutral society</a:t>
                      </a:r>
                    </a:p>
                    <a:p>
                      <a:pPr marL="285750" indent="-285750">
                        <a:spcAft>
                          <a:spcPts val="500"/>
                        </a:spcAft>
                        <a:buFont typeface="Wingdings" panose="05000000000000000000" pitchFamily="2" charset="2"/>
                        <a:buChar char="ü"/>
                      </a:pPr>
                      <a:r>
                        <a:rPr lang="en-US" altLang="ko-KR" sz="1100" b="0">
                          <a:solidFill>
                            <a:schemeClr val="tx1"/>
                          </a:solidFill>
                        </a:rPr>
                        <a:t>Regional electrification paths for 2050 carbon neutrality</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285750" indent="-285750">
                        <a:spcAft>
                          <a:spcPts val="500"/>
                        </a:spcAft>
                        <a:buFont typeface="Wingdings" panose="05000000000000000000" pitchFamily="2" charset="2"/>
                        <a:buChar char="v"/>
                      </a:pPr>
                      <a:r>
                        <a:rPr lang="en-US" altLang="ko-KR" sz="1100"/>
                        <a:t>Spatial supply curve of PV generation</a:t>
                      </a:r>
                    </a:p>
                    <a:p>
                      <a:pPr marL="285750" indent="-285750">
                        <a:spcAft>
                          <a:spcPts val="500"/>
                        </a:spcAft>
                        <a:buFont typeface="Wingdings" panose="05000000000000000000" pitchFamily="2" charset="2"/>
                        <a:buChar char="u"/>
                      </a:pPr>
                      <a:r>
                        <a:rPr lang="en-US" altLang="ko-KR" sz="1100"/>
                        <a:t>Theoretical, Technical, Market potential of PV</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3031745"/>
                  </a:ext>
                </a:extLst>
              </a:tr>
              <a:tr h="371949">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nchor="ctr">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200" b="0" kern="0" spc="0">
                        <a:solidFill>
                          <a:schemeClr val="tx1"/>
                        </a:solidFill>
                        <a:effectLst/>
                        <a:latin typeface="+mn-lt"/>
                        <a:ea typeface="+mj-ea"/>
                        <a:cs typeface="+mn-cs"/>
                      </a:endParaRPr>
                    </a:p>
                  </a:txBody>
                  <a:tcPr marL="60223" marR="60223" marT="108000" marB="1665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Modeling</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Modeling</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Modeling</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Others</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2044393"/>
                  </a:ext>
                </a:extLst>
              </a:tr>
              <a:tr h="1016984">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nchor="ctr">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100" b="0" kern="0" spc="0">
                        <a:solidFill>
                          <a:schemeClr val="tx1"/>
                        </a:solidFill>
                        <a:effectLst/>
                        <a:latin typeface="+mn-lt"/>
                        <a:ea typeface="+mj-ea"/>
                        <a:cs typeface="+mn-cs"/>
                      </a:endParaRPr>
                    </a:p>
                  </a:txBody>
                  <a:tcPr marL="60223" marR="60223" marT="16650" marB="10800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500"/>
                        </a:spcAft>
                        <a:buFont typeface="Wingdings" panose="05000000000000000000" pitchFamily="2" charset="2"/>
                        <a:buChar char="u"/>
                      </a:pPr>
                      <a:r>
                        <a:rPr lang="en-US" altLang="ko-KR" sz="1100"/>
                        <a:t>Transportation modeling</a:t>
                      </a:r>
                    </a:p>
                    <a:p>
                      <a:pPr marL="171450" indent="-171450">
                        <a:spcAft>
                          <a:spcPts val="500"/>
                        </a:spcAft>
                        <a:buFont typeface="Wingdings" panose="05000000000000000000" pitchFamily="2" charset="2"/>
                        <a:buChar char="ü"/>
                      </a:pPr>
                      <a:r>
                        <a:rPr lang="en-US" altLang="ko-KR" sz="1100"/>
                        <a:t>Estimation of avoided costs of renewable energy technologies</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171450" indent="-171450">
                        <a:spcAft>
                          <a:spcPts val="500"/>
                        </a:spcAft>
                        <a:buFont typeface="Wingdings" panose="05000000000000000000" pitchFamily="2" charset="2"/>
                        <a:buChar char="u"/>
                      </a:pPr>
                      <a:r>
                        <a:rPr lang="en-US" altLang="ko-KR" sz="1100"/>
                        <a:t>Energy system modeling</a:t>
                      </a:r>
                    </a:p>
                    <a:p>
                      <a:pPr marL="171450" indent="-171450">
                        <a:spcAft>
                          <a:spcPts val="500"/>
                        </a:spcAft>
                        <a:buFont typeface="Wingdings" panose="05000000000000000000" pitchFamily="2" charset="2"/>
                        <a:buChar char="u"/>
                      </a:pPr>
                      <a:r>
                        <a:rPr lang="en-US" altLang="ko-KR" sz="1100"/>
                        <a:t>Air pollutant modeling</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500"/>
                        </a:spcAft>
                        <a:buFont typeface="Wingdings" panose="05000000000000000000" pitchFamily="2" charset="2"/>
                        <a:buChar char="u"/>
                      </a:pPr>
                      <a:r>
                        <a:rPr lang="en-US" altLang="ko-KR" sz="1100"/>
                        <a:t>Emissions decomposition</a:t>
                      </a:r>
                    </a:p>
                    <a:p>
                      <a:pPr marL="171450" indent="-171450">
                        <a:spcAft>
                          <a:spcPts val="500"/>
                        </a:spcAft>
                        <a:buFont typeface="Wingdings" panose="05000000000000000000" pitchFamily="2" charset="2"/>
                        <a:buChar char="v"/>
                      </a:pPr>
                      <a:r>
                        <a:rPr lang="en-US" altLang="ko-KR" sz="1100">
                          <a:solidFill>
                            <a:schemeClr val="tx1"/>
                          </a:solidFill>
                        </a:rPr>
                        <a:t>Temperature-driven electricity demand estimation</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171450" indent="-171450">
                        <a:spcAft>
                          <a:spcPts val="500"/>
                        </a:spcAft>
                        <a:buFont typeface="Wingdings" panose="05000000000000000000" pitchFamily="2" charset="2"/>
                        <a:buChar char="v"/>
                      </a:pPr>
                      <a:r>
                        <a:rPr lang="en-US" altLang="ko-KR" sz="1100">
                          <a:solidFill>
                            <a:schemeClr val="tx1"/>
                          </a:solidFill>
                        </a:rPr>
                        <a:t>TNFD (Taskforce on Nature-related Financial Disclosures)</a:t>
                      </a:r>
                    </a:p>
                    <a:p>
                      <a:pPr marL="171450" indent="-171450">
                        <a:spcAft>
                          <a:spcPts val="500"/>
                        </a:spcAft>
                        <a:buFont typeface="Wingdings" panose="05000000000000000000" pitchFamily="2" charset="2"/>
                        <a:buChar char="v"/>
                      </a:pPr>
                      <a:r>
                        <a:rPr lang="en-US" altLang="ko-KR" sz="1100">
                          <a:solidFill>
                            <a:schemeClr val="tx1"/>
                          </a:solidFill>
                        </a:rPr>
                        <a:t>Evaluation on economic value of ecosystem</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6400141"/>
                  </a:ext>
                </a:extLst>
              </a:tr>
              <a:tr h="338684">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nchor="ctr">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200" b="0" kern="0" spc="0">
                        <a:solidFill>
                          <a:schemeClr val="tx1"/>
                        </a:solidFill>
                        <a:effectLst/>
                        <a:latin typeface="+mn-lt"/>
                        <a:ea typeface="+mn-ea"/>
                        <a:cs typeface="+mn-cs"/>
                      </a:endParaRPr>
                    </a:p>
                  </a:txBody>
                  <a:tcPr marL="60223" marR="60223" marT="108000" marB="1665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Technology</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Strategy</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Others</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kern="0" spc="0">
                        <a:solidFill>
                          <a:schemeClr val="tx1"/>
                        </a:solidFill>
                        <a:effectLst/>
                        <a:latin typeface="+mn-lt"/>
                        <a:ea typeface="+mn-ea"/>
                        <a:cs typeface="+mn-cs"/>
                      </a:endParaRP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1274545"/>
                  </a:ext>
                </a:extLst>
              </a:tr>
              <a:tr h="1744345">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nchor="ctr">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100" b="0" kern="0" spc="0">
                        <a:solidFill>
                          <a:schemeClr val="tx1"/>
                        </a:solidFill>
                        <a:effectLst/>
                        <a:latin typeface="+mn-lt"/>
                        <a:ea typeface="+mn-ea"/>
                        <a:cs typeface="+mn-cs"/>
                      </a:endParaRPr>
                    </a:p>
                  </a:txBody>
                  <a:tcPr marL="60223" marR="60223" marT="16650" marB="10800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500"/>
                        </a:spcAft>
                        <a:buFont typeface="Wingdings" panose="05000000000000000000" pitchFamily="2" charset="2"/>
                        <a:buChar char="ü"/>
                      </a:pPr>
                      <a:r>
                        <a:rPr lang="en-US" altLang="ko-KR" sz="1100"/>
                        <a:t>Competitiveness analysis of climate technologies</a:t>
                      </a:r>
                    </a:p>
                    <a:p>
                      <a:pPr marL="171450" indent="-171450">
                        <a:spcAft>
                          <a:spcPts val="500"/>
                        </a:spcAft>
                        <a:buFont typeface="Wingdings" panose="05000000000000000000" pitchFamily="2" charset="2"/>
                        <a:buChar char="ü"/>
                      </a:pPr>
                      <a:r>
                        <a:rPr lang="en-US" altLang="ko-KR" sz="1100"/>
                        <a:t>Autonomous vehicle impact on energy system</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171450" indent="-171450">
                        <a:spcAft>
                          <a:spcPts val="500"/>
                        </a:spcAft>
                        <a:buFont typeface="Wingdings" panose="05000000000000000000" pitchFamily="2" charset="2"/>
                        <a:buChar char="u"/>
                      </a:pPr>
                      <a:r>
                        <a:rPr lang="en-US" altLang="ko-KR" sz="1100"/>
                        <a:t>Bridging national and provincial emissions reduction strategy</a:t>
                      </a:r>
                    </a:p>
                    <a:p>
                      <a:pPr marL="171450" indent="-171450">
                        <a:spcAft>
                          <a:spcPts val="500"/>
                        </a:spcAft>
                        <a:buFont typeface="Wingdings" panose="05000000000000000000" pitchFamily="2" charset="2"/>
                        <a:buChar char="u"/>
                      </a:pPr>
                      <a:r>
                        <a:rPr lang="en-US" altLang="ko-KR" sz="1100"/>
                        <a:t>NDC (Nationally Determined Contribution)  scenario review</a:t>
                      </a:r>
                    </a:p>
                    <a:p>
                      <a:pPr marL="171450" indent="-171450">
                        <a:spcAft>
                          <a:spcPts val="500"/>
                        </a:spcAft>
                        <a:buFont typeface="Wingdings" panose="05000000000000000000" pitchFamily="2" charset="2"/>
                        <a:buChar char="ü"/>
                      </a:pPr>
                      <a:r>
                        <a:rPr lang="en-US" altLang="ko-KR" sz="1100"/>
                        <a:t>Establishment of Gyeonggi province’s basic plan for climate change response</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base" latinLnBrk="0" hangingPunct="1">
                        <a:lnSpc>
                          <a:spcPct val="120000"/>
                        </a:lnSpc>
                        <a:spcBef>
                          <a:spcPts val="0"/>
                        </a:spcBef>
                        <a:spcAft>
                          <a:spcPts val="500"/>
                        </a:spcAft>
                        <a:buClrTx/>
                        <a:buSzTx/>
                        <a:buFont typeface="Wingdings" panose="05000000000000000000" pitchFamily="2" charset="2"/>
                        <a:buChar char="v"/>
                        <a:tabLst/>
                        <a:defRPr/>
                      </a:pPr>
                      <a:r>
                        <a:rPr lang="en-US" altLang="ko-KR" sz="1100">
                          <a:solidFill>
                            <a:schemeClr val="tx1"/>
                          </a:solidFill>
                        </a:rPr>
                        <a:t>Energy poverty estimation</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algn="l" latinLnBrk="1">
                        <a:spcAft>
                          <a:spcPts val="500"/>
                        </a:spcAft>
                      </a:pPr>
                      <a:endParaRPr lang="en-US" altLang="ko-KR" sz="1100" b="0" kern="0" spc="0">
                        <a:solidFill>
                          <a:srgbClr val="FF0000"/>
                        </a:solidFill>
                        <a:effectLst/>
                        <a:latin typeface="+mn-lt"/>
                        <a:ea typeface="+mj-ea"/>
                        <a:cs typeface="+mn-cs"/>
                      </a:endParaRPr>
                    </a:p>
                  </a:txBody>
                  <a:tcPr marL="60223" marR="60223" marT="16650" marB="10800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2842791"/>
                  </a:ext>
                </a:extLst>
              </a:tr>
            </a:tbl>
          </a:graphicData>
        </a:graphic>
      </p:graphicFrame>
      <p:pic>
        <p:nvPicPr>
          <p:cNvPr id="43" name="그래픽 42" descr="책갈피 단색으로 채워진">
            <a:extLst>
              <a:ext uri="{FF2B5EF4-FFF2-40B4-BE49-F238E27FC236}">
                <a16:creationId xmlns:a16="http://schemas.microsoft.com/office/drawing/2014/main" id="{9B35F1C1-B022-08DD-6C4C-344B216CF5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775" y="1338367"/>
            <a:ext cx="295275" cy="187325"/>
          </a:xfrm>
          <a:prstGeom prst="rect">
            <a:avLst/>
          </a:prstGeom>
        </p:spPr>
      </p:pic>
      <p:pic>
        <p:nvPicPr>
          <p:cNvPr id="44" name="그래픽 43" descr="책갈피 단색으로 채워진">
            <a:extLst>
              <a:ext uri="{FF2B5EF4-FFF2-40B4-BE49-F238E27FC236}">
                <a16:creationId xmlns:a16="http://schemas.microsoft.com/office/drawing/2014/main" id="{1E6482DE-9ADE-7431-7FE8-4E5B15BE99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775" y="1741093"/>
            <a:ext cx="295275" cy="187325"/>
          </a:xfrm>
          <a:prstGeom prst="rect">
            <a:avLst/>
          </a:prstGeom>
        </p:spPr>
      </p:pic>
      <p:sp>
        <p:nvSpPr>
          <p:cNvPr id="46" name="TextBox 45">
            <a:extLst>
              <a:ext uri="{FF2B5EF4-FFF2-40B4-BE49-F238E27FC236}">
                <a16:creationId xmlns:a16="http://schemas.microsoft.com/office/drawing/2014/main" id="{5C181537-09E9-5067-2B89-054C3565AA0B}"/>
              </a:ext>
            </a:extLst>
          </p:cNvPr>
          <p:cNvSpPr txBox="1"/>
          <p:nvPr/>
        </p:nvSpPr>
        <p:spPr>
          <a:xfrm>
            <a:off x="650876" y="749309"/>
            <a:ext cx="10991852" cy="430887"/>
          </a:xfrm>
          <a:prstGeom prst="rect">
            <a:avLst/>
          </a:prstGeom>
          <a:noFill/>
        </p:spPr>
        <p:txBody>
          <a:bodyPr wrap="square">
            <a:spAutoFit/>
          </a:bodyPr>
          <a:lstStyle/>
          <a:p>
            <a:pPr algn="ctr"/>
            <a:r>
              <a:rPr lang="en-US" altLang="ko-KR" sz="2200" spc="20">
                <a:solidFill>
                  <a:schemeClr val="accent4"/>
                </a:solidFill>
                <a:latin typeface="HY헤드라인M" panose="02030600000101010101" pitchFamily="18" charset="-127"/>
                <a:ea typeface="HY헤드라인M" panose="02030600000101010101" pitchFamily="18" charset="-127"/>
              </a:rPr>
              <a:t>Interdisciplinary Research </a:t>
            </a:r>
            <a:r>
              <a:rPr lang="en-US" altLang="ko-KR" spc="20">
                <a:latin typeface="HY헤드라인M" panose="02030600000101010101" pitchFamily="18" charset="-127"/>
                <a:ea typeface="HY헤드라인M" panose="02030600000101010101" pitchFamily="18" charset="-127"/>
              </a:rPr>
              <a:t>at the intersection of </a:t>
            </a:r>
            <a:r>
              <a:rPr lang="en-US" altLang="ko-KR" sz="2200" spc="20">
                <a:solidFill>
                  <a:schemeClr val="accent4"/>
                </a:solidFill>
                <a:latin typeface="HY헤드라인M" panose="02030600000101010101" pitchFamily="18" charset="-127"/>
                <a:ea typeface="HY헤드라인M" panose="02030600000101010101" pitchFamily="18" charset="-127"/>
              </a:rPr>
              <a:t>Energy</a:t>
            </a:r>
            <a:r>
              <a:rPr lang="en-US" altLang="ko-KR" sz="2200" spc="20">
                <a:latin typeface="HY헤드라인M" panose="02030600000101010101" pitchFamily="18" charset="-127"/>
                <a:ea typeface="HY헤드라인M" panose="02030600000101010101" pitchFamily="18" charset="-127"/>
              </a:rPr>
              <a:t>, </a:t>
            </a:r>
            <a:r>
              <a:rPr lang="en-US" altLang="ko-KR" sz="2200" spc="20">
                <a:solidFill>
                  <a:schemeClr val="accent4"/>
                </a:solidFill>
                <a:latin typeface="HY헤드라인M" panose="02030600000101010101" pitchFamily="18" charset="-127"/>
                <a:ea typeface="HY헤드라인M" panose="02030600000101010101" pitchFamily="18" charset="-127"/>
              </a:rPr>
              <a:t>Economics</a:t>
            </a:r>
            <a:r>
              <a:rPr lang="en-US" altLang="ko-KR" sz="2200" spc="20">
                <a:latin typeface="HY헤드라인M" panose="02030600000101010101" pitchFamily="18" charset="-127"/>
                <a:ea typeface="HY헤드라인M" panose="02030600000101010101" pitchFamily="18" charset="-127"/>
              </a:rPr>
              <a:t> </a:t>
            </a:r>
            <a:r>
              <a:rPr lang="en-US" altLang="ko-KR" spc="20">
                <a:latin typeface="HY헤드라인M" panose="02030600000101010101" pitchFamily="18" charset="-127"/>
                <a:ea typeface="HY헤드라인M" panose="02030600000101010101" pitchFamily="18" charset="-127"/>
              </a:rPr>
              <a:t>and</a:t>
            </a:r>
            <a:r>
              <a:rPr lang="en-US" altLang="ko-KR" sz="2200" spc="20">
                <a:latin typeface="HY헤드라인M" panose="02030600000101010101" pitchFamily="18" charset="-127"/>
                <a:ea typeface="HY헤드라인M" panose="02030600000101010101" pitchFamily="18" charset="-127"/>
              </a:rPr>
              <a:t> </a:t>
            </a:r>
            <a:r>
              <a:rPr lang="en-US" altLang="ko-KR" sz="2200" spc="20">
                <a:solidFill>
                  <a:schemeClr val="accent4"/>
                </a:solidFill>
                <a:latin typeface="HY헤드라인M" panose="02030600000101010101" pitchFamily="18" charset="-127"/>
                <a:ea typeface="HY헤드라인M" panose="02030600000101010101" pitchFamily="18" charset="-127"/>
              </a:rPr>
              <a:t>Data</a:t>
            </a:r>
            <a:endParaRPr lang="ko-KR" altLang="en-US" sz="2200" spc="20">
              <a:solidFill>
                <a:schemeClr val="accent4"/>
              </a:solidFill>
              <a:latin typeface="HY헤드라인M" panose="02030600000101010101" pitchFamily="18" charset="-127"/>
              <a:ea typeface="HY헤드라인M" panose="02030600000101010101" pitchFamily="18" charset="-127"/>
            </a:endParaRPr>
          </a:p>
        </p:txBody>
      </p:sp>
      <p:sp>
        <p:nvSpPr>
          <p:cNvPr id="48" name="TextBox 47">
            <a:extLst>
              <a:ext uri="{FF2B5EF4-FFF2-40B4-BE49-F238E27FC236}">
                <a16:creationId xmlns:a16="http://schemas.microsoft.com/office/drawing/2014/main" id="{431A422B-A3F7-5DEF-809C-53E2E4B6643F}"/>
              </a:ext>
            </a:extLst>
          </p:cNvPr>
          <p:cNvSpPr txBox="1"/>
          <p:nvPr/>
        </p:nvSpPr>
        <p:spPr>
          <a:xfrm>
            <a:off x="8239125" y="6439644"/>
            <a:ext cx="3390638" cy="246221"/>
          </a:xfrm>
          <a:prstGeom prst="rect">
            <a:avLst/>
          </a:prstGeom>
          <a:noFill/>
        </p:spPr>
        <p:txBody>
          <a:bodyPr wrap="square">
            <a:spAutoFit/>
          </a:bodyPr>
          <a:lstStyle/>
          <a:p>
            <a:pPr algn="r"/>
            <a:r>
              <a:rPr lang="en-US" altLang="ko-KR" sz="1000"/>
              <a:t>* Ongoing research is marked in blue.</a:t>
            </a:r>
            <a:endParaRPr lang="ko-KR" altLang="en-US" sz="1000"/>
          </a:p>
        </p:txBody>
      </p:sp>
      <p:grpSp>
        <p:nvGrpSpPr>
          <p:cNvPr id="4" name="그룹 3">
            <a:extLst>
              <a:ext uri="{FF2B5EF4-FFF2-40B4-BE49-F238E27FC236}">
                <a16:creationId xmlns:a16="http://schemas.microsoft.com/office/drawing/2014/main" id="{D8545F7C-643E-43B1-A676-14A3AB7F03F0}"/>
              </a:ext>
            </a:extLst>
          </p:cNvPr>
          <p:cNvGrpSpPr/>
          <p:nvPr/>
        </p:nvGrpSpPr>
        <p:grpSpPr>
          <a:xfrm>
            <a:off x="1037626" y="4947566"/>
            <a:ext cx="1974330" cy="1304671"/>
            <a:chOff x="846975" y="4068479"/>
            <a:chExt cx="1974330" cy="1304671"/>
          </a:xfrm>
        </p:grpSpPr>
        <p:sp>
          <p:nvSpPr>
            <p:cNvPr id="5" name="직사각형 4">
              <a:extLst>
                <a:ext uri="{FF2B5EF4-FFF2-40B4-BE49-F238E27FC236}">
                  <a16:creationId xmlns:a16="http://schemas.microsoft.com/office/drawing/2014/main" id="{6AF32E18-2932-6D0B-13E2-9AB84CDE7B10}"/>
                </a:ext>
              </a:extLst>
            </p:cNvPr>
            <p:cNvSpPr/>
            <p:nvPr/>
          </p:nvSpPr>
          <p:spPr>
            <a:xfrm>
              <a:off x="846975" y="4098959"/>
              <a:ext cx="1974330" cy="1274191"/>
            </a:xfrm>
            <a:prstGeom prst="rect">
              <a:avLst/>
            </a:prstGeom>
            <a:solidFill>
              <a:schemeClr val="bg1"/>
            </a:solidFill>
            <a:ln>
              <a:solidFill>
                <a:schemeClr val="bg2">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sz="1400"/>
            </a:p>
          </p:txBody>
        </p:sp>
        <p:sp>
          <p:nvSpPr>
            <p:cNvPr id="7" name="TextBox 6">
              <a:extLst>
                <a:ext uri="{FF2B5EF4-FFF2-40B4-BE49-F238E27FC236}">
                  <a16:creationId xmlns:a16="http://schemas.microsoft.com/office/drawing/2014/main" id="{113730C2-A5C5-B39D-DF82-28DB96B5D160}"/>
                </a:ext>
              </a:extLst>
            </p:cNvPr>
            <p:cNvSpPr txBox="1"/>
            <p:nvPr/>
          </p:nvSpPr>
          <p:spPr>
            <a:xfrm>
              <a:off x="1357380" y="4068479"/>
              <a:ext cx="993969" cy="373885"/>
            </a:xfrm>
            <a:prstGeom prst="rect">
              <a:avLst/>
            </a:prstGeom>
            <a:noFill/>
          </p:spPr>
          <p:txBody>
            <a:bodyPr wrap="square">
              <a:spAutoFit/>
            </a:bodyPr>
            <a:lstStyle/>
            <a:p>
              <a:pPr algn="ctr">
                <a:lnSpc>
                  <a:spcPct val="150000"/>
                </a:lnSpc>
              </a:pPr>
              <a:r>
                <a:rPr lang="en-US" altLang="ko-KR" sz="1400" b="1" kern="0" spc="0">
                  <a:solidFill>
                    <a:schemeClr val="tx1"/>
                  </a:solidFill>
                  <a:effectLst/>
                  <a:latin typeface="+mn-lt"/>
                  <a:ea typeface="+mn-ea"/>
                  <a:cs typeface="+mn-cs"/>
                </a:rPr>
                <a:t>Legend</a:t>
              </a:r>
              <a:endParaRPr lang="ko-KR" altLang="en-US" sz="1400"/>
            </a:p>
          </p:txBody>
        </p:sp>
        <p:sp>
          <p:nvSpPr>
            <p:cNvPr id="8" name="TextBox 7">
              <a:extLst>
                <a:ext uri="{FF2B5EF4-FFF2-40B4-BE49-F238E27FC236}">
                  <a16:creationId xmlns:a16="http://schemas.microsoft.com/office/drawing/2014/main" id="{E2B95F91-91B5-DAB2-FA08-4D611F7C4F09}"/>
                </a:ext>
              </a:extLst>
            </p:cNvPr>
            <p:cNvSpPr txBox="1"/>
            <p:nvPr/>
          </p:nvSpPr>
          <p:spPr>
            <a:xfrm>
              <a:off x="853878" y="4379044"/>
              <a:ext cx="1913371" cy="373885"/>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ko-KR" sz="1400" spc="-50"/>
                <a:t>: Published article</a:t>
              </a:r>
              <a:endParaRPr lang="ko-KR" altLang="en-US" sz="1400" spc="-50"/>
            </a:p>
          </p:txBody>
        </p:sp>
        <p:sp>
          <p:nvSpPr>
            <p:cNvPr id="9" name="TextBox 8">
              <a:extLst>
                <a:ext uri="{FF2B5EF4-FFF2-40B4-BE49-F238E27FC236}">
                  <a16:creationId xmlns:a16="http://schemas.microsoft.com/office/drawing/2014/main" id="{06AE1E63-42EE-B956-7AFD-381494468072}"/>
                </a:ext>
              </a:extLst>
            </p:cNvPr>
            <p:cNvSpPr txBox="1"/>
            <p:nvPr/>
          </p:nvSpPr>
          <p:spPr>
            <a:xfrm>
              <a:off x="846975" y="4651510"/>
              <a:ext cx="1913370" cy="373885"/>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ko-KR" sz="1400" kern="0" spc="-50">
                  <a:solidFill>
                    <a:schemeClr val="tx1"/>
                  </a:solidFill>
                  <a:effectLst/>
                  <a:latin typeface="+mn-lt"/>
                  <a:ea typeface="+mn-ea"/>
                  <a:cs typeface="+mn-cs"/>
                </a:rPr>
                <a:t>: Research project</a:t>
              </a:r>
              <a:endParaRPr lang="ko-KR" altLang="en-US" sz="1400" spc="-50"/>
            </a:p>
          </p:txBody>
        </p:sp>
        <p:sp>
          <p:nvSpPr>
            <p:cNvPr id="10" name="TextBox 9">
              <a:extLst>
                <a:ext uri="{FF2B5EF4-FFF2-40B4-BE49-F238E27FC236}">
                  <a16:creationId xmlns:a16="http://schemas.microsoft.com/office/drawing/2014/main" id="{9B021D62-7531-B02B-4B00-38E7B150AFA2}"/>
                </a:ext>
              </a:extLst>
            </p:cNvPr>
            <p:cNvSpPr txBox="1"/>
            <p:nvPr/>
          </p:nvSpPr>
          <p:spPr>
            <a:xfrm>
              <a:off x="856521" y="4923977"/>
              <a:ext cx="1903824" cy="373885"/>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sz="1400" kern="0" spc="-50">
                  <a:solidFill>
                    <a:schemeClr val="tx1"/>
                  </a:solidFill>
                  <a:effectLst/>
                  <a:latin typeface="+mn-lt"/>
                  <a:ea typeface="+mn-ea"/>
                  <a:cs typeface="+mn-cs"/>
                </a:rPr>
                <a:t>: Career</a:t>
              </a:r>
              <a:endParaRPr lang="ko-KR" altLang="en-US" sz="1400" spc="-50"/>
            </a:p>
          </p:txBody>
        </p:sp>
      </p:grpSp>
      <p:sp>
        <p:nvSpPr>
          <p:cNvPr id="6" name="TextBox 5">
            <a:extLst>
              <a:ext uri="{FF2B5EF4-FFF2-40B4-BE49-F238E27FC236}">
                <a16:creationId xmlns:a16="http://schemas.microsoft.com/office/drawing/2014/main" id="{A15510BE-048D-69D4-622E-A480E13D1F68}"/>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543587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C869B39-4505-D990-4110-BAE02C34EBC7}"/>
              </a:ext>
            </a:extLst>
          </p:cNvPr>
          <p:cNvSpPr/>
          <p:nvPr/>
        </p:nvSpPr>
        <p:spPr>
          <a:xfrm>
            <a:off x="-567267" y="6985000"/>
            <a:ext cx="24736303" cy="949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C73D5D0F-63F7-9ED2-A788-101BEFFC7C5E}"/>
              </a:ext>
            </a:extLst>
          </p:cNvPr>
          <p:cNvSpPr>
            <a:spLocks noGrp="1"/>
          </p:cNvSpPr>
          <p:nvPr>
            <p:ph type="sldNum" sz="quarter" idx="12"/>
          </p:nvPr>
        </p:nvSpPr>
        <p:spPr/>
        <p:txBody>
          <a:bodyPr/>
          <a:lstStyle/>
          <a:p>
            <a:fld id="{109C872D-39A9-4065-8BF3-6A613116E2A1}" type="slidenum">
              <a:rPr lang="ko-KR" altLang="en-US" smtClean="0"/>
              <a:t>23</a:t>
            </a:fld>
            <a:endParaRPr lang="ko-KR" altLang="en-US"/>
          </a:p>
        </p:txBody>
      </p:sp>
      <p:sp>
        <p:nvSpPr>
          <p:cNvPr id="2" name="제목 1">
            <a:extLst>
              <a:ext uri="{FF2B5EF4-FFF2-40B4-BE49-F238E27FC236}">
                <a16:creationId xmlns:a16="http://schemas.microsoft.com/office/drawing/2014/main" id="{8B753F91-61E0-97C5-1755-7FF625728D9B}"/>
              </a:ext>
            </a:extLst>
          </p:cNvPr>
          <p:cNvSpPr>
            <a:spLocks noGrp="1"/>
          </p:cNvSpPr>
          <p:nvPr>
            <p:ph type="title"/>
          </p:nvPr>
        </p:nvSpPr>
        <p:spPr/>
        <p:txBody>
          <a:bodyPr/>
          <a:lstStyle/>
          <a:p>
            <a:r>
              <a:rPr lang="en-US" altLang="ko-KR"/>
              <a:t>Publications</a:t>
            </a:r>
            <a:endParaRPr lang="ko-KR" altLang="en-US"/>
          </a:p>
        </p:txBody>
      </p:sp>
      <p:graphicFrame>
        <p:nvGraphicFramePr>
          <p:cNvPr id="5" name="표 4">
            <a:extLst>
              <a:ext uri="{FF2B5EF4-FFF2-40B4-BE49-F238E27FC236}">
                <a16:creationId xmlns:a16="http://schemas.microsoft.com/office/drawing/2014/main" id="{3C3478B5-B6D7-EE1F-0D5D-BB445E2D842C}"/>
              </a:ext>
            </a:extLst>
          </p:cNvPr>
          <p:cNvGraphicFramePr>
            <a:graphicFrameLocks noGrp="1"/>
          </p:cNvGraphicFramePr>
          <p:nvPr>
            <p:extLst>
              <p:ext uri="{D42A27DB-BD31-4B8C-83A1-F6EECF244321}">
                <p14:modId xmlns:p14="http://schemas.microsoft.com/office/powerpoint/2010/main" val="4084857813"/>
              </p:ext>
            </p:extLst>
          </p:nvPr>
        </p:nvGraphicFramePr>
        <p:xfrm>
          <a:off x="0" y="7267785"/>
          <a:ext cx="11772901" cy="7713964"/>
        </p:xfrm>
        <a:graphic>
          <a:graphicData uri="http://schemas.openxmlformats.org/drawingml/2006/table">
            <a:tbl>
              <a:tblPr firstRow="1" bandRow="1">
                <a:tableStyleId>{5C22544A-7EE6-4342-B048-85BDC9FD1C3A}</a:tableStyleId>
              </a:tblPr>
              <a:tblGrid>
                <a:gridCol w="323850">
                  <a:extLst>
                    <a:ext uri="{9D8B030D-6E8A-4147-A177-3AD203B41FA5}">
                      <a16:colId xmlns:a16="http://schemas.microsoft.com/office/drawing/2014/main" val="2218693278"/>
                    </a:ext>
                  </a:extLst>
                </a:gridCol>
                <a:gridCol w="508000">
                  <a:extLst>
                    <a:ext uri="{9D8B030D-6E8A-4147-A177-3AD203B41FA5}">
                      <a16:colId xmlns:a16="http://schemas.microsoft.com/office/drawing/2014/main" val="3036950207"/>
                    </a:ext>
                  </a:extLst>
                </a:gridCol>
                <a:gridCol w="1346693">
                  <a:extLst>
                    <a:ext uri="{9D8B030D-6E8A-4147-A177-3AD203B41FA5}">
                      <a16:colId xmlns:a16="http://schemas.microsoft.com/office/drawing/2014/main" val="3365092879"/>
                    </a:ext>
                  </a:extLst>
                </a:gridCol>
                <a:gridCol w="701336">
                  <a:extLst>
                    <a:ext uri="{9D8B030D-6E8A-4147-A177-3AD203B41FA5}">
                      <a16:colId xmlns:a16="http://schemas.microsoft.com/office/drawing/2014/main" val="605825270"/>
                    </a:ext>
                  </a:extLst>
                </a:gridCol>
                <a:gridCol w="1171853">
                  <a:extLst>
                    <a:ext uri="{9D8B030D-6E8A-4147-A177-3AD203B41FA5}">
                      <a16:colId xmlns:a16="http://schemas.microsoft.com/office/drawing/2014/main" val="2877369720"/>
                    </a:ext>
                  </a:extLst>
                </a:gridCol>
                <a:gridCol w="5655076">
                  <a:extLst>
                    <a:ext uri="{9D8B030D-6E8A-4147-A177-3AD203B41FA5}">
                      <a16:colId xmlns:a16="http://schemas.microsoft.com/office/drawing/2014/main" val="2025423053"/>
                    </a:ext>
                  </a:extLst>
                </a:gridCol>
                <a:gridCol w="1330284">
                  <a:extLst>
                    <a:ext uri="{9D8B030D-6E8A-4147-A177-3AD203B41FA5}">
                      <a16:colId xmlns:a16="http://schemas.microsoft.com/office/drawing/2014/main" val="2091101796"/>
                    </a:ext>
                  </a:extLst>
                </a:gridCol>
                <a:gridCol w="735809">
                  <a:extLst>
                    <a:ext uri="{9D8B030D-6E8A-4147-A177-3AD203B41FA5}">
                      <a16:colId xmlns:a16="http://schemas.microsoft.com/office/drawing/2014/main" val="4050302428"/>
                    </a:ext>
                  </a:extLst>
                </a:gridCol>
              </a:tblGrid>
              <a:tr h="388741">
                <a:tc>
                  <a:txBody>
                    <a:bodyPr/>
                    <a:lstStyle/>
                    <a:p>
                      <a:pPr algn="ctr" latinLnBrk="1"/>
                      <a:r>
                        <a:rPr lang="en-US" altLang="ko-KR" sz="1100" b="1" kern="0" spc="0">
                          <a:solidFill>
                            <a:schemeClr val="tx1"/>
                          </a:solidFill>
                          <a:effectLst/>
                          <a:latin typeface="+mn-ea"/>
                          <a:ea typeface="+mn-ea"/>
                          <a:cs typeface="+mn-cs"/>
                        </a:rPr>
                        <a:t>No</a:t>
                      </a:r>
                      <a:endParaRPr lang="ko-KR" altLang="en-US" sz="1100" b="1" kern="0" spc="0">
                        <a:solidFill>
                          <a:schemeClr val="tx1"/>
                        </a:solidFill>
                        <a:effectLst/>
                        <a:latin typeface="+mn-ea"/>
                        <a:ea typeface="+mn-ea"/>
                        <a:cs typeface="+mn-cs"/>
                      </a:endParaRPr>
                    </a:p>
                  </a:txBody>
                  <a:tcPr marL="60223" marR="60223" marT="16650" marB="16650" anchor="ctr">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100" b="1" kern="0" spc="-100" baseline="0">
                          <a:solidFill>
                            <a:schemeClr val="tx1"/>
                          </a:solidFill>
                          <a:effectLst/>
                          <a:latin typeface="+mn-ea"/>
                          <a:ea typeface="+mn-ea"/>
                          <a:cs typeface="+mn-cs"/>
                        </a:rPr>
                        <a:t>Status</a:t>
                      </a:r>
                      <a:endParaRPr lang="ko-KR" altLang="en-US" sz="11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Journal</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IF</a:t>
                      </a:r>
                    </a:p>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(JCR Quartile)</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100" b="1" kern="0" spc="-100" baseline="0">
                          <a:solidFill>
                            <a:schemeClr val="tx1"/>
                          </a:solidFill>
                          <a:effectLst/>
                          <a:latin typeface="+mn-ea"/>
                          <a:ea typeface="+mn-ea"/>
                          <a:cs typeface="+mn-cs"/>
                        </a:rPr>
                        <a:t>Journal Rank</a:t>
                      </a:r>
                    </a:p>
                    <a:p>
                      <a:pPr algn="ctr" latinLnBrk="1"/>
                      <a:r>
                        <a:rPr lang="en-US" altLang="ko-KR" sz="1100" b="1" kern="0" spc="-100" baseline="0">
                          <a:solidFill>
                            <a:schemeClr val="tx1"/>
                          </a:solidFill>
                          <a:effectLst/>
                          <a:latin typeface="+mn-ea"/>
                          <a:ea typeface="+mn-ea"/>
                          <a:cs typeface="+mn-cs"/>
                        </a:rPr>
                        <a:t>(Category, Year)</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0">
                          <a:solidFill>
                            <a:schemeClr val="tx1"/>
                          </a:solidFill>
                          <a:effectLst/>
                          <a:latin typeface="+mn-ea"/>
                          <a:ea typeface="+mn-ea"/>
                          <a:cs typeface="+mn-cs"/>
                        </a:rPr>
                        <a:t>Title</a:t>
                      </a:r>
                      <a:endParaRPr lang="ko-KR" altLang="en-US" sz="11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Role</a:t>
                      </a:r>
                    </a:p>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(Author order)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0">
                          <a:solidFill>
                            <a:schemeClr val="tx1"/>
                          </a:solidFill>
                          <a:effectLst/>
                          <a:latin typeface="+mn-ea"/>
                          <a:ea typeface="+mn-ea"/>
                          <a:cs typeface="+mn-cs"/>
                        </a:rPr>
                        <a:t>Year</a:t>
                      </a:r>
                    </a:p>
                  </a:txBody>
                  <a:tcPr marL="60223" marR="60223" marT="16650" marB="16650" anchor="ctr">
                    <a:lnL w="635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69783466"/>
                  </a:ext>
                </a:extLst>
              </a:tr>
              <a:tr h="337850">
                <a:tc gridSpan="2">
                  <a:txBody>
                    <a:bodyPr/>
                    <a:lstStyle/>
                    <a:p>
                      <a:pPr algn="ctr" latinLnBrk="1"/>
                      <a:r>
                        <a:rPr lang="en-US" altLang="ko-KR" sz="1100" b="0" kern="0" spc="-50" baseline="0">
                          <a:solidFill>
                            <a:schemeClr val="tx1"/>
                          </a:solidFill>
                          <a:effectLst/>
                          <a:latin typeface="+mn-ea"/>
                          <a:ea typeface="+mn-ea"/>
                          <a:cs typeface="+mn-cs"/>
                        </a:rPr>
                        <a:t>Under Review</a:t>
                      </a: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a:txBody>
                    <a:bodyPr/>
                    <a:lstStyle/>
                    <a:p>
                      <a:pPr algn="ctr" latinLnBrk="1"/>
                      <a:r>
                        <a:rPr lang="en-US" altLang="ko-KR" sz="1100" b="0" kern="0" spc="-50" baseline="0">
                          <a:solidFill>
                            <a:schemeClr val="tx1"/>
                          </a:solidFill>
                          <a:effectLst/>
                          <a:latin typeface="+mn-ea"/>
                          <a:ea typeface="+mn-ea"/>
                          <a:cs typeface="+mn-cs"/>
                        </a:rPr>
                        <a:t>Renewable Energy</a:t>
                      </a:r>
                    </a:p>
                    <a:p>
                      <a:pPr algn="ctr" latinLnBrk="1"/>
                      <a:r>
                        <a:rPr lang="en-US" altLang="ko-KR" sz="1100" b="0"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9.1</a:t>
                      </a:r>
                    </a:p>
                    <a:p>
                      <a:pPr algn="ctr" latinLnBrk="1"/>
                      <a:r>
                        <a:rPr lang="en-US" altLang="ko-KR" sz="1100" b="0"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34/182</a:t>
                      </a:r>
                    </a:p>
                    <a:p>
                      <a:pPr algn="ctr" latinLnBrk="1"/>
                      <a:r>
                        <a:rPr lang="en-US" altLang="ko-KR" sz="1100" b="0" kern="0" spc="-50" baseline="0">
                          <a:solidFill>
                            <a:schemeClr val="tx1"/>
                          </a:solidFill>
                          <a:effectLst/>
                          <a:latin typeface="+mn-ea"/>
                          <a:ea typeface="+mn-ea"/>
                          <a:cs typeface="+mn-cs"/>
                        </a:rPr>
                        <a:t>(Energy &amp; Fuels, 2024)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r>
                        <a:rPr lang="en-US" sz="1100" b="0" kern="0" spc="-50" baseline="0">
                          <a:solidFill>
                            <a:schemeClr val="tx1"/>
                          </a:solidFill>
                          <a:effectLst/>
                          <a:latin typeface="+mn-ea"/>
                          <a:ea typeface="+mn-ea"/>
                          <a:cs typeface="+mn-cs"/>
                        </a:rPr>
                        <a:t>The impact of setback regulations on PV deployment strategies</a:t>
                      </a:r>
                    </a:p>
                    <a:p>
                      <a:pPr marL="0" marR="0" indent="0" algn="ctr" defTabSz="914400" rtl="0" eaLnBrk="1" fontAlgn="base" latinLnBrk="0" hangingPunct="1">
                        <a:lnSpc>
                          <a:spcPct val="120000"/>
                        </a:lnSpc>
                        <a:spcBef>
                          <a:spcPts val="0"/>
                        </a:spcBef>
                        <a:spcAft>
                          <a:spcPts val="0"/>
                        </a:spcAft>
                      </a:pPr>
                      <a:r>
                        <a:rPr lang="en-US" sz="1100" b="0" kern="0" spc="-50" baseline="0">
                          <a:solidFill>
                            <a:schemeClr val="tx1"/>
                          </a:solidFill>
                          <a:effectLst/>
                          <a:latin typeface="+mn-ea"/>
                          <a:ea typeface="+mn-ea"/>
                          <a:cs typeface="+mn-cs"/>
                        </a:rPr>
                        <a:t>In Gyeonggi </a:t>
                      </a:r>
                      <a:r>
                        <a:rPr lang="en-US" sz="1100" b="0" kern="0" spc="-50" baseline="0" err="1">
                          <a:solidFill>
                            <a:schemeClr val="tx1"/>
                          </a:solidFill>
                          <a:effectLst/>
                          <a:latin typeface="+mn-ea"/>
                          <a:ea typeface="+mn-ea"/>
                          <a:cs typeface="+mn-cs"/>
                        </a:rPr>
                        <a:t>province,South</a:t>
                      </a:r>
                      <a:r>
                        <a:rPr lang="en-US" sz="1100" b="0" kern="0" spc="-50" baseline="0">
                          <a:solidFill>
                            <a:schemeClr val="tx1"/>
                          </a:solidFill>
                          <a:effectLst/>
                          <a:latin typeface="+mn-ea"/>
                          <a:ea typeface="+mn-ea"/>
                          <a:cs typeface="+mn-cs"/>
                        </a:rPr>
                        <a:t>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err="1">
                          <a:solidFill>
                            <a:schemeClr val="tx1"/>
                          </a:solidFill>
                          <a:effectLst/>
                          <a:latin typeface="+mn-ea"/>
                          <a:ea typeface="+mn-ea"/>
                          <a:cs typeface="+mn-cs"/>
                        </a:rPr>
                        <a:t>First·Corresponding</a:t>
                      </a:r>
                      <a:r>
                        <a:rPr lang="en-US" altLang="ko-KR" sz="1100" b="0" kern="0" spc="-50" baseline="0">
                          <a:solidFill>
                            <a:schemeClr val="tx1"/>
                          </a:solidFill>
                          <a:effectLst/>
                          <a:latin typeface="+mn-ea"/>
                          <a:ea typeface="+mn-ea"/>
                          <a:cs typeface="+mn-cs"/>
                        </a:rPr>
                        <a:t> Author (1/2)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Under Review</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8344137"/>
                  </a:ext>
                </a:extLst>
              </a:tr>
              <a:tr h="38874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a:t>
                      </a:r>
                      <a:endParaRPr lang="ko-KR" altLang="en-US" sz="1100" b="0" kern="0" spc="-50" baseline="0">
                        <a:solidFill>
                          <a:schemeClr val="tx1"/>
                        </a:solidFill>
                        <a:effectLst/>
                        <a:latin typeface="+mn-ea"/>
                        <a:ea typeface="+mn-ea"/>
                        <a:cs typeface="+mn-cs"/>
                      </a:endParaRP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KCI</a:t>
                      </a:r>
                      <a:endParaRPr lang="ko-KR" altLang="en-US"/>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New &amp; Renewable Energy</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(KSNRE)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r>
                        <a:rPr lang="en-US" altLang="ko-KR" sz="1100" b="0" kern="0" spc="-50" baseline="0">
                          <a:solidFill>
                            <a:schemeClr val="tx1"/>
                          </a:solidFill>
                          <a:effectLst/>
                          <a:latin typeface="+mn-ea"/>
                          <a:ea typeface="+mn-ea"/>
                          <a:cs typeface="+mn-cs"/>
                        </a:rPr>
                        <a:t>Spatial Analysis of PV Potential in Gyeonggi Province:</a:t>
                      </a:r>
                    </a:p>
                    <a:p>
                      <a:pPr marL="0" marR="0" indent="0" algn="ctr" defTabSz="914400" rtl="0" eaLnBrk="1" fontAlgn="base" latinLnBrk="0" hangingPunct="1">
                        <a:lnSpc>
                          <a:spcPct val="120000"/>
                        </a:lnSpc>
                        <a:spcBef>
                          <a:spcPts val="0"/>
                        </a:spcBef>
                        <a:spcAft>
                          <a:spcPts val="0"/>
                        </a:spcAft>
                      </a:pPr>
                      <a:r>
                        <a:rPr lang="en-US" altLang="ko-KR" sz="1100" b="0" kern="0" spc="-50" baseline="0">
                          <a:solidFill>
                            <a:schemeClr val="tx1"/>
                          </a:solidFill>
                          <a:effectLst/>
                          <a:latin typeface="+mn-ea"/>
                          <a:ea typeface="+mn-ea"/>
                          <a:cs typeface="+mn-cs"/>
                        </a:rPr>
                        <a:t>Impact of Irradiance Magnitude Differences and Policy Implications</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err="1">
                          <a:solidFill>
                            <a:schemeClr val="tx1"/>
                          </a:solidFill>
                          <a:effectLst/>
                          <a:latin typeface="+mn-ea"/>
                          <a:ea typeface="+mn-ea"/>
                          <a:cs typeface="+mn-cs"/>
                        </a:rPr>
                        <a:t>First·Corresponding</a:t>
                      </a:r>
                      <a:r>
                        <a:rPr lang="en-US" altLang="ko-KR" sz="1100" b="0" kern="0" spc="-50" baseline="0">
                          <a:solidFill>
                            <a:schemeClr val="tx1"/>
                          </a:solidFill>
                          <a:effectLst/>
                          <a:latin typeface="+mn-ea"/>
                          <a:ea typeface="+mn-ea"/>
                          <a:cs typeface="+mn-cs"/>
                        </a:rPr>
                        <a:t> Author (Sole, 1/1)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‘25.09.</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069998"/>
                  </a:ext>
                </a:extLst>
              </a:tr>
              <a:tr h="337850">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2</a:t>
                      </a:r>
                      <a:endParaRPr lang="en-US" sz="1100" b="0" kern="0" spc="0">
                        <a:solidFill>
                          <a:srgbClr val="000000"/>
                        </a:solidFill>
                        <a:effectLst/>
                        <a:latin typeface="+mn-ea"/>
                        <a:ea typeface="+mn-ea"/>
                      </a:endParaRP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Energy Strategy Reviews</a:t>
                      </a:r>
                    </a:p>
                    <a:p>
                      <a:pPr algn="ctr" latinLnBrk="1"/>
                      <a:r>
                        <a:rPr lang="en-US" altLang="ko-KR" sz="1100" b="0"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9.9</a:t>
                      </a:r>
                    </a:p>
                    <a:p>
                      <a:pPr algn="ctr" latinLnBrk="1"/>
                      <a:r>
                        <a:rPr lang="en-US" altLang="ko-KR" sz="1100" b="0"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24/182</a:t>
                      </a:r>
                    </a:p>
                    <a:p>
                      <a:pPr algn="ctr" latinLnBrk="1"/>
                      <a:r>
                        <a:rPr lang="en-US" altLang="ko-KR" sz="1100" b="0" kern="0" spc="-50" baseline="0">
                          <a:solidFill>
                            <a:schemeClr val="tx1"/>
                          </a:solidFill>
                          <a:effectLst/>
                          <a:latin typeface="+mn-ea"/>
                          <a:ea typeface="+mn-ea"/>
                          <a:cs typeface="+mn-cs"/>
                        </a:rPr>
                        <a:t>(Energy &amp; Fuels, 2024)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How electric vehicles impact the power grid: </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 spatially high-resolution analysis of charging demand and power system dynamics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First Author</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(1/5)</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‘25.05.</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068267335"/>
                  </a:ext>
                </a:extLst>
              </a:tr>
              <a:tr h="337850">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3</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Environmental and Resource Economics Review (KEEA)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Decomposition Analysis of Greenhouse Gas Emissions in South Korea’s Provincial and Local Governments: Identifying the Need for Renewable Energy in Gyeonggi Province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‘24.12.</a:t>
                      </a:r>
                    </a:p>
                  </a:txBody>
                  <a:tcPr marL="60223" marR="60223" marT="16650" marB="16650" anchor="ctr">
                    <a:lnL w="6350" cap="flat" cmpd="sng" algn="ctr">
                      <a:solidFill>
                        <a:schemeClr val="tx1"/>
                      </a:solidFill>
                      <a:prstDash val="solid"/>
                      <a:round/>
                      <a:headEnd type="none" w="med" len="med"/>
                      <a:tailEnd type="none" w="med" len="med"/>
                    </a:lnL>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3031745"/>
                  </a:ext>
                </a:extLst>
              </a:tr>
              <a:tr h="337850">
                <a:tc>
                  <a:txBody>
                    <a:bodyPr/>
                    <a:lstStyle/>
                    <a:p>
                      <a:pPr marL="0" marR="0" indent="0" algn="ctr" fontAlgn="base" latinLnBrk="0">
                        <a:lnSpc>
                          <a:spcPct val="120000"/>
                        </a:lnSpc>
                        <a:spcBef>
                          <a:spcPts val="0"/>
                        </a:spcBef>
                        <a:spcAft>
                          <a:spcPts val="0"/>
                        </a:spcAft>
                      </a:pPr>
                      <a:r>
                        <a:rPr lang="en-US" altLang="ko-KR" sz="1100" b="1" kern="0" spc="0">
                          <a:solidFill>
                            <a:srgbClr val="000000"/>
                          </a:solidFill>
                          <a:effectLst/>
                          <a:latin typeface="+mn-ea"/>
                          <a:ea typeface="+mn-ea"/>
                        </a:rPr>
                        <a:t>4</a:t>
                      </a:r>
                      <a:endParaRPr lang="en-US" sz="1100" b="1"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SCI(E)</a:t>
                      </a:r>
                      <a:endParaRPr lang="en-US" sz="1100" b="1"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Energy Strategy Reviews (Elsevier)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8.0</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36/171</a:t>
                      </a:r>
                    </a:p>
                    <a:p>
                      <a:pPr algn="ctr" latinLnBrk="1"/>
                      <a:r>
                        <a:rPr lang="en-US" altLang="ko-KR" sz="1100" b="1" kern="0" spc="-50" baseline="0">
                          <a:solidFill>
                            <a:schemeClr val="tx1"/>
                          </a:solidFill>
                          <a:effectLst/>
                          <a:latin typeface="+mn-ea"/>
                          <a:ea typeface="+mn-ea"/>
                          <a:cs typeface="+mn-cs"/>
                        </a:rPr>
                        <a:t>(Energy &amp; Fuels, 2023)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Bridging national and provincial targets:</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Quantitative evidence for emissions reduction accountability in Korean provinces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0" baseline="0">
                          <a:solidFill>
                            <a:schemeClr val="tx1"/>
                          </a:solidFill>
                          <a:effectLst/>
                          <a:latin typeface="+mn-ea"/>
                          <a:ea typeface="+mn-ea"/>
                          <a:cs typeface="+mn-cs"/>
                        </a:rPr>
                        <a:t>‘23.09.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044393"/>
                  </a:ext>
                </a:extLst>
              </a:tr>
              <a:tr h="388741">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5</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Environmental and Resource Economics Review (KEEA)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An Analysis of Changes in Power Generation and Final Energy Consumption in Provinces to Achieve the Updated Nationally Determined Contribution (NDC)</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Co-Author</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‘22.12.</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400141"/>
                  </a:ext>
                </a:extLst>
              </a:tr>
              <a:tr h="388741">
                <a:tc>
                  <a:txBody>
                    <a:bodyPr/>
                    <a:lstStyle/>
                    <a:p>
                      <a:pPr marL="0" marR="0" indent="0" algn="ctr" fontAlgn="base" latinLnBrk="0">
                        <a:lnSpc>
                          <a:spcPct val="120000"/>
                        </a:lnSpc>
                        <a:spcBef>
                          <a:spcPts val="0"/>
                        </a:spcBef>
                        <a:spcAft>
                          <a:spcPts val="0"/>
                        </a:spcAft>
                      </a:pPr>
                      <a:r>
                        <a:rPr lang="en-US" altLang="ko-KR" sz="1100" b="1" kern="0" spc="0">
                          <a:solidFill>
                            <a:srgbClr val="000000"/>
                          </a:solidFill>
                          <a:effectLst/>
                          <a:latin typeface="+mn-ea"/>
                          <a:ea typeface="+mn-ea"/>
                        </a:rPr>
                        <a:t>6</a:t>
                      </a:r>
                      <a:endParaRPr lang="en-US" sz="1100" b="1"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SCI(E)</a:t>
                      </a:r>
                      <a:endParaRPr lang="en-US" sz="1100" b="1"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Energy Strategy Reviews</a:t>
                      </a:r>
                    </a:p>
                    <a:p>
                      <a:pPr algn="ctr" latinLnBrk="1"/>
                      <a:r>
                        <a:rPr lang="en-US" altLang="ko-KR" sz="1100" b="1"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10.01</a:t>
                      </a:r>
                    </a:p>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19/119</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(Energy &amp; Fuels, 2021)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The derivation of sectoral and provincial implications from power sector scenarios</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using an integrated assessment model at Korean provincial level: GCAM-Korea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(1/3)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0" baseline="0">
                          <a:solidFill>
                            <a:schemeClr val="tx1"/>
                          </a:solidFill>
                          <a:effectLst/>
                          <a:latin typeface="+mn-ea"/>
                          <a:ea typeface="+mn-ea"/>
                          <a:cs typeface="+mn-cs"/>
                        </a:rPr>
                        <a:t>‘21.11.</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014796"/>
                  </a:ext>
                </a:extLst>
              </a:tr>
              <a:tr h="388741">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7</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An Assessment of Corporate Average Fuel Economy Standards</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for Passenger Cars in South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‘20.09.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58945"/>
                  </a:ext>
                </a:extLst>
              </a:tr>
              <a:tr h="388741">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8</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Modeling Air Pollutant Emissions in the Provincial Level Road Transportation Sector in Korea:</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 Case Study of the Zero-Emission Vehicle Subsidy</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Co-Author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(2/6)</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‘20.08.</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2830559"/>
                  </a:ext>
                </a:extLst>
              </a:tr>
              <a:tr h="388741">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9</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Development of an Integrated Assessment Model at Provincial Level: GCAM-Korea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‘20.05.</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884659"/>
                  </a:ext>
                </a:extLst>
              </a:tr>
              <a:tr h="389582">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10</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New &amp; Renewable Energy (KSNRE)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Feasibility Analysis of Tariff System for the Promotion of Energy Storage Systems (ESSs)</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‘19.09.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1389916"/>
                  </a:ext>
                </a:extLst>
              </a:tr>
              <a:tr h="262834">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11</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Korean Society of Transportation (KST)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Subsidy on Battery Electric Vehicle and Its Impact on Greenhouse Gas Emission Reduction</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‘19.04.</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6541477"/>
                  </a:ext>
                </a:extLst>
              </a:tr>
              <a:tr h="261994">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12</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Korean Society of Transportation (KST)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Modeling Domestic Transportation Sector Using Global Change Assessment Model</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‘17.04.</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274545"/>
                  </a:ext>
                </a:extLst>
              </a:tr>
            </a:tbl>
          </a:graphicData>
        </a:graphic>
      </p:graphicFrame>
      <p:graphicFrame>
        <p:nvGraphicFramePr>
          <p:cNvPr id="3" name="표 2">
            <a:extLst>
              <a:ext uri="{FF2B5EF4-FFF2-40B4-BE49-F238E27FC236}">
                <a16:creationId xmlns:a16="http://schemas.microsoft.com/office/drawing/2014/main" id="{9F726A63-C9F3-BFDB-8641-8AD2073AF1A6}"/>
              </a:ext>
            </a:extLst>
          </p:cNvPr>
          <p:cNvGraphicFramePr>
            <a:graphicFrameLocks noGrp="1"/>
          </p:cNvGraphicFramePr>
          <p:nvPr>
            <p:extLst>
              <p:ext uri="{D42A27DB-BD31-4B8C-83A1-F6EECF244321}">
                <p14:modId xmlns:p14="http://schemas.microsoft.com/office/powerpoint/2010/main" val="4182406616"/>
              </p:ext>
            </p:extLst>
          </p:nvPr>
        </p:nvGraphicFramePr>
        <p:xfrm>
          <a:off x="12058650" y="7267995"/>
          <a:ext cx="11772901" cy="7513876"/>
        </p:xfrm>
        <a:graphic>
          <a:graphicData uri="http://schemas.openxmlformats.org/drawingml/2006/table">
            <a:tbl>
              <a:tblPr firstRow="1" bandRow="1">
                <a:tableStyleId>{5C22544A-7EE6-4342-B048-85BDC9FD1C3A}</a:tableStyleId>
              </a:tblPr>
              <a:tblGrid>
                <a:gridCol w="323850">
                  <a:extLst>
                    <a:ext uri="{9D8B030D-6E8A-4147-A177-3AD203B41FA5}">
                      <a16:colId xmlns:a16="http://schemas.microsoft.com/office/drawing/2014/main" val="2218693278"/>
                    </a:ext>
                  </a:extLst>
                </a:gridCol>
                <a:gridCol w="558800">
                  <a:extLst>
                    <a:ext uri="{9D8B030D-6E8A-4147-A177-3AD203B41FA5}">
                      <a16:colId xmlns:a16="http://schemas.microsoft.com/office/drawing/2014/main" val="3036950207"/>
                    </a:ext>
                  </a:extLst>
                </a:gridCol>
                <a:gridCol w="1323340">
                  <a:extLst>
                    <a:ext uri="{9D8B030D-6E8A-4147-A177-3AD203B41FA5}">
                      <a16:colId xmlns:a16="http://schemas.microsoft.com/office/drawing/2014/main" val="3365092879"/>
                    </a:ext>
                  </a:extLst>
                </a:gridCol>
                <a:gridCol w="673889">
                  <a:extLst>
                    <a:ext uri="{9D8B030D-6E8A-4147-A177-3AD203B41FA5}">
                      <a16:colId xmlns:a16="http://schemas.microsoft.com/office/drawing/2014/main" val="605825270"/>
                    </a:ext>
                  </a:extLst>
                </a:gridCol>
                <a:gridCol w="1171853">
                  <a:extLst>
                    <a:ext uri="{9D8B030D-6E8A-4147-A177-3AD203B41FA5}">
                      <a16:colId xmlns:a16="http://schemas.microsoft.com/office/drawing/2014/main" val="2877369720"/>
                    </a:ext>
                  </a:extLst>
                </a:gridCol>
                <a:gridCol w="5655076">
                  <a:extLst>
                    <a:ext uri="{9D8B030D-6E8A-4147-A177-3AD203B41FA5}">
                      <a16:colId xmlns:a16="http://schemas.microsoft.com/office/drawing/2014/main" val="2025423053"/>
                    </a:ext>
                  </a:extLst>
                </a:gridCol>
                <a:gridCol w="1330284">
                  <a:extLst>
                    <a:ext uri="{9D8B030D-6E8A-4147-A177-3AD203B41FA5}">
                      <a16:colId xmlns:a16="http://schemas.microsoft.com/office/drawing/2014/main" val="2091101796"/>
                    </a:ext>
                  </a:extLst>
                </a:gridCol>
                <a:gridCol w="735809">
                  <a:extLst>
                    <a:ext uri="{9D8B030D-6E8A-4147-A177-3AD203B41FA5}">
                      <a16:colId xmlns:a16="http://schemas.microsoft.com/office/drawing/2014/main" val="4050302428"/>
                    </a:ext>
                  </a:extLst>
                </a:gridCol>
              </a:tblGrid>
              <a:tr h="388741">
                <a:tc>
                  <a:txBody>
                    <a:bodyPr/>
                    <a:lstStyle/>
                    <a:p>
                      <a:pPr algn="ctr" latinLnBrk="1"/>
                      <a:r>
                        <a:rPr lang="en-US" altLang="ko-KR" sz="1100" b="1" kern="0" spc="0">
                          <a:solidFill>
                            <a:schemeClr val="tx1"/>
                          </a:solidFill>
                          <a:effectLst/>
                          <a:latin typeface="+mn-ea"/>
                          <a:ea typeface="+mn-ea"/>
                          <a:cs typeface="+mn-cs"/>
                        </a:rPr>
                        <a:t>No</a:t>
                      </a:r>
                      <a:endParaRPr lang="ko-KR" altLang="en-US" sz="1100" b="1" kern="0" spc="0">
                        <a:solidFill>
                          <a:schemeClr val="tx1"/>
                        </a:solidFill>
                        <a:effectLst/>
                        <a:latin typeface="+mn-ea"/>
                        <a:ea typeface="+mn-ea"/>
                        <a:cs typeface="+mn-cs"/>
                      </a:endParaRPr>
                    </a:p>
                  </a:txBody>
                  <a:tcPr marL="60223" marR="60223" marT="16650" marB="16650" anchor="ctr">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100" b="1" kern="0" spc="-100" baseline="0">
                          <a:solidFill>
                            <a:schemeClr val="tx1"/>
                          </a:solidFill>
                          <a:effectLst/>
                          <a:latin typeface="+mn-ea"/>
                          <a:ea typeface="+mn-ea"/>
                          <a:cs typeface="+mn-cs"/>
                        </a:rPr>
                        <a:t>Status</a:t>
                      </a:r>
                      <a:endParaRPr lang="ko-KR" altLang="en-US" sz="11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Journal</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IF</a:t>
                      </a:r>
                    </a:p>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(JCR Quartile)</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100" b="1" kern="0" spc="-100" baseline="0">
                          <a:solidFill>
                            <a:schemeClr val="tx1"/>
                          </a:solidFill>
                          <a:effectLst/>
                          <a:latin typeface="+mn-ea"/>
                          <a:ea typeface="+mn-ea"/>
                          <a:cs typeface="+mn-cs"/>
                        </a:rPr>
                        <a:t>Journal Rank</a:t>
                      </a:r>
                    </a:p>
                    <a:p>
                      <a:pPr algn="ctr" latinLnBrk="1"/>
                      <a:r>
                        <a:rPr lang="en-US" altLang="ko-KR" sz="1100" b="1" kern="0" spc="-100" baseline="0">
                          <a:solidFill>
                            <a:schemeClr val="tx1"/>
                          </a:solidFill>
                          <a:effectLst/>
                          <a:latin typeface="+mn-ea"/>
                          <a:ea typeface="+mn-ea"/>
                          <a:cs typeface="+mn-cs"/>
                        </a:rPr>
                        <a:t>(Category, Year)</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0">
                          <a:solidFill>
                            <a:schemeClr val="tx1"/>
                          </a:solidFill>
                          <a:effectLst/>
                          <a:latin typeface="+mn-ea"/>
                          <a:ea typeface="+mn-ea"/>
                          <a:cs typeface="+mn-cs"/>
                        </a:rPr>
                        <a:t>Title</a:t>
                      </a:r>
                      <a:endParaRPr lang="ko-KR" altLang="en-US" sz="11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Role</a:t>
                      </a:r>
                    </a:p>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(Author order)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0">
                          <a:solidFill>
                            <a:schemeClr val="tx1"/>
                          </a:solidFill>
                          <a:effectLst/>
                          <a:latin typeface="+mn-ea"/>
                          <a:ea typeface="+mn-ea"/>
                          <a:cs typeface="+mn-cs"/>
                        </a:rPr>
                        <a:t>Year</a:t>
                      </a:r>
                    </a:p>
                  </a:txBody>
                  <a:tcPr marL="60223" marR="60223" marT="16650" marB="16650" anchor="ctr">
                    <a:lnL w="635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69783466"/>
                  </a:ext>
                </a:extLst>
              </a:tr>
              <a:tr h="337850">
                <a:tc gridSpan="2">
                  <a:txBody>
                    <a:bodyPr/>
                    <a:lstStyle/>
                    <a:p>
                      <a:pPr algn="ctr" latinLnBrk="1"/>
                      <a:r>
                        <a:rPr lang="en-US" altLang="ko-KR" sz="1100" b="0" kern="0" spc="-50" baseline="0">
                          <a:solidFill>
                            <a:schemeClr val="tx1"/>
                          </a:solidFill>
                          <a:effectLst/>
                          <a:latin typeface="+mn-ea"/>
                          <a:ea typeface="+mn-ea"/>
                          <a:cs typeface="+mn-cs"/>
                        </a:rPr>
                        <a:t>Under Review</a:t>
                      </a: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a:txBody>
                    <a:bodyPr/>
                    <a:lstStyle/>
                    <a:p>
                      <a:pPr algn="ctr" latinLnBrk="1"/>
                      <a:r>
                        <a:rPr lang="en-US" altLang="ko-KR" sz="1100" b="0" kern="0" spc="-50" baseline="0">
                          <a:solidFill>
                            <a:schemeClr val="tx1"/>
                          </a:solidFill>
                          <a:effectLst/>
                          <a:latin typeface="+mn-ea"/>
                          <a:ea typeface="+mn-ea"/>
                          <a:cs typeface="+mn-cs"/>
                        </a:rPr>
                        <a:t>Renewable Energy</a:t>
                      </a:r>
                    </a:p>
                    <a:p>
                      <a:pPr algn="ctr" latinLnBrk="1"/>
                      <a:r>
                        <a:rPr lang="en-US" altLang="ko-KR" sz="1100" b="0"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9.1</a:t>
                      </a:r>
                    </a:p>
                    <a:p>
                      <a:pPr algn="ctr" latinLnBrk="1"/>
                      <a:r>
                        <a:rPr lang="en-US" altLang="ko-KR" sz="1100" b="0"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34/182</a:t>
                      </a:r>
                    </a:p>
                    <a:p>
                      <a:pPr algn="ctr" latinLnBrk="1"/>
                      <a:r>
                        <a:rPr lang="en-US" altLang="ko-KR" sz="1100" b="0" kern="0" spc="-50" baseline="0">
                          <a:solidFill>
                            <a:schemeClr val="tx1"/>
                          </a:solidFill>
                          <a:effectLst/>
                          <a:latin typeface="+mn-ea"/>
                          <a:ea typeface="+mn-ea"/>
                          <a:cs typeface="+mn-cs"/>
                        </a:rPr>
                        <a:t>(Energy &amp; Fuels, 2024)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r>
                        <a:rPr lang="en-US" sz="1100" b="0" kern="0" spc="-50" baseline="0">
                          <a:solidFill>
                            <a:schemeClr val="tx1"/>
                          </a:solidFill>
                          <a:effectLst/>
                          <a:latin typeface="+mn-ea"/>
                          <a:ea typeface="+mn-ea"/>
                          <a:cs typeface="+mn-cs"/>
                        </a:rPr>
                        <a:t>The impact of setback regulations on PV deployment strategies</a:t>
                      </a:r>
                    </a:p>
                    <a:p>
                      <a:pPr marL="0" marR="0" indent="0" algn="ctr" defTabSz="914400" rtl="0" eaLnBrk="1" fontAlgn="base" latinLnBrk="0" hangingPunct="1">
                        <a:lnSpc>
                          <a:spcPct val="120000"/>
                        </a:lnSpc>
                        <a:spcBef>
                          <a:spcPts val="0"/>
                        </a:spcBef>
                        <a:spcAft>
                          <a:spcPts val="0"/>
                        </a:spcAft>
                      </a:pPr>
                      <a:r>
                        <a:rPr lang="en-US" sz="1100" b="0" kern="0" spc="-50" baseline="0">
                          <a:solidFill>
                            <a:schemeClr val="tx1"/>
                          </a:solidFill>
                          <a:effectLst/>
                          <a:latin typeface="+mn-ea"/>
                          <a:ea typeface="+mn-ea"/>
                          <a:cs typeface="+mn-cs"/>
                        </a:rPr>
                        <a:t>In Gyeonggi </a:t>
                      </a:r>
                      <a:r>
                        <a:rPr lang="en-US" sz="1100" b="0" kern="0" spc="-50" baseline="0" err="1">
                          <a:solidFill>
                            <a:schemeClr val="tx1"/>
                          </a:solidFill>
                          <a:effectLst/>
                          <a:latin typeface="+mn-ea"/>
                          <a:ea typeface="+mn-ea"/>
                          <a:cs typeface="+mn-cs"/>
                        </a:rPr>
                        <a:t>province,South</a:t>
                      </a:r>
                      <a:r>
                        <a:rPr lang="en-US" sz="1100" b="0" kern="0" spc="-50" baseline="0">
                          <a:solidFill>
                            <a:schemeClr val="tx1"/>
                          </a:solidFill>
                          <a:effectLst/>
                          <a:latin typeface="+mn-ea"/>
                          <a:ea typeface="+mn-ea"/>
                          <a:cs typeface="+mn-cs"/>
                        </a:rPr>
                        <a:t>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First·Corresponding Author (1/2)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Under Review</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8344137"/>
                  </a:ext>
                </a:extLst>
              </a:tr>
              <a:tr h="388741">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Forthcoming</a:t>
                      </a:r>
                      <a:endParaRPr lang="ko-KR" altLang="en-US" sz="1100" b="0" kern="0" spc="-50" baseline="0">
                        <a:solidFill>
                          <a:schemeClr val="tx1"/>
                        </a:solidFill>
                        <a:effectLst/>
                        <a:latin typeface="+mn-ea"/>
                        <a:ea typeface="+mn-ea"/>
                        <a:cs typeface="+mn-cs"/>
                      </a:endParaRP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New &amp; Renewable Energy (KSNRE)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r>
                        <a:rPr lang="en-US" altLang="ko-KR" sz="1100" b="0" kern="0" spc="-50" baseline="0">
                          <a:solidFill>
                            <a:schemeClr val="tx1"/>
                          </a:solidFill>
                          <a:effectLst/>
                          <a:latin typeface="+mn-ea"/>
                          <a:ea typeface="+mn-ea"/>
                          <a:cs typeface="+mn-cs"/>
                        </a:rPr>
                        <a:t>Spatial Analysis of PV Potential in Gyeonggi Province:</a:t>
                      </a:r>
                    </a:p>
                    <a:p>
                      <a:pPr marL="0" marR="0" indent="0" algn="ctr" defTabSz="914400" rtl="0" eaLnBrk="1" fontAlgn="base" latinLnBrk="0" hangingPunct="1">
                        <a:lnSpc>
                          <a:spcPct val="120000"/>
                        </a:lnSpc>
                        <a:spcBef>
                          <a:spcPts val="0"/>
                        </a:spcBef>
                        <a:spcAft>
                          <a:spcPts val="0"/>
                        </a:spcAft>
                      </a:pPr>
                      <a:r>
                        <a:rPr lang="en-US" altLang="ko-KR" sz="1100" b="0" kern="0" spc="-50" baseline="0">
                          <a:solidFill>
                            <a:schemeClr val="tx1"/>
                          </a:solidFill>
                          <a:effectLst/>
                          <a:latin typeface="+mn-ea"/>
                          <a:ea typeface="+mn-ea"/>
                          <a:cs typeface="+mn-cs"/>
                        </a:rPr>
                        <a:t>Impact of Irradiance Magnitude Differences and Policy Implications</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First·Corresponding Author (Sole, 1/1)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endParaRPr lang="en-US" altLang="ko-KR"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069998"/>
                  </a:ext>
                </a:extLst>
              </a:tr>
              <a:tr h="337850">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1</a:t>
                      </a: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Energy Strategy Reviews</a:t>
                      </a:r>
                    </a:p>
                    <a:p>
                      <a:pPr algn="ctr" latinLnBrk="1"/>
                      <a:r>
                        <a:rPr lang="en-US" altLang="ko-KR" sz="1100" b="0"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9.9</a:t>
                      </a:r>
                    </a:p>
                    <a:p>
                      <a:pPr algn="ctr" latinLnBrk="1"/>
                      <a:r>
                        <a:rPr lang="en-US" altLang="ko-KR" sz="1100" b="0"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24/182</a:t>
                      </a:r>
                    </a:p>
                    <a:p>
                      <a:pPr algn="ctr" latinLnBrk="1"/>
                      <a:r>
                        <a:rPr lang="en-US" altLang="ko-KR" sz="1100" b="0" kern="0" spc="-50" baseline="0">
                          <a:solidFill>
                            <a:schemeClr val="tx1"/>
                          </a:solidFill>
                          <a:effectLst/>
                          <a:latin typeface="+mn-ea"/>
                          <a:ea typeface="+mn-ea"/>
                          <a:cs typeface="+mn-cs"/>
                        </a:rPr>
                        <a:t>(Energy &amp; Fuels, 2024)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How electric vehicles impact the power grid: </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 spatially high-resolution analysis of charging demand and power system dynamics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First Author</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(1/5)</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‘25.05.</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068267335"/>
                  </a:ext>
                </a:extLst>
              </a:tr>
              <a:tr h="337850">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2</a:t>
                      </a:r>
                    </a:p>
                  </a:txBody>
                  <a:tcPr marL="60223" marR="60223" marT="16650" marB="16650" anchor="ctr">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Environmental and Resource Economics Review (KEEA)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Decomposition Analysis of Greenhouse Gas Emissions in South Korea’s Provincial and Local Governments: Identifying the Need for Renewable Energy in Gyeonggi Province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‘24.12.</a:t>
                      </a:r>
                    </a:p>
                  </a:txBody>
                  <a:tcPr marL="60223" marR="60223" marT="16650" marB="16650" anchor="ctr">
                    <a:lnL w="6350" cap="flat" cmpd="sng" algn="ctr">
                      <a:solidFill>
                        <a:schemeClr val="tx1"/>
                      </a:solidFill>
                      <a:prstDash val="solid"/>
                      <a:round/>
                      <a:headEnd type="none" w="med" len="med"/>
                      <a:tailEnd type="none" w="med" len="med"/>
                    </a:lnL>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3031745"/>
                  </a:ext>
                </a:extLst>
              </a:tr>
              <a:tr h="337850">
                <a:tc>
                  <a:txBody>
                    <a:bodyPr/>
                    <a:lstStyle/>
                    <a:p>
                      <a:pPr marL="0" marR="0" indent="0" algn="ctr" fontAlgn="base" latinLnBrk="0">
                        <a:lnSpc>
                          <a:spcPct val="120000"/>
                        </a:lnSpc>
                        <a:spcBef>
                          <a:spcPts val="0"/>
                        </a:spcBef>
                        <a:spcAft>
                          <a:spcPts val="0"/>
                        </a:spcAft>
                      </a:pPr>
                      <a:r>
                        <a:rPr lang="en-US" sz="1100" b="1" kern="0" spc="0">
                          <a:solidFill>
                            <a:srgbClr val="000000"/>
                          </a:solidFill>
                          <a:effectLst/>
                          <a:latin typeface="+mn-ea"/>
                          <a:ea typeface="+mn-ea"/>
                        </a:rPr>
                        <a:t>3</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SCI(E)</a:t>
                      </a:r>
                      <a:endParaRPr lang="en-US" sz="1100" b="1"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Energy Strategy Reviews (Elsevier)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8.0</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36/171</a:t>
                      </a:r>
                    </a:p>
                    <a:p>
                      <a:pPr algn="ctr" latinLnBrk="1"/>
                      <a:r>
                        <a:rPr lang="en-US" altLang="ko-KR" sz="1100" b="1" kern="0" spc="-50" baseline="0">
                          <a:solidFill>
                            <a:schemeClr val="tx1"/>
                          </a:solidFill>
                          <a:effectLst/>
                          <a:latin typeface="+mn-ea"/>
                          <a:ea typeface="+mn-ea"/>
                          <a:cs typeface="+mn-cs"/>
                        </a:rPr>
                        <a:t>(Energy &amp; Fuels, 2023)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Bridging national and provincial targets:</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Quantitative evidence for emissions reduction accountability in Korean provinces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0" baseline="0">
                          <a:solidFill>
                            <a:schemeClr val="tx1"/>
                          </a:solidFill>
                          <a:effectLst/>
                          <a:latin typeface="+mn-ea"/>
                          <a:ea typeface="+mn-ea"/>
                          <a:cs typeface="+mn-cs"/>
                        </a:rPr>
                        <a:t>‘23.09.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044393"/>
                  </a:ext>
                </a:extLst>
              </a:tr>
              <a:tr h="388741">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4</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Environmental and Resource Economics Review (KEEA)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An Analysis of Changes in Power Generation and Final Energy Consumption in Provinces to Achieve the Updated Nationally Determined Contribution (NDC)</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Co-Author</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‘22.12.</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400141"/>
                  </a:ext>
                </a:extLst>
              </a:tr>
              <a:tr h="388741">
                <a:tc>
                  <a:txBody>
                    <a:bodyPr/>
                    <a:lstStyle/>
                    <a:p>
                      <a:pPr marL="0" marR="0" indent="0" algn="ctr" fontAlgn="base" latinLnBrk="0">
                        <a:lnSpc>
                          <a:spcPct val="120000"/>
                        </a:lnSpc>
                        <a:spcBef>
                          <a:spcPts val="0"/>
                        </a:spcBef>
                        <a:spcAft>
                          <a:spcPts val="0"/>
                        </a:spcAft>
                      </a:pPr>
                      <a:r>
                        <a:rPr lang="en-US" sz="1100" b="1" kern="0" spc="0">
                          <a:solidFill>
                            <a:srgbClr val="000000"/>
                          </a:solidFill>
                          <a:effectLst/>
                          <a:latin typeface="+mn-ea"/>
                          <a:ea typeface="+mn-ea"/>
                        </a:rPr>
                        <a:t>5</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SCI(E)</a:t>
                      </a:r>
                      <a:endParaRPr lang="en-US" sz="1100" b="1"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Energy Strategy Reviews (Elsevier)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10.01</a:t>
                      </a:r>
                    </a:p>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19/119</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(Energy &amp; Fuels, 2021)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The derivation of sectoral and provincial implications from power sector scenarios</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using an integrated assessment model at Korean provincial level: GCAM-Korea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(1/3)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0" baseline="0">
                          <a:solidFill>
                            <a:schemeClr val="tx1"/>
                          </a:solidFill>
                          <a:effectLst/>
                          <a:latin typeface="+mn-ea"/>
                          <a:ea typeface="+mn-ea"/>
                          <a:cs typeface="+mn-cs"/>
                        </a:rPr>
                        <a:t>‘21.11.</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014796"/>
                  </a:ext>
                </a:extLst>
              </a:tr>
              <a:tr h="388741">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6</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An Assessment of Corporate Average Fuel Economy Standards</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for Passenger Cars in South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‘20.09.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58945"/>
                  </a:ext>
                </a:extLst>
              </a:tr>
              <a:tr h="388741">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7</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Modeling Air Pollutant Emissions in the Provincial Level Road Transportation Sector in Korea:</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 Case Study of the Zero-Emission Vehicle Subsidy</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Co-Author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(2/6)</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‘20.08.</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2830559"/>
                  </a:ext>
                </a:extLst>
              </a:tr>
              <a:tr h="388741">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8</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Development of an Integrated Assessment Model at Provincial Level: GCAM-Korea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‘20.05.</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884659"/>
                  </a:ext>
                </a:extLst>
              </a:tr>
              <a:tr h="389582">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9</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New &amp; Renewable Energy (KSNRE)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Feasibility Analysis of Tariff System for the Promotion of Energy Storage Systems (ESSs)</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‘19.09.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1389916"/>
                  </a:ext>
                </a:extLst>
              </a:tr>
              <a:tr h="262834">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10</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Korean Society of Transportation (KST)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Subsidy on Battery Electric Vehicle and Its Impact on Greenhouse Gas Emission Reduction</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‘19.04.</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6541477"/>
                  </a:ext>
                </a:extLst>
              </a:tr>
              <a:tr h="261994">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11</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Korean Society of Transportation (KST)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Modeling Domestic Transportation Sector Using Global Change Assessment Model</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‘17.04.</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274545"/>
                  </a:ext>
                </a:extLst>
              </a:tr>
            </a:tbl>
          </a:graphicData>
        </a:graphic>
      </p:graphicFrame>
      <p:sp>
        <p:nvSpPr>
          <p:cNvPr id="7" name="TextBox 6">
            <a:extLst>
              <a:ext uri="{FF2B5EF4-FFF2-40B4-BE49-F238E27FC236}">
                <a16:creationId xmlns:a16="http://schemas.microsoft.com/office/drawing/2014/main" id="{7C1DE78D-BE88-C92F-3895-88FB9E5837D1}"/>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pic>
        <p:nvPicPr>
          <p:cNvPr id="10" name="그림 9">
            <a:extLst>
              <a:ext uri="{FF2B5EF4-FFF2-40B4-BE49-F238E27FC236}">
                <a16:creationId xmlns:a16="http://schemas.microsoft.com/office/drawing/2014/main" id="{E6E38015-B494-985A-A9EE-83F363BE9C62}"/>
              </a:ext>
            </a:extLst>
          </p:cNvPr>
          <p:cNvPicPr>
            <a:picLocks noChangeAspect="1"/>
          </p:cNvPicPr>
          <p:nvPr/>
        </p:nvPicPr>
        <p:blipFill>
          <a:blip r:embed="rId2"/>
          <a:stretch>
            <a:fillRect/>
          </a:stretch>
        </p:blipFill>
        <p:spPr>
          <a:xfrm>
            <a:off x="1467162" y="704761"/>
            <a:ext cx="9065372" cy="5995220"/>
          </a:xfrm>
          <a:prstGeom prst="rect">
            <a:avLst/>
          </a:prstGeom>
        </p:spPr>
      </p:pic>
    </p:spTree>
    <p:extLst>
      <p:ext uri="{BB962C8B-B14F-4D97-AF65-F5344CB8AC3E}">
        <p14:creationId xmlns:p14="http://schemas.microsoft.com/office/powerpoint/2010/main" val="3004333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13061214-87B5-480D-DA9B-4172F4BB33D3}"/>
              </a:ext>
            </a:extLst>
          </p:cNvPr>
          <p:cNvSpPr>
            <a:spLocks noGrp="1"/>
          </p:cNvSpPr>
          <p:nvPr>
            <p:ph type="sldNum" sz="quarter" idx="12"/>
          </p:nvPr>
        </p:nvSpPr>
        <p:spPr/>
        <p:txBody>
          <a:bodyPr/>
          <a:lstStyle/>
          <a:p>
            <a:fld id="{109C872D-39A9-4065-8BF3-6A613116E2A1}" type="slidenum">
              <a:rPr lang="ko-KR" altLang="en-US" smtClean="0"/>
              <a:t>24</a:t>
            </a:fld>
            <a:endParaRPr lang="ko-KR" altLang="en-US"/>
          </a:p>
        </p:txBody>
      </p:sp>
      <p:sp>
        <p:nvSpPr>
          <p:cNvPr id="2" name="제목 1">
            <a:extLst>
              <a:ext uri="{FF2B5EF4-FFF2-40B4-BE49-F238E27FC236}">
                <a16:creationId xmlns:a16="http://schemas.microsoft.com/office/drawing/2014/main" id="{BBAC10BA-FDC8-C41E-4407-E1F532C4C287}"/>
              </a:ext>
            </a:extLst>
          </p:cNvPr>
          <p:cNvSpPr>
            <a:spLocks noGrp="1"/>
          </p:cNvSpPr>
          <p:nvPr>
            <p:ph type="title"/>
          </p:nvPr>
        </p:nvSpPr>
        <p:spPr/>
        <p:txBody>
          <a:bodyPr/>
          <a:lstStyle/>
          <a:p>
            <a:r>
              <a:rPr lang="en-US" altLang="ko-KR"/>
              <a:t>Research Progress After Faculty Application</a:t>
            </a:r>
            <a:endParaRPr lang="ko-KR" altLang="en-US"/>
          </a:p>
        </p:txBody>
      </p:sp>
      <p:pic>
        <p:nvPicPr>
          <p:cNvPr id="16" name="그림 15">
            <a:extLst>
              <a:ext uri="{FF2B5EF4-FFF2-40B4-BE49-F238E27FC236}">
                <a16:creationId xmlns:a16="http://schemas.microsoft.com/office/drawing/2014/main" id="{926D3FAE-DE0A-C5E5-CE0E-0302B96281E7}"/>
              </a:ext>
            </a:extLst>
          </p:cNvPr>
          <p:cNvPicPr>
            <a:picLocks noChangeAspect="1"/>
          </p:cNvPicPr>
          <p:nvPr/>
        </p:nvPicPr>
        <p:blipFill>
          <a:blip r:embed="rId2"/>
          <a:stretch>
            <a:fillRect/>
          </a:stretch>
        </p:blipFill>
        <p:spPr>
          <a:xfrm>
            <a:off x="851827" y="2005329"/>
            <a:ext cx="3231222" cy="4291546"/>
          </a:xfrm>
          <a:prstGeom prst="rect">
            <a:avLst/>
          </a:prstGeom>
          <a:ln w="3175">
            <a:solidFill>
              <a:schemeClr val="bg1">
                <a:lumMod val="75000"/>
              </a:schemeClr>
            </a:solidFill>
            <a:prstDash val="sysDot"/>
          </a:ln>
          <a:effectLst>
            <a:outerShdw blurRad="50800" dist="38100" dir="2700000" algn="tl" rotWithShape="0">
              <a:prstClr val="black">
                <a:alpha val="40000"/>
              </a:prstClr>
            </a:outerShdw>
          </a:effectLst>
        </p:spPr>
      </p:pic>
      <p:pic>
        <p:nvPicPr>
          <p:cNvPr id="20" name="그림 19">
            <a:extLst>
              <a:ext uri="{FF2B5EF4-FFF2-40B4-BE49-F238E27FC236}">
                <a16:creationId xmlns:a16="http://schemas.microsoft.com/office/drawing/2014/main" id="{EB306426-6FAE-4859-5AAC-3E55D8DCD9D7}"/>
              </a:ext>
            </a:extLst>
          </p:cNvPr>
          <p:cNvPicPr>
            <a:picLocks noChangeAspect="1"/>
          </p:cNvPicPr>
          <p:nvPr/>
        </p:nvPicPr>
        <p:blipFill>
          <a:blip r:embed="rId3"/>
          <a:srcRect t="4934"/>
          <a:stretch>
            <a:fillRect/>
          </a:stretch>
        </p:blipFill>
        <p:spPr>
          <a:xfrm>
            <a:off x="4563490" y="2005329"/>
            <a:ext cx="3065020" cy="4291546"/>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237294F4-7AC1-DACF-6A82-AFFC2E260EEE}"/>
              </a:ext>
            </a:extLst>
          </p:cNvPr>
          <p:cNvPicPr>
            <a:picLocks noChangeAspect="1"/>
          </p:cNvPicPr>
          <p:nvPr/>
        </p:nvPicPr>
        <p:blipFill>
          <a:blip r:embed="rId4"/>
          <a:stretch>
            <a:fillRect/>
          </a:stretch>
        </p:blipFill>
        <p:spPr>
          <a:xfrm>
            <a:off x="8215535" y="2005329"/>
            <a:ext cx="3016299" cy="429154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B0FDDC6F-9C5D-70FA-A89A-23682D227AC8}"/>
              </a:ext>
            </a:extLst>
          </p:cNvPr>
          <p:cNvSpPr txBox="1"/>
          <p:nvPr/>
        </p:nvSpPr>
        <p:spPr>
          <a:xfrm>
            <a:off x="1426036" y="1263747"/>
            <a:ext cx="2082804" cy="646331"/>
          </a:xfrm>
          <a:prstGeom prst="rect">
            <a:avLst/>
          </a:prstGeom>
          <a:noFill/>
        </p:spPr>
        <p:txBody>
          <a:bodyPr wrap="square">
            <a:spAutoFit/>
          </a:bodyPr>
          <a:lstStyle/>
          <a:p>
            <a:pPr algn="ctr"/>
            <a:r>
              <a:rPr lang="en-US" altLang="ko-KR">
                <a:solidFill>
                  <a:schemeClr val="accent4"/>
                </a:solidFill>
                <a:latin typeface="HY헤드라인M" panose="02030600000101010101" pitchFamily="18" charset="-127"/>
                <a:ea typeface="HY헤드라인M" panose="02030600000101010101" pitchFamily="18" charset="-127"/>
              </a:rPr>
              <a:t>Published </a:t>
            </a:r>
          </a:p>
          <a:p>
            <a:pPr algn="ctr"/>
            <a:r>
              <a:rPr lang="en-US" altLang="ko-KR">
                <a:solidFill>
                  <a:schemeClr val="accent4"/>
                </a:solidFill>
                <a:latin typeface="HY헤드라인M" panose="02030600000101010101" pitchFamily="18" charset="-127"/>
                <a:ea typeface="HY헤드라인M" panose="02030600000101010101" pitchFamily="18" charset="-127"/>
              </a:rPr>
              <a:t>in</a:t>
            </a:r>
            <a:r>
              <a:rPr lang="ko-KR" altLang="en-US">
                <a:solidFill>
                  <a:schemeClr val="accent4"/>
                </a:solidFill>
                <a:latin typeface="HY헤드라인M" panose="02030600000101010101" pitchFamily="18" charset="-127"/>
                <a:ea typeface="HY헤드라인M" panose="02030600000101010101" pitchFamily="18" charset="-127"/>
              </a:rPr>
              <a:t> </a:t>
            </a:r>
            <a:r>
              <a:rPr lang="en-US" altLang="ko-KR">
                <a:solidFill>
                  <a:schemeClr val="accent4"/>
                </a:solidFill>
                <a:latin typeface="HY헤드라인M" panose="02030600000101010101" pitchFamily="18" charset="-127"/>
                <a:ea typeface="HY헤드라인M" panose="02030600000101010101" pitchFamily="18" charset="-127"/>
              </a:rPr>
              <a:t>May</a:t>
            </a:r>
          </a:p>
        </p:txBody>
      </p:sp>
      <p:sp>
        <p:nvSpPr>
          <p:cNvPr id="10" name="TextBox 9">
            <a:extLst>
              <a:ext uri="{FF2B5EF4-FFF2-40B4-BE49-F238E27FC236}">
                <a16:creationId xmlns:a16="http://schemas.microsoft.com/office/drawing/2014/main" id="{F7A3F483-24E9-69EC-E241-EB995E56BE9D}"/>
              </a:ext>
            </a:extLst>
          </p:cNvPr>
          <p:cNvSpPr txBox="1"/>
          <p:nvPr/>
        </p:nvSpPr>
        <p:spPr>
          <a:xfrm>
            <a:off x="4408738" y="1263748"/>
            <a:ext cx="3481108" cy="646331"/>
          </a:xfrm>
          <a:prstGeom prst="rect">
            <a:avLst/>
          </a:prstGeom>
          <a:noFill/>
        </p:spPr>
        <p:txBody>
          <a:bodyPr wrap="square">
            <a:spAutoFit/>
          </a:bodyPr>
          <a:lstStyle/>
          <a:p>
            <a:pPr algn="ctr"/>
            <a:r>
              <a:rPr lang="en-US" altLang="ko-KR">
                <a:solidFill>
                  <a:schemeClr val="accent4"/>
                </a:solidFill>
                <a:latin typeface="HY헤드라인M" panose="02030600000101010101" pitchFamily="18" charset="-127"/>
                <a:ea typeface="HY헤드라인M" panose="02030600000101010101" pitchFamily="18" charset="-127"/>
              </a:rPr>
              <a:t>Forthcoming</a:t>
            </a:r>
          </a:p>
          <a:p>
            <a:pPr algn="ctr"/>
            <a:r>
              <a:rPr lang="en-US" altLang="ko-KR">
                <a:solidFill>
                  <a:schemeClr val="accent4"/>
                </a:solidFill>
                <a:latin typeface="HY헤드라인M" panose="02030600000101010101" pitchFamily="18" charset="-127"/>
                <a:ea typeface="HY헤드라인M" panose="02030600000101010101" pitchFamily="18" charset="-127"/>
              </a:rPr>
              <a:t>(Accepted with minor revision)</a:t>
            </a:r>
          </a:p>
        </p:txBody>
      </p:sp>
      <p:sp>
        <p:nvSpPr>
          <p:cNvPr id="11" name="TextBox 10">
            <a:extLst>
              <a:ext uri="{FF2B5EF4-FFF2-40B4-BE49-F238E27FC236}">
                <a16:creationId xmlns:a16="http://schemas.microsoft.com/office/drawing/2014/main" id="{E9EEAE1A-8C55-276C-DE11-FAE9E5F50CEC}"/>
              </a:ext>
            </a:extLst>
          </p:cNvPr>
          <p:cNvSpPr txBox="1"/>
          <p:nvPr/>
        </p:nvSpPr>
        <p:spPr>
          <a:xfrm>
            <a:off x="9054817" y="1271604"/>
            <a:ext cx="1337734" cy="646331"/>
          </a:xfrm>
          <a:prstGeom prst="rect">
            <a:avLst/>
          </a:prstGeom>
          <a:noFill/>
        </p:spPr>
        <p:txBody>
          <a:bodyPr wrap="square">
            <a:spAutoFit/>
          </a:bodyPr>
          <a:lstStyle/>
          <a:p>
            <a:pPr algn="ctr"/>
            <a:r>
              <a:rPr lang="en-US" altLang="ko-KR">
                <a:solidFill>
                  <a:schemeClr val="accent4"/>
                </a:solidFill>
                <a:latin typeface="HY헤드라인M" panose="02030600000101010101" pitchFamily="18" charset="-127"/>
                <a:ea typeface="HY헤드라인M" panose="02030600000101010101" pitchFamily="18" charset="-127"/>
              </a:rPr>
              <a:t>Under Review</a:t>
            </a:r>
          </a:p>
        </p:txBody>
      </p:sp>
      <p:sp>
        <p:nvSpPr>
          <p:cNvPr id="3" name="TextBox 2">
            <a:extLst>
              <a:ext uri="{FF2B5EF4-FFF2-40B4-BE49-F238E27FC236}">
                <a16:creationId xmlns:a16="http://schemas.microsoft.com/office/drawing/2014/main" id="{A59C8F00-8B14-7EEC-7586-E6F22F6106AC}"/>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904725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42988-1BEF-309C-C9E2-5EDA57402525}"/>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A0CBB4D1-8731-F851-B588-09D7BFCF2D25}"/>
              </a:ext>
            </a:extLst>
          </p:cNvPr>
          <p:cNvSpPr>
            <a:spLocks noGrp="1"/>
          </p:cNvSpPr>
          <p:nvPr>
            <p:ph type="sldNum" sz="quarter" idx="12"/>
          </p:nvPr>
        </p:nvSpPr>
        <p:spPr/>
        <p:txBody>
          <a:bodyPr/>
          <a:lstStyle/>
          <a:p>
            <a:fld id="{109C872D-39A9-4065-8BF3-6A613116E2A1}" type="slidenum">
              <a:rPr lang="ko-KR" altLang="en-US" smtClean="0"/>
              <a:t>25</a:t>
            </a:fld>
            <a:endParaRPr lang="ko-KR" altLang="en-US"/>
          </a:p>
        </p:txBody>
      </p:sp>
      <p:sp>
        <p:nvSpPr>
          <p:cNvPr id="2" name="제목 1">
            <a:extLst>
              <a:ext uri="{FF2B5EF4-FFF2-40B4-BE49-F238E27FC236}">
                <a16:creationId xmlns:a16="http://schemas.microsoft.com/office/drawing/2014/main" id="{34BC4781-EC24-6604-2F12-011F6D166A81}"/>
              </a:ext>
            </a:extLst>
          </p:cNvPr>
          <p:cNvSpPr>
            <a:spLocks noGrp="1"/>
          </p:cNvSpPr>
          <p:nvPr>
            <p:ph type="title"/>
          </p:nvPr>
        </p:nvSpPr>
        <p:spPr/>
        <p:txBody>
          <a:bodyPr/>
          <a:lstStyle/>
          <a:p>
            <a:r>
              <a:rPr lang="en-US" altLang="ko-KR"/>
              <a:t>Research Project Participation</a:t>
            </a:r>
            <a:endParaRPr lang="ko-KR" altLang="en-US"/>
          </a:p>
        </p:txBody>
      </p:sp>
      <p:graphicFrame>
        <p:nvGraphicFramePr>
          <p:cNvPr id="4" name="표 3">
            <a:extLst>
              <a:ext uri="{FF2B5EF4-FFF2-40B4-BE49-F238E27FC236}">
                <a16:creationId xmlns:a16="http://schemas.microsoft.com/office/drawing/2014/main" id="{16DE5051-1707-761D-221A-E210659B1428}"/>
              </a:ext>
            </a:extLst>
          </p:cNvPr>
          <p:cNvGraphicFramePr>
            <a:graphicFrameLocks noGrp="1"/>
          </p:cNvGraphicFramePr>
          <p:nvPr>
            <p:extLst>
              <p:ext uri="{D42A27DB-BD31-4B8C-83A1-F6EECF244321}">
                <p14:modId xmlns:p14="http://schemas.microsoft.com/office/powerpoint/2010/main" val="883863916"/>
              </p:ext>
            </p:extLst>
          </p:nvPr>
        </p:nvGraphicFramePr>
        <p:xfrm>
          <a:off x="646259" y="1846027"/>
          <a:ext cx="10899482" cy="440050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507624">
                  <a:extLst>
                    <a:ext uri="{9D8B030D-6E8A-4147-A177-3AD203B41FA5}">
                      <a16:colId xmlns:a16="http://schemas.microsoft.com/office/drawing/2014/main" val="2218693278"/>
                    </a:ext>
                  </a:extLst>
                </a:gridCol>
                <a:gridCol w="427267">
                  <a:extLst>
                    <a:ext uri="{9D8B030D-6E8A-4147-A177-3AD203B41FA5}">
                      <a16:colId xmlns:a16="http://schemas.microsoft.com/office/drawing/2014/main" val="3036950207"/>
                    </a:ext>
                  </a:extLst>
                </a:gridCol>
                <a:gridCol w="2801601">
                  <a:extLst>
                    <a:ext uri="{9D8B030D-6E8A-4147-A177-3AD203B41FA5}">
                      <a16:colId xmlns:a16="http://schemas.microsoft.com/office/drawing/2014/main" val="2763852685"/>
                    </a:ext>
                  </a:extLst>
                </a:gridCol>
                <a:gridCol w="1928824">
                  <a:extLst>
                    <a:ext uri="{9D8B030D-6E8A-4147-A177-3AD203B41FA5}">
                      <a16:colId xmlns:a16="http://schemas.microsoft.com/office/drawing/2014/main" val="3365092879"/>
                    </a:ext>
                  </a:extLst>
                </a:gridCol>
                <a:gridCol w="1512471">
                  <a:extLst>
                    <a:ext uri="{9D8B030D-6E8A-4147-A177-3AD203B41FA5}">
                      <a16:colId xmlns:a16="http://schemas.microsoft.com/office/drawing/2014/main" val="605825270"/>
                    </a:ext>
                  </a:extLst>
                </a:gridCol>
                <a:gridCol w="3721695">
                  <a:extLst>
                    <a:ext uri="{9D8B030D-6E8A-4147-A177-3AD203B41FA5}">
                      <a16:colId xmlns:a16="http://schemas.microsoft.com/office/drawing/2014/main" val="4050302428"/>
                    </a:ext>
                  </a:extLst>
                </a:gridCol>
              </a:tblGrid>
              <a:tr h="470954">
                <a:tc>
                  <a:txBody>
                    <a:bodyPr/>
                    <a:lstStyle/>
                    <a:p>
                      <a:pPr marL="0" marR="0" indent="0" algn="ctr" fontAlgn="base" latinLnBrk="0">
                        <a:lnSpc>
                          <a:spcPct val="120000"/>
                        </a:lnSpc>
                        <a:spcBef>
                          <a:spcPts val="0"/>
                        </a:spcBef>
                        <a:spcAft>
                          <a:spcPts val="0"/>
                        </a:spcAft>
                      </a:pPr>
                      <a:r>
                        <a:rPr lang="en-US" altLang="ko-KR" sz="1300" b="1" kern="0" spc="0">
                          <a:solidFill>
                            <a:schemeClr val="tx1"/>
                          </a:solidFill>
                          <a:effectLst/>
                          <a:latin typeface="+mn-ea"/>
                          <a:ea typeface="+mn-ea"/>
                          <a:cs typeface="+mn-cs"/>
                        </a:rPr>
                        <a:t>No</a:t>
                      </a:r>
                      <a:endParaRPr lang="ko-KR" altLang="en-US" sz="1300" b="1" kern="0" spc="0">
                        <a:solidFill>
                          <a:schemeClr val="tx1"/>
                        </a:solidFill>
                        <a:effectLst/>
                        <a:latin typeface="+mn-ea"/>
                        <a:ea typeface="+mn-ea"/>
                        <a:cs typeface="+mn-cs"/>
                      </a:endParaRP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tc gridSpan="2">
                  <a:txBody>
                    <a:bodyPr/>
                    <a:lstStyle/>
                    <a:p>
                      <a:pPr algn="ctr" latinLnBrk="1"/>
                      <a:r>
                        <a:rPr lang="en-US" altLang="ko-KR" sz="1300" b="1" kern="0" spc="0">
                          <a:solidFill>
                            <a:schemeClr val="tx1"/>
                          </a:solidFill>
                          <a:effectLst/>
                          <a:latin typeface="+mn-ea"/>
                          <a:ea typeface="+mn-ea"/>
                          <a:cs typeface="+mn-cs"/>
                        </a:rPr>
                        <a:t>Funding agency</a:t>
                      </a:r>
                      <a:endParaRPr lang="ko-KR" altLang="en-US" sz="13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tc hMerge="1">
                  <a:txBody>
                    <a:bodyPr/>
                    <a:lstStyle/>
                    <a:p>
                      <a:pPr latinLnBrk="1"/>
                      <a:endParaRPr lang="ko-KR" altLang="en-US"/>
                    </a:p>
                  </a:txBody>
                  <a:tcPr/>
                </a:tc>
                <a:tc>
                  <a:txBody>
                    <a:bodyPr/>
                    <a:lstStyle/>
                    <a:p>
                      <a:pPr algn="ctr" latinLnBrk="1"/>
                      <a:r>
                        <a:rPr lang="en-US" altLang="ko-KR" sz="1300" b="1" kern="0" spc="0">
                          <a:solidFill>
                            <a:schemeClr val="tx1"/>
                          </a:solidFill>
                          <a:effectLst/>
                          <a:latin typeface="+mn-ea"/>
                          <a:ea typeface="+mn-ea"/>
                          <a:cs typeface="+mn-cs"/>
                        </a:rPr>
                        <a:t>Period</a:t>
                      </a:r>
                      <a:endParaRPr lang="ko-KR" altLang="en-US" sz="13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300" b="1" kern="0" spc="0">
                          <a:solidFill>
                            <a:schemeClr val="tx1"/>
                          </a:solidFill>
                          <a:effectLst/>
                          <a:latin typeface="+mn-ea"/>
                          <a:ea typeface="+mn-ea"/>
                          <a:cs typeface="+mn-cs"/>
                        </a:rPr>
                        <a:t>Funding Amount</a:t>
                      </a:r>
                    </a:p>
                    <a:p>
                      <a:pPr algn="ctr" latinLnBrk="1"/>
                      <a:r>
                        <a:rPr lang="en-US" altLang="ko-KR" sz="1200" b="1" kern="0" spc="0">
                          <a:solidFill>
                            <a:schemeClr val="tx1"/>
                          </a:solidFill>
                          <a:effectLst/>
                          <a:latin typeface="+mn-ea"/>
                          <a:ea typeface="+mn-ea"/>
                          <a:cs typeface="+mn-cs"/>
                        </a:rPr>
                        <a:t>(</a:t>
                      </a:r>
                      <a:r>
                        <a:rPr lang="en-US" altLang="ko-KR" sz="1200" b="1" kern="0" spc="0" err="1">
                          <a:solidFill>
                            <a:schemeClr val="tx1"/>
                          </a:solidFill>
                          <a:effectLst/>
                          <a:latin typeface="+mn-ea"/>
                          <a:ea typeface="+mn-ea"/>
                          <a:cs typeface="+mn-cs"/>
                        </a:rPr>
                        <a:t>Thous</a:t>
                      </a:r>
                      <a:r>
                        <a:rPr lang="en-US" altLang="ko-KR" sz="1200" b="1" kern="0" spc="0">
                          <a:solidFill>
                            <a:schemeClr val="tx1"/>
                          </a:solidFill>
                          <a:effectLst/>
                          <a:latin typeface="+mn-ea"/>
                          <a:ea typeface="+mn-ea"/>
                          <a:cs typeface="+mn-cs"/>
                        </a:rPr>
                        <a:t>. KRW)</a:t>
                      </a:r>
                      <a:endParaRPr lang="ko-KR" altLang="en-US" sz="12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300" b="1" kern="0" spc="0">
                          <a:solidFill>
                            <a:schemeClr val="tx1"/>
                          </a:solidFill>
                          <a:effectLst/>
                          <a:latin typeface="+mn-ea"/>
                          <a:ea typeface="+mn-ea"/>
                          <a:cs typeface="+mn-cs"/>
                        </a:rPr>
                        <a:t>Name</a:t>
                      </a:r>
                      <a:endParaRPr lang="ko-KR" altLang="en-US" sz="13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69783466"/>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1</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1300" b="0" kern="0" spc="0" baseline="0">
                          <a:solidFill>
                            <a:schemeClr val="accent4"/>
                          </a:solidFill>
                          <a:effectLst/>
                          <a:latin typeface="+mn-ea"/>
                          <a:ea typeface="+mn-ea"/>
                          <a:cs typeface="+mn-cs"/>
                        </a:rPr>
                        <a:t>★</a:t>
                      </a:r>
                    </a:p>
                    <a:p>
                      <a:pPr algn="r" latinLnBrk="1"/>
                      <a:endParaRPr lang="en-US" altLang="ko-KR" sz="1300" b="0" kern="0" spc="0" baseline="0">
                        <a:solidFill>
                          <a:schemeClr val="accent4"/>
                        </a:solidFill>
                        <a:effectLst/>
                        <a:latin typeface="+mn-ea"/>
                        <a:ea typeface="+mn-ea"/>
                        <a:cs typeface="+mn-cs"/>
                      </a:endParaRPr>
                    </a:p>
                  </a:txBody>
                  <a:tcPr marL="60223" marR="0" marT="16650" marB="1665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latinLnBrk="1"/>
                      <a:r>
                        <a:rPr lang="en-US" altLang="ko-KR" sz="1300" b="0" kern="0" spc="0" baseline="0">
                          <a:solidFill>
                            <a:schemeClr val="tx1"/>
                          </a:solidFill>
                          <a:effectLst/>
                          <a:latin typeface="+mn-ea"/>
                          <a:ea typeface="+mn-ea"/>
                          <a:cs typeface="+mn-cs"/>
                        </a:rPr>
                        <a:t>Ministry of Environment,</a:t>
                      </a:r>
                    </a:p>
                    <a:p>
                      <a:pPr algn="l" latinLnBrk="1"/>
                      <a:r>
                        <a:rPr lang="en-US" altLang="ko-KR" sz="1300" b="0" kern="0" spc="0" baseline="0">
                          <a:solidFill>
                            <a:schemeClr val="tx1"/>
                          </a:solidFill>
                          <a:effectLst/>
                          <a:latin typeface="+mn-ea"/>
                          <a:ea typeface="+mn-ea"/>
                          <a:cs typeface="+mn-cs"/>
                        </a:rPr>
                        <a:t>Korea Environment Corporation</a:t>
                      </a:r>
                    </a:p>
                  </a:txBody>
                  <a:tcPr marL="60223" marR="60223" marT="16650" marB="1665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‘19.12.01. - ‘24.11.30.</a:t>
                      </a:r>
                    </a:p>
                    <a:p>
                      <a:pPr algn="ctr" latinLnBrk="1"/>
                      <a:r>
                        <a:rPr lang="en-US" altLang="ko-KR" sz="1200" b="0" kern="0" spc="0">
                          <a:solidFill>
                            <a:schemeClr val="tx1"/>
                          </a:solidFill>
                          <a:effectLst/>
                          <a:latin typeface="+mn-ea"/>
                          <a:ea typeface="+mn-ea"/>
                          <a:cs typeface="+mn-cs"/>
                        </a:rPr>
                        <a:t>(60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1,750,000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Graduate School specialized in Climate Change</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3031745"/>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2</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300" b="0" kern="0" spc="0" baseline="0">
                          <a:solidFill>
                            <a:schemeClr val="accent4"/>
                          </a:solidFill>
                          <a:effectLst/>
                          <a:latin typeface="+mn-ea"/>
                          <a:ea typeface="+mn-ea"/>
                          <a:cs typeface="+mn-cs"/>
                        </a:rPr>
                        <a:t>★</a:t>
                      </a:r>
                    </a:p>
                    <a:p>
                      <a:pPr marL="0" marR="0" lvl="0" indent="0" algn="r" defTabSz="914400" rtl="0" eaLnBrk="1" fontAlgn="auto" latinLnBrk="1" hangingPunct="1">
                        <a:lnSpc>
                          <a:spcPct val="100000"/>
                        </a:lnSpc>
                        <a:spcBef>
                          <a:spcPts val="0"/>
                        </a:spcBef>
                        <a:spcAft>
                          <a:spcPts val="0"/>
                        </a:spcAft>
                        <a:buClrTx/>
                        <a:buSzTx/>
                        <a:buFontTx/>
                        <a:buNone/>
                        <a:tabLst/>
                        <a:defRPr/>
                      </a:pPr>
                      <a:endParaRPr lang="en-US" altLang="ko-KR" sz="1300" b="0" kern="0" spc="0" baseline="0">
                        <a:solidFill>
                          <a:schemeClr val="accent4"/>
                        </a:solidFill>
                        <a:effectLst/>
                        <a:latin typeface="+mn-ea"/>
                        <a:ea typeface="+mn-ea"/>
                        <a:cs typeface="+mn-cs"/>
                      </a:endParaRPr>
                    </a:p>
                    <a:p>
                      <a:pPr marL="0" marR="0" lvl="0" indent="0" algn="r" defTabSz="914400" rtl="0" eaLnBrk="1" fontAlgn="auto" latinLnBrk="1" hangingPunct="1">
                        <a:lnSpc>
                          <a:spcPct val="100000"/>
                        </a:lnSpc>
                        <a:spcBef>
                          <a:spcPts val="0"/>
                        </a:spcBef>
                        <a:spcAft>
                          <a:spcPts val="0"/>
                        </a:spcAft>
                        <a:buClrTx/>
                        <a:buSzTx/>
                        <a:buFontTx/>
                        <a:buNone/>
                        <a:tabLst/>
                        <a:defRPr/>
                      </a:pPr>
                      <a:endParaRPr lang="en-US" altLang="ko-KR" sz="1300" b="0" kern="0" spc="0" baseline="0">
                        <a:solidFill>
                          <a:schemeClr val="tx1"/>
                        </a:solidFill>
                        <a:effectLst/>
                        <a:latin typeface="+mn-ea"/>
                        <a:ea typeface="+mn-ea"/>
                        <a:cs typeface="+mn-cs"/>
                      </a:endParaRPr>
                    </a:p>
                  </a:txBody>
                  <a:tcPr marL="60223" marR="0" marT="16650" marB="1665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300" b="0" kern="0" spc="0" baseline="0">
                          <a:solidFill>
                            <a:schemeClr val="tx1"/>
                          </a:solidFill>
                          <a:effectLst/>
                          <a:latin typeface="+mn-ea"/>
                          <a:ea typeface="+mn-ea"/>
                          <a:cs typeface="+mn-cs"/>
                        </a:rPr>
                        <a:t>Korea Electric Power Corporation (KEPCO) Economy &amp; Management Research Institute</a:t>
                      </a:r>
                    </a:p>
                  </a:txBody>
                  <a:tcPr marL="60223" marR="60223" marT="16650" marB="1665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‘23.05.25. - ‘24.05.24.</a:t>
                      </a:r>
                    </a:p>
                    <a:p>
                      <a:pPr algn="ctr" latinLnBrk="1"/>
                      <a:r>
                        <a:rPr lang="en-US" altLang="ko-KR" sz="1200" b="0" kern="0" spc="0">
                          <a:solidFill>
                            <a:schemeClr val="tx1"/>
                          </a:solidFill>
                          <a:effectLst/>
                          <a:latin typeface="+mn-ea"/>
                          <a:ea typeface="+mn-ea"/>
                          <a:cs typeface="+mn-cs"/>
                        </a:rPr>
                        <a:t>(12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105,891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altLang="ko-KR" sz="1300" b="0" kern="0" spc="0" baseline="0">
                          <a:solidFill>
                            <a:schemeClr val="tx1"/>
                          </a:solidFill>
                          <a:effectLst/>
                          <a:latin typeface="+mn-ea"/>
                          <a:ea typeface="+mn-ea"/>
                          <a:cs typeface="+mn-cs"/>
                        </a:rPr>
                        <a:t>A research on regional electrification paths</a:t>
                      </a:r>
                    </a:p>
                    <a:p>
                      <a:pPr marL="0" marR="0" indent="0" algn="ctr" fontAlgn="base" latinLnBrk="0">
                        <a:lnSpc>
                          <a:spcPct val="120000"/>
                        </a:lnSpc>
                        <a:spcBef>
                          <a:spcPts val="0"/>
                        </a:spcBef>
                        <a:spcAft>
                          <a:spcPts val="0"/>
                        </a:spcAft>
                      </a:pPr>
                      <a:r>
                        <a:rPr lang="en-US" altLang="ko-KR" sz="1300" b="0" kern="0" spc="0" baseline="0">
                          <a:solidFill>
                            <a:schemeClr val="tx1"/>
                          </a:solidFill>
                          <a:effectLst/>
                          <a:latin typeface="+mn-ea"/>
                          <a:ea typeface="+mn-ea"/>
                          <a:cs typeface="+mn-cs"/>
                        </a:rPr>
                        <a:t>for 2050 carbon neutrality</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044393"/>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3</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1300" b="0" kern="0" spc="0" baseline="0">
                          <a:solidFill>
                            <a:schemeClr val="accent4"/>
                          </a:solidFill>
                          <a:effectLst/>
                          <a:latin typeface="+mn-ea"/>
                          <a:ea typeface="+mn-ea"/>
                          <a:cs typeface="+mn-cs"/>
                        </a:rPr>
                        <a:t>★</a:t>
                      </a:r>
                      <a:endParaRPr lang="en-US" altLang="ko-KR" sz="1300" b="0" kern="0" spc="0" baseline="0">
                        <a:solidFill>
                          <a:schemeClr val="tx1"/>
                        </a:solidFill>
                        <a:effectLst/>
                        <a:latin typeface="+mn-ea"/>
                        <a:ea typeface="+mn-ea"/>
                        <a:cs typeface="+mn-cs"/>
                      </a:endParaRPr>
                    </a:p>
                  </a:txBody>
                  <a:tcPr marL="60223" marR="0" marT="16650" marB="1665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latinLnBrk="1"/>
                      <a:r>
                        <a:rPr lang="en-US" altLang="ko-KR" sz="1300" b="0" kern="0" spc="0" baseline="0">
                          <a:solidFill>
                            <a:schemeClr val="tx1"/>
                          </a:solidFill>
                          <a:effectLst/>
                          <a:latin typeface="+mn-ea"/>
                          <a:ea typeface="+mn-ea"/>
                          <a:cs typeface="+mn-cs"/>
                        </a:rPr>
                        <a:t>Gyeonggi-do</a:t>
                      </a:r>
                    </a:p>
                  </a:txBody>
                  <a:tcPr marL="60223" marR="60223" marT="16650" marB="1665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‘21.07.19. - ‘22.04.14.</a:t>
                      </a:r>
                    </a:p>
                    <a:p>
                      <a:pPr algn="ctr" latinLnBrk="1"/>
                      <a:r>
                        <a:rPr lang="en-US" altLang="ko-KR" sz="1200" b="0" kern="0" spc="0">
                          <a:solidFill>
                            <a:schemeClr val="tx1"/>
                          </a:solidFill>
                          <a:effectLst/>
                          <a:latin typeface="+mn-ea"/>
                          <a:ea typeface="+mn-ea"/>
                          <a:cs typeface="+mn-cs"/>
                        </a:rPr>
                        <a:t>(9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altLang="ko-KR" sz="1300" b="0" kern="0" spc="0">
                          <a:solidFill>
                            <a:schemeClr val="tx1"/>
                          </a:solidFill>
                          <a:effectLst/>
                          <a:latin typeface="+mn-ea"/>
                          <a:ea typeface="+mn-ea"/>
                          <a:cs typeface="+mn-cs"/>
                        </a:rPr>
                        <a:t>16,980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Gyeonggi Province’s Basic Plan</a:t>
                      </a:r>
                    </a:p>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for Climate Change Response</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6400141"/>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4</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300" b="0" kern="0" spc="0" baseline="0">
                          <a:solidFill>
                            <a:schemeClr val="tx1"/>
                          </a:solidFill>
                          <a:effectLst/>
                          <a:latin typeface="+mn-ea"/>
                          <a:ea typeface="+mn-ea"/>
                          <a:cs typeface="+mn-cs"/>
                        </a:rPr>
                        <a:t>Ministry of Science and ICT,</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300" b="0" kern="0" spc="0" baseline="0">
                          <a:solidFill>
                            <a:schemeClr val="tx1"/>
                          </a:solidFill>
                          <a:effectLst/>
                          <a:latin typeface="+mn-ea"/>
                          <a:ea typeface="+mn-ea"/>
                          <a:cs typeface="+mn-cs"/>
                        </a:rPr>
                        <a:t>National Research Foundation of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300" b="0" kern="0" spc="0">
                          <a:solidFill>
                            <a:schemeClr val="tx1"/>
                          </a:solidFill>
                          <a:effectLst/>
                          <a:latin typeface="+mn-ea"/>
                          <a:ea typeface="+mn-ea"/>
                          <a:cs typeface="+mn-cs"/>
                        </a:rPr>
                        <a:t>‘17.09.15. - ‘21.12.31.</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200" b="0" kern="0" spc="0">
                          <a:solidFill>
                            <a:schemeClr val="tx1"/>
                          </a:solidFill>
                          <a:effectLst/>
                          <a:latin typeface="+mn-ea"/>
                          <a:ea typeface="+mn-ea"/>
                          <a:cs typeface="+mn-cs"/>
                        </a:rPr>
                        <a:t>(52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a:solidFill>
                            <a:schemeClr val="tx1"/>
                          </a:solidFill>
                          <a:effectLst/>
                          <a:latin typeface="+mn-ea"/>
                          <a:ea typeface="+mn-ea"/>
                          <a:cs typeface="+mn-cs"/>
                        </a:rPr>
                        <a:t>987,000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A Research on the Impact and Competitiveness Analysis of Climate Technologies </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0014796"/>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5</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gridSpan="2">
                  <a:txBody>
                    <a:bodyPr/>
                    <a:lstStyle/>
                    <a:p>
                      <a:pPr algn="ctr" latinLnBrk="1"/>
                      <a:r>
                        <a:rPr lang="en-US" altLang="ko-KR" sz="1300" b="0" kern="0" spc="0" baseline="0">
                          <a:solidFill>
                            <a:schemeClr val="tx1"/>
                          </a:solidFill>
                          <a:effectLst/>
                          <a:latin typeface="+mn-ea"/>
                          <a:ea typeface="+mn-ea"/>
                          <a:cs typeface="+mn-cs"/>
                        </a:rPr>
                        <a:t>Korea Energy Agency</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300" b="0" kern="0" spc="0">
                          <a:solidFill>
                            <a:schemeClr val="tx1"/>
                          </a:solidFill>
                          <a:effectLst/>
                          <a:latin typeface="+mn-ea"/>
                          <a:ea typeface="+mn-ea"/>
                          <a:cs typeface="+mn-cs"/>
                        </a:rPr>
                        <a:t>‘18.06.22. - ‘18.12.07.</a:t>
                      </a:r>
                    </a:p>
                    <a:p>
                      <a:pPr algn="ctr" latinLnBrk="1"/>
                      <a:r>
                        <a:rPr lang="en-US" altLang="ko-KR" sz="1200" b="0" kern="0" spc="0">
                          <a:solidFill>
                            <a:schemeClr val="tx1"/>
                          </a:solidFill>
                          <a:effectLst/>
                          <a:latin typeface="+mn-ea"/>
                          <a:ea typeface="+mn-ea"/>
                          <a:cs typeface="+mn-cs"/>
                        </a:rPr>
                        <a:t>(6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altLang="ko-KR" sz="1300" b="0" kern="0" spc="0">
                          <a:solidFill>
                            <a:schemeClr val="tx1"/>
                          </a:solidFill>
                          <a:effectLst/>
                          <a:latin typeface="+mn-ea"/>
                          <a:ea typeface="+mn-ea"/>
                          <a:cs typeface="+mn-cs"/>
                        </a:rPr>
                        <a:t>66,000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Energy Demand Forecasting and Target-Setting Methodology for the Fourth Industrial Revolution</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558945"/>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6</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300" b="0" kern="0" spc="0" baseline="0">
                          <a:solidFill>
                            <a:schemeClr val="tx1"/>
                          </a:solidFill>
                          <a:effectLst/>
                          <a:latin typeface="+mn-ea"/>
                          <a:ea typeface="+mn-ea"/>
                          <a:cs typeface="+mn-cs"/>
                        </a:rPr>
                        <a:t>Ministry of Environment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r>
                        <a:rPr lang="en-US" altLang="ko-KR" sz="1300" b="0" kern="0" spc="0">
                          <a:solidFill>
                            <a:schemeClr val="tx1"/>
                          </a:solidFill>
                          <a:effectLst/>
                          <a:latin typeface="+mn-ea"/>
                          <a:ea typeface="+mn-ea"/>
                          <a:cs typeface="+mn-cs"/>
                        </a:rPr>
                        <a:t>‘18.09.03. - ‘18.12.14.</a:t>
                      </a:r>
                    </a:p>
                    <a:p>
                      <a:pPr marL="0" marR="0" indent="0" algn="ctr" fontAlgn="base" latinLnBrk="0">
                        <a:lnSpc>
                          <a:spcPct val="120000"/>
                        </a:lnSpc>
                        <a:spcBef>
                          <a:spcPts val="0"/>
                        </a:spcBef>
                        <a:spcAft>
                          <a:spcPts val="0"/>
                        </a:spcAft>
                      </a:pPr>
                      <a:r>
                        <a:rPr lang="en-US" altLang="ko-KR" sz="1200" b="0" kern="0" spc="0">
                          <a:solidFill>
                            <a:schemeClr val="tx1"/>
                          </a:solidFill>
                          <a:effectLst/>
                          <a:latin typeface="+mn-ea"/>
                          <a:ea typeface="+mn-ea"/>
                          <a:cs typeface="+mn-cs"/>
                        </a:rPr>
                        <a:t>(3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altLang="ko-KR" sz="1300" b="0" kern="0" spc="0">
                          <a:solidFill>
                            <a:schemeClr val="tx1"/>
                          </a:solidFill>
                          <a:effectLst/>
                          <a:latin typeface="+mn-ea"/>
                          <a:ea typeface="+mn-ea"/>
                          <a:cs typeface="+mn-cs"/>
                        </a:rPr>
                        <a:t>44,500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Estimating the Avoided Costs of Renewable Energy Technologies</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1274545"/>
                  </a:ext>
                </a:extLst>
              </a:tr>
            </a:tbl>
          </a:graphicData>
        </a:graphic>
      </p:graphicFrame>
      <p:sp>
        <p:nvSpPr>
          <p:cNvPr id="14" name="TextBox 13">
            <a:extLst>
              <a:ext uri="{FF2B5EF4-FFF2-40B4-BE49-F238E27FC236}">
                <a16:creationId xmlns:a16="http://schemas.microsoft.com/office/drawing/2014/main" id="{10451D4D-E0C0-E60A-C361-28A8A09ED765}"/>
              </a:ext>
            </a:extLst>
          </p:cNvPr>
          <p:cNvSpPr txBox="1"/>
          <p:nvPr/>
        </p:nvSpPr>
        <p:spPr>
          <a:xfrm>
            <a:off x="755647" y="926304"/>
            <a:ext cx="9855203" cy="691023"/>
          </a:xfrm>
          <a:prstGeom prst="rect">
            <a:avLst/>
          </a:prstGeom>
          <a:noFill/>
        </p:spPr>
        <p:txBody>
          <a:bodyPr wrap="square">
            <a:spAutoFit/>
          </a:bodyPr>
          <a:lstStyle/>
          <a:p>
            <a:pPr algn="just" fontAlgn="base" latinLnBrk="0">
              <a:lnSpc>
                <a:spcPct val="120000"/>
              </a:lnSpc>
              <a:defRPr/>
            </a:pPr>
            <a:r>
              <a:rPr lang="en-US" altLang="ko-KR">
                <a:solidFill>
                  <a:schemeClr val="accent4"/>
                </a:solidFill>
                <a:latin typeface="HY헤드라인M" panose="02030600000101010101" pitchFamily="18" charset="-127"/>
                <a:ea typeface="HY헤드라인M" panose="02030600000101010101" pitchFamily="18" charset="-127"/>
              </a:rPr>
              <a:t>Bridging academic research and policy practice</a:t>
            </a:r>
            <a:endParaRPr lang="en-US" altLang="ko-KR" kern="0">
              <a:solidFill>
                <a:schemeClr val="accent4"/>
              </a:solidFill>
              <a:latin typeface="+mn-ea"/>
            </a:endParaRPr>
          </a:p>
          <a:p>
            <a:pPr algn="just" fontAlgn="base" latinLnBrk="0">
              <a:lnSpc>
                <a:spcPct val="120000"/>
              </a:lnSpc>
              <a:defRPr/>
            </a:pPr>
            <a:r>
              <a:rPr lang="en-US" altLang="ko-KR" sz="1600" kern="0">
                <a:solidFill>
                  <a:schemeClr val="accent4"/>
                </a:solidFill>
                <a:latin typeface="+mn-ea"/>
              </a:rPr>
              <a:t>★</a:t>
            </a:r>
            <a:r>
              <a:rPr lang="en-US" altLang="ko-KR" sz="1600" kern="0">
                <a:latin typeface="+mn-ea"/>
              </a:rPr>
              <a:t> </a:t>
            </a:r>
            <a:r>
              <a:rPr lang="en-US" altLang="ko-KR" sz="1600" b="0" kern="0" spc="0" baseline="0">
                <a:solidFill>
                  <a:schemeClr val="tx1"/>
                </a:solidFill>
                <a:effectLst/>
                <a:latin typeface="+mn-ea"/>
                <a:ea typeface="+mn-ea"/>
                <a:cs typeface="+mn-cs"/>
              </a:rPr>
              <a:t>Projects 1-3 were based on </a:t>
            </a:r>
            <a:r>
              <a:rPr lang="en-US" altLang="ko-KR" sz="1600" kern="0">
                <a:latin typeface="+mn-ea"/>
              </a:rPr>
              <a:t>my </a:t>
            </a:r>
            <a:r>
              <a:rPr lang="en-US" altLang="ko-KR" sz="1600" b="0" kern="0" spc="0" baseline="0">
                <a:solidFill>
                  <a:schemeClr val="tx1"/>
                </a:solidFill>
                <a:effectLst/>
                <a:latin typeface="+mn-ea"/>
                <a:ea typeface="+mn-ea"/>
                <a:cs typeface="+mn-cs"/>
              </a:rPr>
              <a:t>Ph.D. dissertation: Development of </a:t>
            </a:r>
            <a:r>
              <a:rPr lang="en-US" altLang="ko-KR" sz="1600" b="1" kern="0" spc="0" baseline="0">
                <a:solidFill>
                  <a:schemeClr val="tx1"/>
                </a:solidFill>
                <a:effectLst/>
                <a:latin typeface="+mn-ea"/>
                <a:ea typeface="+mn-ea"/>
                <a:cs typeface="+mn-cs"/>
              </a:rPr>
              <a:t>GCAM-Korea</a:t>
            </a:r>
            <a:r>
              <a:rPr lang="en-US" altLang="ko-KR" sz="1600" b="0" kern="0" spc="0" baseline="0">
                <a:solidFill>
                  <a:schemeClr val="tx1"/>
                </a:solidFill>
                <a:effectLst/>
                <a:latin typeface="+mn-ea"/>
                <a:ea typeface="+mn-ea"/>
                <a:cs typeface="+mn-cs"/>
              </a:rPr>
              <a:t> (2020)</a:t>
            </a:r>
          </a:p>
        </p:txBody>
      </p:sp>
      <p:sp>
        <p:nvSpPr>
          <p:cNvPr id="5" name="TextBox 4">
            <a:extLst>
              <a:ext uri="{FF2B5EF4-FFF2-40B4-BE49-F238E27FC236}">
                <a16:creationId xmlns:a16="http://schemas.microsoft.com/office/drawing/2014/main" id="{ABEEE86B-698E-D00D-C8D2-576BB20C689B}"/>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4091801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F8FB4-A66C-0761-364A-43FE2BBB1E68}"/>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540CE899-98A7-130B-89C5-7C9826BC45F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4" name="슬라이드 번호 개체 틀 3">
            <a:extLst>
              <a:ext uri="{FF2B5EF4-FFF2-40B4-BE49-F238E27FC236}">
                <a16:creationId xmlns:a16="http://schemas.microsoft.com/office/drawing/2014/main" id="{D2D78D97-C42A-5F77-0718-D464F8D120BC}"/>
              </a:ext>
            </a:extLst>
          </p:cNvPr>
          <p:cNvSpPr>
            <a:spLocks noGrp="1"/>
          </p:cNvSpPr>
          <p:nvPr>
            <p:ph type="sldNum" sz="quarter" idx="12"/>
          </p:nvPr>
        </p:nvSpPr>
        <p:spPr/>
        <p:txBody>
          <a:bodyPr/>
          <a:lstStyle/>
          <a:p>
            <a:fld id="{109C872D-39A9-4065-8BF3-6A613116E2A1}" type="slidenum">
              <a:rPr lang="ko-KR" altLang="en-US" smtClean="0"/>
              <a:t>26</a:t>
            </a:fld>
            <a:endParaRPr lang="ko-KR" altLang="en-US"/>
          </a:p>
        </p:txBody>
      </p:sp>
      <p:sp>
        <p:nvSpPr>
          <p:cNvPr id="5" name="제목 1">
            <a:extLst>
              <a:ext uri="{FF2B5EF4-FFF2-40B4-BE49-F238E27FC236}">
                <a16:creationId xmlns:a16="http://schemas.microsoft.com/office/drawing/2014/main" id="{C0E322BB-F533-B560-0EA1-31C627616936}"/>
              </a:ext>
            </a:extLst>
          </p:cNvPr>
          <p:cNvSpPr txBox="1">
            <a:spLocks/>
          </p:cNvSpPr>
          <p:nvPr/>
        </p:nvSpPr>
        <p:spPr>
          <a:xfrm>
            <a:off x="831850" y="2473712"/>
            <a:ext cx="10994390" cy="1732775"/>
          </a:xfrm>
          <a:prstGeom prst="rect">
            <a:avLst/>
          </a:prstGeom>
          <a:effectLst>
            <a:reflection blurRad="50800" stA="45000" endPos="44000" dir="5400000" sy="-100000" algn="bl" rotWithShape="0"/>
          </a:effectLst>
        </p:spPr>
        <p:txBody>
          <a:bodyPr vert="horz" lIns="91440" tIns="45720" rIns="91440" bIns="45720" rtlCol="0" anchor="b">
            <a:noAutofit/>
          </a:bodyPr>
          <a:lstStyle>
            <a:lvl1pPr algn="l" defTabSz="914400" rtl="0" eaLnBrk="1" latinLnBrk="1" hangingPunct="1">
              <a:lnSpc>
                <a:spcPct val="90000"/>
              </a:lnSpc>
              <a:spcBef>
                <a:spcPct val="0"/>
              </a:spcBef>
              <a:buNone/>
              <a:defRPr sz="6000" i="1" kern="1200">
                <a:solidFill>
                  <a:schemeClr val="tx1"/>
                </a:solidFill>
                <a:latin typeface="HY헤드라인M" panose="02030600000101010101" pitchFamily="18" charset="-127"/>
                <a:ea typeface="HY헤드라인M" panose="02030600000101010101" pitchFamily="18" charset="-127"/>
                <a:cs typeface="+mj-cs"/>
              </a:defRPr>
            </a:lvl1pPr>
          </a:lstStyle>
          <a:p>
            <a:pPr>
              <a:lnSpc>
                <a:spcPct val="100000"/>
              </a:lnSpc>
            </a:pPr>
            <a:r>
              <a:rPr lang="en-US" altLang="ko-KR" b="1" i="0" spc="150">
                <a:solidFill>
                  <a:schemeClr val="accent2">
                    <a:lumMod val="40000"/>
                    <a:lumOff val="60000"/>
                  </a:schemeClr>
                </a:solidFill>
              </a:rPr>
              <a:t>R</a:t>
            </a:r>
            <a:r>
              <a:rPr lang="en-US" altLang="ko-KR" i="0" spc="150">
                <a:solidFill>
                  <a:schemeClr val="bg2">
                    <a:lumMod val="75000"/>
                  </a:schemeClr>
                </a:solidFill>
              </a:rPr>
              <a:t>esearch achievement:</a:t>
            </a:r>
            <a:br>
              <a:rPr lang="en-US" altLang="ko-KR" b="1" i="0" spc="150">
                <a:solidFill>
                  <a:schemeClr val="accent2"/>
                </a:solidFill>
              </a:rPr>
            </a:br>
            <a:br>
              <a:rPr lang="en-US" altLang="ko-KR" sz="200" b="1" i="0" spc="150">
                <a:solidFill>
                  <a:schemeClr val="bg2">
                    <a:lumMod val="75000"/>
                  </a:schemeClr>
                </a:solidFill>
              </a:rPr>
            </a:br>
            <a:r>
              <a:rPr lang="en-US" altLang="ko-KR" sz="4800" i="0" spc="150"/>
              <a:t> Integrated Assessment Model</a:t>
            </a:r>
            <a:endParaRPr lang="ko-KR" altLang="en-US" sz="5400" i="0" spc="150"/>
          </a:p>
        </p:txBody>
      </p:sp>
    </p:spTree>
    <p:extLst>
      <p:ext uri="{BB962C8B-B14F-4D97-AF65-F5344CB8AC3E}">
        <p14:creationId xmlns:p14="http://schemas.microsoft.com/office/powerpoint/2010/main" val="317444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D171B-0DF2-08DC-28CF-51F17A1FE2F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6B6B513-7869-E91F-4B80-053EC89810E6}"/>
              </a:ext>
            </a:extLst>
          </p:cNvPr>
          <p:cNvSpPr>
            <a:spLocks noGrp="1"/>
          </p:cNvSpPr>
          <p:nvPr>
            <p:ph type="title"/>
          </p:nvPr>
        </p:nvSpPr>
        <p:spPr/>
        <p:txBody>
          <a:bodyPr/>
          <a:lstStyle/>
          <a:p>
            <a:r>
              <a:rPr lang="en-US" altLang="ko-KR"/>
              <a:t>What is GCAM (Global Change Assessment Model)?</a:t>
            </a:r>
            <a:endParaRPr lang="ko-KR" altLang="en-US"/>
          </a:p>
        </p:txBody>
      </p:sp>
      <p:sp>
        <p:nvSpPr>
          <p:cNvPr id="4" name="슬라이드 번호 개체 틀 3">
            <a:extLst>
              <a:ext uri="{FF2B5EF4-FFF2-40B4-BE49-F238E27FC236}">
                <a16:creationId xmlns:a16="http://schemas.microsoft.com/office/drawing/2014/main" id="{37958F3F-223A-FF8B-C807-661BFEA35817}"/>
              </a:ext>
            </a:extLst>
          </p:cNvPr>
          <p:cNvSpPr>
            <a:spLocks noGrp="1"/>
          </p:cNvSpPr>
          <p:nvPr>
            <p:ph type="sldNum" sz="quarter" idx="12"/>
          </p:nvPr>
        </p:nvSpPr>
        <p:spPr/>
        <p:txBody>
          <a:bodyPr/>
          <a:lstStyle/>
          <a:p>
            <a:fld id="{109C872D-39A9-4065-8BF3-6A613116E2A1}" type="slidenum">
              <a:rPr lang="ko-KR" altLang="en-US" smtClean="0"/>
              <a:t>27</a:t>
            </a:fld>
            <a:endParaRPr lang="ko-KR" altLang="en-US"/>
          </a:p>
        </p:txBody>
      </p:sp>
      <p:grpSp>
        <p:nvGrpSpPr>
          <p:cNvPr id="22" name="Group 18">
            <a:extLst>
              <a:ext uri="{FF2B5EF4-FFF2-40B4-BE49-F238E27FC236}">
                <a16:creationId xmlns:a16="http://schemas.microsoft.com/office/drawing/2014/main" id="{1E42F0D4-F1D2-13E8-E43D-65BDCA4E72D7}"/>
              </a:ext>
            </a:extLst>
          </p:cNvPr>
          <p:cNvGrpSpPr/>
          <p:nvPr/>
        </p:nvGrpSpPr>
        <p:grpSpPr>
          <a:xfrm>
            <a:off x="6364375" y="1731140"/>
            <a:ext cx="2365514" cy="2563371"/>
            <a:chOff x="8742714" y="2146203"/>
            <a:chExt cx="2986268" cy="3662642"/>
          </a:xfrm>
        </p:grpSpPr>
        <p:pic>
          <p:nvPicPr>
            <p:cNvPr id="23" name="Picture 5">
              <a:extLst>
                <a:ext uri="{FF2B5EF4-FFF2-40B4-BE49-F238E27FC236}">
                  <a16:creationId xmlns:a16="http://schemas.microsoft.com/office/drawing/2014/main" id="{B78CE8E6-F9DC-61BF-A481-D7FB71B4A5EE}"/>
                </a:ext>
              </a:extLst>
            </p:cNvPr>
            <p:cNvPicPr>
              <a:picLocks noChangeAspect="1"/>
            </p:cNvPicPr>
            <p:nvPr/>
          </p:nvPicPr>
          <p:blipFill>
            <a:blip r:embed="rId2"/>
            <a:stretch>
              <a:fillRect/>
            </a:stretch>
          </p:blipFill>
          <p:spPr>
            <a:xfrm>
              <a:off x="8742714" y="2146203"/>
              <a:ext cx="2986268" cy="3662642"/>
            </a:xfrm>
            <a:prstGeom prst="rect">
              <a:avLst/>
            </a:prstGeom>
          </p:spPr>
        </p:pic>
        <p:pic>
          <p:nvPicPr>
            <p:cNvPr id="24" name="Picture 2">
              <a:extLst>
                <a:ext uri="{FF2B5EF4-FFF2-40B4-BE49-F238E27FC236}">
                  <a16:creationId xmlns:a16="http://schemas.microsoft.com/office/drawing/2014/main" id="{8DECCBF7-F3D6-41F2-C6BD-AD408B893A0F}"/>
                </a:ext>
              </a:extLst>
            </p:cNvPr>
            <p:cNvPicPr>
              <a:picLocks noChangeAspect="1"/>
            </p:cNvPicPr>
            <p:nvPr/>
          </p:nvPicPr>
          <p:blipFill rotWithShape="1">
            <a:blip r:embed="rId2"/>
            <a:srcRect l="35552" t="14219" r="51930" b="75828"/>
            <a:stretch/>
          </p:blipFill>
          <p:spPr>
            <a:xfrm rot="10800000">
              <a:off x="10235848" y="2660649"/>
              <a:ext cx="373829" cy="364540"/>
            </a:xfrm>
            <a:prstGeom prst="rect">
              <a:avLst/>
            </a:prstGeom>
          </p:spPr>
        </p:pic>
        <p:sp>
          <p:nvSpPr>
            <p:cNvPr id="25" name="Rectangle 17">
              <a:extLst>
                <a:ext uri="{FF2B5EF4-FFF2-40B4-BE49-F238E27FC236}">
                  <a16:creationId xmlns:a16="http://schemas.microsoft.com/office/drawing/2014/main" id="{D5FD8CE3-A955-7A49-8455-E3B4A3C1043B}"/>
                </a:ext>
              </a:extLst>
            </p:cNvPr>
            <p:cNvSpPr/>
            <p:nvPr/>
          </p:nvSpPr>
          <p:spPr>
            <a:xfrm>
              <a:off x="10609677" y="2660648"/>
              <a:ext cx="716280" cy="375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6" name="Picture 19" descr="A diagram of different types of energy&#10;&#10;Description automatically generated">
            <a:extLst>
              <a:ext uri="{FF2B5EF4-FFF2-40B4-BE49-F238E27FC236}">
                <a16:creationId xmlns:a16="http://schemas.microsoft.com/office/drawing/2014/main" id="{E79D3AD0-0B6A-9CE7-5CFD-82CB3F282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805" y="1761615"/>
            <a:ext cx="2823274" cy="2382137"/>
          </a:xfrm>
          <a:prstGeom prst="rect">
            <a:avLst/>
          </a:prstGeom>
        </p:spPr>
      </p:pic>
      <p:sp>
        <p:nvSpPr>
          <p:cNvPr id="31" name="TextBox 30">
            <a:extLst>
              <a:ext uri="{FF2B5EF4-FFF2-40B4-BE49-F238E27FC236}">
                <a16:creationId xmlns:a16="http://schemas.microsoft.com/office/drawing/2014/main" id="{8DA853C7-DE99-B40A-7A85-FA573D913F00}"/>
              </a:ext>
            </a:extLst>
          </p:cNvPr>
          <p:cNvSpPr txBox="1"/>
          <p:nvPr/>
        </p:nvSpPr>
        <p:spPr>
          <a:xfrm>
            <a:off x="5954687" y="6411845"/>
            <a:ext cx="5943147" cy="184666"/>
          </a:xfrm>
          <a:prstGeom prst="rect">
            <a:avLst/>
          </a:prstGeom>
          <a:noFill/>
        </p:spPr>
        <p:txBody>
          <a:bodyPr wrap="square">
            <a:spAutoFit/>
          </a:bodyPr>
          <a:lstStyle/>
          <a:p>
            <a:pPr algn="r"/>
            <a:r>
              <a:rPr lang="en-US" altLang="ko-KR" sz="600"/>
              <a:t>Source: </a:t>
            </a:r>
            <a:r>
              <a:rPr lang="ko-KR" altLang="en-US" sz="600"/>
              <a:t>GCAM v.7.0 Documentation: GCAM Model Overview</a:t>
            </a:r>
            <a:r>
              <a:rPr lang="en-US" altLang="ko-KR" sz="600"/>
              <a:t>  </a:t>
            </a:r>
            <a:r>
              <a:rPr lang="ko-KR" altLang="en-US" sz="600">
                <a:hlinkClick r:id="rId4"/>
              </a:rPr>
              <a:t>https://jgcri.github.io/gcam-doc/overview.html</a:t>
            </a:r>
            <a:r>
              <a:rPr lang="ko-KR" altLang="en-US" sz="600"/>
              <a:t> </a:t>
            </a:r>
          </a:p>
        </p:txBody>
      </p:sp>
      <p:pic>
        <p:nvPicPr>
          <p:cNvPr id="33" name="Picture 11">
            <a:extLst>
              <a:ext uri="{FF2B5EF4-FFF2-40B4-BE49-F238E27FC236}">
                <a16:creationId xmlns:a16="http://schemas.microsoft.com/office/drawing/2014/main" id="{04171C8E-D8FB-9A60-58A0-B1C5A43C6E8B}"/>
              </a:ext>
            </a:extLst>
          </p:cNvPr>
          <p:cNvPicPr>
            <a:picLocks noChangeAspect="1"/>
          </p:cNvPicPr>
          <p:nvPr/>
        </p:nvPicPr>
        <p:blipFill>
          <a:blip r:embed="rId5"/>
          <a:stretch>
            <a:fillRect/>
          </a:stretch>
        </p:blipFill>
        <p:spPr>
          <a:xfrm>
            <a:off x="8956655" y="2084900"/>
            <a:ext cx="2823880" cy="1910078"/>
          </a:xfrm>
          <a:prstGeom prst="rect">
            <a:avLst/>
          </a:prstGeom>
        </p:spPr>
      </p:pic>
      <p:sp>
        <p:nvSpPr>
          <p:cNvPr id="38" name="TextBox 37">
            <a:extLst>
              <a:ext uri="{FF2B5EF4-FFF2-40B4-BE49-F238E27FC236}">
                <a16:creationId xmlns:a16="http://schemas.microsoft.com/office/drawing/2014/main" id="{61B40F60-0ABF-72C3-6F03-9F671FDB3D84}"/>
              </a:ext>
            </a:extLst>
          </p:cNvPr>
          <p:cNvSpPr txBox="1"/>
          <p:nvPr/>
        </p:nvSpPr>
        <p:spPr>
          <a:xfrm>
            <a:off x="239625" y="5949392"/>
            <a:ext cx="2802989" cy="646331"/>
          </a:xfrm>
          <a:prstGeom prst="rect">
            <a:avLst/>
          </a:prstGeom>
          <a:noFill/>
        </p:spPr>
        <p:txBody>
          <a:bodyPr wrap="square">
            <a:spAutoFit/>
          </a:bodyPr>
          <a:lstStyle/>
          <a:p>
            <a:r>
              <a:rPr lang="en-US" altLang="ko-KR" sz="900"/>
              <a:t>1) PNNL:</a:t>
            </a:r>
            <a:r>
              <a:rPr lang="ko-KR" altLang="en-US" sz="900"/>
              <a:t> </a:t>
            </a:r>
            <a:r>
              <a:rPr lang="en-US" altLang="ko-KR" sz="900"/>
              <a:t>Pacific</a:t>
            </a:r>
            <a:r>
              <a:rPr lang="ko-KR" altLang="en-US" sz="900"/>
              <a:t> </a:t>
            </a:r>
            <a:r>
              <a:rPr lang="en-US" altLang="ko-KR" sz="900"/>
              <a:t>Northwest</a:t>
            </a:r>
            <a:r>
              <a:rPr lang="ko-KR" altLang="en-US" sz="900"/>
              <a:t> </a:t>
            </a:r>
            <a:r>
              <a:rPr lang="en-US" altLang="ko-KR" sz="900"/>
              <a:t>National</a:t>
            </a:r>
            <a:r>
              <a:rPr lang="ko-KR" altLang="en-US" sz="900"/>
              <a:t> </a:t>
            </a:r>
            <a:r>
              <a:rPr lang="en-US" altLang="ko-KR" sz="900"/>
              <a:t>Laboratory</a:t>
            </a:r>
          </a:p>
          <a:p>
            <a:r>
              <a:rPr lang="en-US" altLang="ko-KR" sz="900"/>
              <a:t>2) GTAP: Global Trade Analysis Project</a:t>
            </a:r>
          </a:p>
          <a:p>
            <a:r>
              <a:rPr lang="en-US" altLang="ko-KR" sz="900"/>
              <a:t>3) SAM: Social Accounting Matrix</a:t>
            </a:r>
          </a:p>
          <a:p>
            <a:r>
              <a:rPr lang="en-US" altLang="ko-KR" sz="900"/>
              <a:t>4) CGE: Computable</a:t>
            </a:r>
            <a:r>
              <a:rPr lang="ko-KR" altLang="en-US" sz="900"/>
              <a:t> </a:t>
            </a:r>
            <a:r>
              <a:rPr lang="en-US" altLang="ko-KR" sz="900"/>
              <a:t>General Equilibrium</a:t>
            </a:r>
            <a:endParaRPr lang="ko-KR" altLang="en-US" sz="900"/>
          </a:p>
        </p:txBody>
      </p:sp>
      <p:sp>
        <p:nvSpPr>
          <p:cNvPr id="5" name="TextBox 4">
            <a:extLst>
              <a:ext uri="{FF2B5EF4-FFF2-40B4-BE49-F238E27FC236}">
                <a16:creationId xmlns:a16="http://schemas.microsoft.com/office/drawing/2014/main" id="{8B89F3DF-DE4B-7B09-00B0-D7C24E595D8C}"/>
              </a:ext>
            </a:extLst>
          </p:cNvPr>
          <p:cNvSpPr txBox="1"/>
          <p:nvPr/>
        </p:nvSpPr>
        <p:spPr>
          <a:xfrm>
            <a:off x="239625" y="4534409"/>
            <a:ext cx="3013913" cy="830997"/>
          </a:xfrm>
          <a:prstGeom prst="rect">
            <a:avLst/>
          </a:prstGeom>
          <a:noFill/>
        </p:spPr>
        <p:txBody>
          <a:bodyPr wrap="square">
            <a:spAutoFit/>
          </a:bodyPr>
          <a:lstStyle/>
          <a:p>
            <a:pPr marL="180975" indent="-180975">
              <a:buFont typeface="Arial" panose="020B0604020202020204" pitchFamily="34" charset="0"/>
              <a:buChar char="•"/>
            </a:pPr>
            <a:r>
              <a:rPr lang="en-US" altLang="ko-KR" sz="1200" b="1"/>
              <a:t>(IAM, Integrated assessment model)</a:t>
            </a:r>
            <a:r>
              <a:rPr lang="en-US" altLang="ko-KR" sz="1200"/>
              <a:t> The model integrates multiple sectors including socioeconomics, energy, land-use, water, and climate systems</a:t>
            </a:r>
          </a:p>
        </p:txBody>
      </p:sp>
      <p:sp>
        <p:nvSpPr>
          <p:cNvPr id="7" name="TextBox 6">
            <a:extLst>
              <a:ext uri="{FF2B5EF4-FFF2-40B4-BE49-F238E27FC236}">
                <a16:creationId xmlns:a16="http://schemas.microsoft.com/office/drawing/2014/main" id="{0A87AB4A-A429-1B3F-B89E-03B33410DF2F}"/>
              </a:ext>
            </a:extLst>
          </p:cNvPr>
          <p:cNvSpPr txBox="1"/>
          <p:nvPr/>
        </p:nvSpPr>
        <p:spPr>
          <a:xfrm>
            <a:off x="1292872" y="797333"/>
            <a:ext cx="9606256" cy="452368"/>
          </a:xfrm>
          <a:prstGeom prst="rect">
            <a:avLst/>
          </a:prstGeom>
          <a:noFill/>
        </p:spPr>
        <p:txBody>
          <a:bodyPr wrap="square">
            <a:spAutoFit/>
          </a:bodyPr>
          <a:lstStyle/>
          <a:p>
            <a:pPr algn="ctr">
              <a:lnSpc>
                <a:spcPct val="150000"/>
              </a:lnSpc>
            </a:pPr>
            <a:r>
              <a:rPr lang="en-US" altLang="ko-KR" sz="1800">
                <a:solidFill>
                  <a:schemeClr val="accent4"/>
                </a:solidFill>
                <a:latin typeface="HY헤드라인M" panose="02030600000101010101" pitchFamily="18" charset="-127"/>
                <a:ea typeface="HY헤드라인M" panose="02030600000101010101" pitchFamily="18" charset="-127"/>
              </a:rPr>
              <a:t>GCAM</a:t>
            </a:r>
            <a:r>
              <a:rPr lang="en-US" altLang="ko-KR" sz="1800">
                <a:latin typeface="HY헤드라인M" panose="02030600000101010101" pitchFamily="18" charset="-127"/>
                <a:ea typeface="HY헤드라인M" panose="02030600000101010101" pitchFamily="18" charset="-127"/>
              </a:rPr>
              <a:t> has been developed over the past 20 years at the PNNL</a:t>
            </a:r>
            <a:r>
              <a:rPr lang="en-US" altLang="ko-KR" baseline="30000">
                <a:solidFill>
                  <a:schemeClr val="tx2"/>
                </a:solidFill>
              </a:rPr>
              <a:t>1)</a:t>
            </a:r>
            <a:r>
              <a:rPr lang="en-US" altLang="ko-KR" sz="1800">
                <a:latin typeface="HY헤드라인M" panose="02030600000101010101" pitchFamily="18" charset="-127"/>
                <a:ea typeface="HY헤드라인M" panose="02030600000101010101" pitchFamily="18" charset="-127"/>
              </a:rPr>
              <a:t> in the United States</a:t>
            </a:r>
            <a:endParaRPr lang="en-US" altLang="ko-KR" sz="1800">
              <a:solidFill>
                <a:prstClr val="black">
                  <a:lumMod val="75000"/>
                  <a:lumOff val="25000"/>
                </a:prstClr>
              </a:solidFill>
              <a:latin typeface="HY헤드라인M" panose="02030600000101010101" pitchFamily="18" charset="-127"/>
              <a:ea typeface="HY헤드라인M" panose="02030600000101010101" pitchFamily="18" charset="-127"/>
            </a:endParaRPr>
          </a:p>
        </p:txBody>
      </p:sp>
      <p:sp>
        <p:nvSpPr>
          <p:cNvPr id="9" name="TextBox 8">
            <a:extLst>
              <a:ext uri="{FF2B5EF4-FFF2-40B4-BE49-F238E27FC236}">
                <a16:creationId xmlns:a16="http://schemas.microsoft.com/office/drawing/2014/main" id="{33FD946E-E6EA-F050-CDB2-81543A64AADC}"/>
              </a:ext>
            </a:extLst>
          </p:cNvPr>
          <p:cNvSpPr txBox="1"/>
          <p:nvPr/>
        </p:nvSpPr>
        <p:spPr>
          <a:xfrm>
            <a:off x="3268270" y="4534409"/>
            <a:ext cx="3013913" cy="1615827"/>
          </a:xfrm>
          <a:prstGeom prst="rect">
            <a:avLst/>
          </a:prstGeom>
          <a:noFill/>
        </p:spPr>
        <p:txBody>
          <a:bodyPr wrap="square">
            <a:spAutoFit/>
          </a:bodyPr>
          <a:lstStyle/>
          <a:p>
            <a:pPr marL="180975" indent="-180975">
              <a:buFont typeface="Arial" panose="020B0604020202020204" pitchFamily="34" charset="0"/>
              <a:buChar char="•"/>
            </a:pPr>
            <a:r>
              <a:rPr lang="en-US" altLang="ko-KR" sz="1200" b="1"/>
              <a:t>(Spatial resolution)</a:t>
            </a:r>
            <a:r>
              <a:rPr lang="en-US" altLang="ko-KR" sz="1200"/>
              <a:t> It divides the world into 32 regions for socioeconomic and energy systems; South Korea is modeled as a single region</a:t>
            </a:r>
          </a:p>
          <a:p>
            <a:pPr marL="180975" indent="-180975">
              <a:buFont typeface="Arial" panose="020B0604020202020204" pitchFamily="34" charset="0"/>
              <a:buChar char="•"/>
            </a:pPr>
            <a:endParaRPr lang="en-US" altLang="ko-KR" sz="300"/>
          </a:p>
          <a:p>
            <a:pPr marL="180975" indent="-180975">
              <a:buFont typeface="Arial" panose="020B0604020202020204" pitchFamily="34" charset="0"/>
              <a:buChar char="•"/>
            </a:pPr>
            <a:r>
              <a:rPr lang="en-US" altLang="ko-KR" sz="1200" b="1"/>
              <a:t>(Long-term projection</a:t>
            </a:r>
            <a:r>
              <a:rPr lang="en-US" altLang="ko-KR" sz="1200"/>
              <a:t>) GCAM simulates in 5-year time steps from the base year 2015 to 2100</a:t>
            </a:r>
          </a:p>
        </p:txBody>
      </p:sp>
      <p:grpSp>
        <p:nvGrpSpPr>
          <p:cNvPr id="18" name="그룹 17">
            <a:extLst>
              <a:ext uri="{FF2B5EF4-FFF2-40B4-BE49-F238E27FC236}">
                <a16:creationId xmlns:a16="http://schemas.microsoft.com/office/drawing/2014/main" id="{19809A53-E8D9-9053-631C-FDF369654A73}"/>
              </a:ext>
            </a:extLst>
          </p:cNvPr>
          <p:cNvGrpSpPr/>
          <p:nvPr/>
        </p:nvGrpSpPr>
        <p:grpSpPr>
          <a:xfrm>
            <a:off x="3818136" y="1442555"/>
            <a:ext cx="1914180" cy="3024921"/>
            <a:chOff x="3764877" y="1564472"/>
            <a:chExt cx="1969476" cy="3250038"/>
          </a:xfrm>
        </p:grpSpPr>
        <p:grpSp>
          <p:nvGrpSpPr>
            <p:cNvPr id="13" name="그룹 12">
              <a:extLst>
                <a:ext uri="{FF2B5EF4-FFF2-40B4-BE49-F238E27FC236}">
                  <a16:creationId xmlns:a16="http://schemas.microsoft.com/office/drawing/2014/main" id="{21C558C1-C89C-6A4A-9C0E-26D1FF096659}"/>
                </a:ext>
              </a:extLst>
            </p:cNvPr>
            <p:cNvGrpSpPr/>
            <p:nvPr/>
          </p:nvGrpSpPr>
          <p:grpSpPr>
            <a:xfrm>
              <a:off x="3764877" y="1564472"/>
              <a:ext cx="1969476" cy="3250037"/>
              <a:chOff x="1734468" y="1290583"/>
              <a:chExt cx="5694569" cy="9922675"/>
            </a:xfrm>
          </p:grpSpPr>
          <p:pic>
            <p:nvPicPr>
              <p:cNvPr id="11" name="그림 10">
                <a:extLst>
                  <a:ext uri="{FF2B5EF4-FFF2-40B4-BE49-F238E27FC236}">
                    <a16:creationId xmlns:a16="http://schemas.microsoft.com/office/drawing/2014/main" id="{C285E390-007A-5469-9AAB-7AC079C126F2}"/>
                  </a:ext>
                </a:extLst>
              </p:cNvPr>
              <p:cNvPicPr>
                <a:picLocks noChangeAspect="1"/>
              </p:cNvPicPr>
              <p:nvPr/>
            </p:nvPicPr>
            <p:blipFill>
              <a:blip r:embed="rId6"/>
              <a:srcRect r="50000"/>
              <a:stretch>
                <a:fillRect/>
              </a:stretch>
            </p:blipFill>
            <p:spPr>
              <a:xfrm>
                <a:off x="1746581" y="1290583"/>
                <a:ext cx="5682456" cy="4953691"/>
              </a:xfrm>
              <a:prstGeom prst="rect">
                <a:avLst/>
              </a:prstGeom>
            </p:spPr>
          </p:pic>
          <p:pic>
            <p:nvPicPr>
              <p:cNvPr id="12" name="그림 11">
                <a:extLst>
                  <a:ext uri="{FF2B5EF4-FFF2-40B4-BE49-F238E27FC236}">
                    <a16:creationId xmlns:a16="http://schemas.microsoft.com/office/drawing/2014/main" id="{78398FDF-63F6-BF70-29B3-654BDF317BCA}"/>
                  </a:ext>
                </a:extLst>
              </p:cNvPr>
              <p:cNvPicPr>
                <a:picLocks noChangeAspect="1"/>
              </p:cNvPicPr>
              <p:nvPr/>
            </p:nvPicPr>
            <p:blipFill>
              <a:blip r:embed="rId6"/>
              <a:srcRect l="50000"/>
              <a:stretch>
                <a:fillRect/>
              </a:stretch>
            </p:blipFill>
            <p:spPr>
              <a:xfrm>
                <a:off x="1734468" y="6259567"/>
                <a:ext cx="5682455" cy="4953691"/>
              </a:xfrm>
              <a:prstGeom prst="rect">
                <a:avLst/>
              </a:prstGeom>
            </p:spPr>
          </p:pic>
        </p:grpSp>
        <p:sp>
          <p:nvSpPr>
            <p:cNvPr id="14" name="TextBox 13">
              <a:extLst>
                <a:ext uri="{FF2B5EF4-FFF2-40B4-BE49-F238E27FC236}">
                  <a16:creationId xmlns:a16="http://schemas.microsoft.com/office/drawing/2014/main" id="{F7188328-D952-6887-BB8B-C787C5E07E86}"/>
                </a:ext>
              </a:extLst>
            </p:cNvPr>
            <p:cNvSpPr txBox="1"/>
            <p:nvPr/>
          </p:nvSpPr>
          <p:spPr>
            <a:xfrm>
              <a:off x="3781794" y="2172146"/>
              <a:ext cx="1630575" cy="200055"/>
            </a:xfrm>
            <a:prstGeom prst="rect">
              <a:avLst/>
            </a:prstGeom>
            <a:noFill/>
          </p:spPr>
          <p:txBody>
            <a:bodyPr wrap="none" lIns="36000" rtlCol="0">
              <a:spAutoFit/>
            </a:bodyPr>
            <a:lstStyle/>
            <a:p>
              <a:r>
                <a:rPr lang="en-US" altLang="ko-KR" sz="700"/>
                <a:t>Energy Socioeconomics: 32 regions</a:t>
              </a:r>
              <a:endParaRPr lang="ko-KR" altLang="en-US" sz="700"/>
            </a:p>
          </p:txBody>
        </p:sp>
        <p:sp>
          <p:nvSpPr>
            <p:cNvPr id="15" name="TextBox 14">
              <a:extLst>
                <a:ext uri="{FF2B5EF4-FFF2-40B4-BE49-F238E27FC236}">
                  <a16:creationId xmlns:a16="http://schemas.microsoft.com/office/drawing/2014/main" id="{36FAC4A6-E3B4-A992-D092-C3882729ED14}"/>
                </a:ext>
              </a:extLst>
            </p:cNvPr>
            <p:cNvSpPr txBox="1"/>
            <p:nvPr/>
          </p:nvSpPr>
          <p:spPr>
            <a:xfrm>
              <a:off x="3781794" y="2999401"/>
              <a:ext cx="1188270" cy="200055"/>
            </a:xfrm>
            <a:prstGeom prst="rect">
              <a:avLst/>
            </a:prstGeom>
            <a:noFill/>
          </p:spPr>
          <p:txBody>
            <a:bodyPr wrap="none" lIns="36000" rtlCol="0">
              <a:spAutoFit/>
            </a:bodyPr>
            <a:lstStyle/>
            <a:p>
              <a:r>
                <a:rPr lang="en-US" altLang="ko-KR" sz="700"/>
                <a:t>Water basins: 235 regions</a:t>
              </a:r>
              <a:endParaRPr lang="ko-KR" altLang="en-US" sz="700"/>
            </a:p>
          </p:txBody>
        </p:sp>
        <p:sp>
          <p:nvSpPr>
            <p:cNvPr id="16" name="TextBox 15">
              <a:extLst>
                <a:ext uri="{FF2B5EF4-FFF2-40B4-BE49-F238E27FC236}">
                  <a16:creationId xmlns:a16="http://schemas.microsoft.com/office/drawing/2014/main" id="{79CEBFFC-421C-7048-3FB2-A3B13B791772}"/>
                </a:ext>
              </a:extLst>
            </p:cNvPr>
            <p:cNvSpPr txBox="1"/>
            <p:nvPr/>
          </p:nvSpPr>
          <p:spPr>
            <a:xfrm>
              <a:off x="3781794" y="3814186"/>
              <a:ext cx="858051" cy="200055"/>
            </a:xfrm>
            <a:prstGeom prst="rect">
              <a:avLst/>
            </a:prstGeom>
            <a:noFill/>
          </p:spPr>
          <p:txBody>
            <a:bodyPr wrap="none" lIns="36000" rtlCol="0">
              <a:spAutoFit/>
            </a:bodyPr>
            <a:lstStyle/>
            <a:p>
              <a:r>
                <a:rPr lang="en-US" altLang="ko-KR" sz="700"/>
                <a:t>Land: 384 regions</a:t>
              </a:r>
              <a:endParaRPr lang="ko-KR" altLang="en-US" sz="700"/>
            </a:p>
          </p:txBody>
        </p:sp>
        <p:sp>
          <p:nvSpPr>
            <p:cNvPr id="17" name="TextBox 16">
              <a:extLst>
                <a:ext uri="{FF2B5EF4-FFF2-40B4-BE49-F238E27FC236}">
                  <a16:creationId xmlns:a16="http://schemas.microsoft.com/office/drawing/2014/main" id="{3CB59D6B-F456-FB76-A389-CBF946D2B666}"/>
                </a:ext>
              </a:extLst>
            </p:cNvPr>
            <p:cNvSpPr txBox="1"/>
            <p:nvPr/>
          </p:nvSpPr>
          <p:spPr>
            <a:xfrm>
              <a:off x="3781794" y="4614455"/>
              <a:ext cx="830800" cy="200055"/>
            </a:xfrm>
            <a:prstGeom prst="rect">
              <a:avLst/>
            </a:prstGeom>
            <a:noFill/>
          </p:spPr>
          <p:txBody>
            <a:bodyPr wrap="none" lIns="36000" rtlCol="0">
              <a:spAutoFit/>
            </a:bodyPr>
            <a:lstStyle/>
            <a:p>
              <a:r>
                <a:rPr lang="en-US" altLang="ko-KR" sz="700"/>
                <a:t>Climate: 1 region</a:t>
              </a:r>
              <a:endParaRPr lang="ko-KR" altLang="en-US" sz="700"/>
            </a:p>
          </p:txBody>
        </p:sp>
      </p:grpSp>
      <p:sp>
        <p:nvSpPr>
          <p:cNvPr id="19" name="TextBox 18">
            <a:extLst>
              <a:ext uri="{FF2B5EF4-FFF2-40B4-BE49-F238E27FC236}">
                <a16:creationId xmlns:a16="http://schemas.microsoft.com/office/drawing/2014/main" id="{57273EDF-750E-5E54-6749-549467735D81}"/>
              </a:ext>
            </a:extLst>
          </p:cNvPr>
          <p:cNvSpPr txBox="1"/>
          <p:nvPr/>
        </p:nvSpPr>
        <p:spPr>
          <a:xfrm>
            <a:off x="6237314" y="4534409"/>
            <a:ext cx="5715061" cy="1846659"/>
          </a:xfrm>
          <a:prstGeom prst="rect">
            <a:avLst/>
          </a:prstGeom>
          <a:noFill/>
        </p:spPr>
        <p:txBody>
          <a:bodyPr wrap="square">
            <a:spAutoFit/>
          </a:bodyPr>
          <a:lstStyle/>
          <a:p>
            <a:pPr marL="180975" indent="-180975">
              <a:buFont typeface="Arial" panose="020B0604020202020204" pitchFamily="34" charset="0"/>
              <a:buChar char="•"/>
            </a:pPr>
            <a:r>
              <a:rPr lang="en-US" altLang="ko-KR" sz="1200" b="1"/>
              <a:t>(Bottom-up model)</a:t>
            </a:r>
            <a:r>
              <a:rPr lang="en-US" altLang="ko-KR" sz="1200"/>
              <a:t> It uses a bottom-up technology-rich structure to simulate systems at the technology level</a:t>
            </a:r>
          </a:p>
          <a:p>
            <a:pPr marL="180975" indent="-180975">
              <a:buFont typeface="Arial" panose="020B0604020202020204" pitchFamily="34" charset="0"/>
              <a:buChar char="•"/>
            </a:pPr>
            <a:endParaRPr lang="en-US" altLang="ko-KR" sz="300"/>
          </a:p>
          <a:p>
            <a:pPr marL="180975" indent="-180975">
              <a:buFont typeface="Arial" panose="020B0604020202020204" pitchFamily="34" charset="0"/>
              <a:buChar char="•"/>
            </a:pPr>
            <a:r>
              <a:rPr lang="en-US" altLang="ko-KR" sz="1200" b="1"/>
              <a:t>(Equilibrium model)</a:t>
            </a:r>
            <a:r>
              <a:rPr lang="en-US" altLang="ko-KR" sz="1200"/>
              <a:t> GCAM calculates equilibrium prices by balancing the supply and demand of resources across sectors (energy, land, water, etc.)</a:t>
            </a:r>
          </a:p>
          <a:p>
            <a:pPr marL="180975" indent="-180975">
              <a:buFont typeface="Arial" panose="020B0604020202020204" pitchFamily="34" charset="0"/>
              <a:buChar char="•"/>
            </a:pPr>
            <a:endParaRPr lang="en-US" altLang="ko-KR" sz="300"/>
          </a:p>
          <a:p>
            <a:pPr marL="180975" indent="-180975">
              <a:buFont typeface="Arial" panose="020B0604020202020204" pitchFamily="34" charset="0"/>
              <a:buChar char="•"/>
            </a:pPr>
            <a:r>
              <a:rPr lang="en-US" altLang="ko-KR" sz="1200" b="1">
                <a:solidFill>
                  <a:schemeClr val="tx2"/>
                </a:solidFill>
              </a:rPr>
              <a:t>(Macroeconomic model)</a:t>
            </a:r>
            <a:r>
              <a:rPr lang="en-US" altLang="ko-KR" sz="1200">
                <a:solidFill>
                  <a:schemeClr val="tx2"/>
                </a:solidFill>
              </a:rPr>
              <a:t> From version 7.0, GCAM incorporates GTAP</a:t>
            </a:r>
            <a:r>
              <a:rPr lang="en-US" altLang="ko-KR" sz="1200" baseline="30000">
                <a:solidFill>
                  <a:schemeClr val="tx2"/>
                </a:solidFill>
              </a:rPr>
              <a:t>2)</a:t>
            </a:r>
            <a:r>
              <a:rPr lang="en-US" altLang="ko-KR" sz="1200">
                <a:solidFill>
                  <a:schemeClr val="tx2"/>
                </a:solidFill>
              </a:rPr>
              <a:t> databases to construct a Social Accounting Matrix (SAM</a:t>
            </a:r>
            <a:r>
              <a:rPr lang="en-US" altLang="ko-KR" sz="1200" baseline="30000">
                <a:solidFill>
                  <a:schemeClr val="tx2"/>
                </a:solidFill>
              </a:rPr>
              <a:t>3)</a:t>
            </a:r>
            <a:r>
              <a:rPr lang="en-US" altLang="ko-KR" sz="1200">
                <a:solidFill>
                  <a:schemeClr val="tx2"/>
                </a:solidFill>
              </a:rPr>
              <a:t>), which is then used for CGE</a:t>
            </a:r>
            <a:r>
              <a:rPr lang="en-US" altLang="ko-KR" sz="1200" baseline="30000">
                <a:solidFill>
                  <a:schemeClr val="tx2"/>
                </a:solidFill>
              </a:rPr>
              <a:t>4)</a:t>
            </a:r>
            <a:r>
              <a:rPr lang="en-US" altLang="ko-KR" sz="1200">
                <a:solidFill>
                  <a:schemeClr val="tx2"/>
                </a:solidFill>
              </a:rPr>
              <a:t>-based macroeconomic interactions. This enables two-way interaction between the energy system and GDP, allowing analysis of how climate change affects macroeconomic activity</a:t>
            </a:r>
          </a:p>
        </p:txBody>
      </p:sp>
      <p:sp>
        <p:nvSpPr>
          <p:cNvPr id="3" name="TextBox 2">
            <a:extLst>
              <a:ext uri="{FF2B5EF4-FFF2-40B4-BE49-F238E27FC236}">
                <a16:creationId xmlns:a16="http://schemas.microsoft.com/office/drawing/2014/main" id="{435A7F1B-58C0-A3D5-1265-AC58FF9F12EB}"/>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cxnSp>
        <p:nvCxnSpPr>
          <p:cNvPr id="10" name="직선 연결선 9">
            <a:extLst>
              <a:ext uri="{FF2B5EF4-FFF2-40B4-BE49-F238E27FC236}">
                <a16:creationId xmlns:a16="http://schemas.microsoft.com/office/drawing/2014/main" id="{90F802CA-BC80-797E-B633-3FAE303ED910}"/>
              </a:ext>
            </a:extLst>
          </p:cNvPr>
          <p:cNvCxnSpPr/>
          <p:nvPr/>
        </p:nvCxnSpPr>
        <p:spPr>
          <a:xfrm>
            <a:off x="3253538" y="1501140"/>
            <a:ext cx="0" cy="4663440"/>
          </a:xfrm>
          <a:prstGeom prst="line">
            <a:avLst/>
          </a:prstGeom>
          <a:ln w="3175">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0" name="직선 연결선 19">
            <a:extLst>
              <a:ext uri="{FF2B5EF4-FFF2-40B4-BE49-F238E27FC236}">
                <a16:creationId xmlns:a16="http://schemas.microsoft.com/office/drawing/2014/main" id="{6F21AC99-81FA-EB7F-AE47-DD7CFBD18C4C}"/>
              </a:ext>
            </a:extLst>
          </p:cNvPr>
          <p:cNvCxnSpPr/>
          <p:nvPr/>
        </p:nvCxnSpPr>
        <p:spPr>
          <a:xfrm>
            <a:off x="6179820" y="1501140"/>
            <a:ext cx="0" cy="4663440"/>
          </a:xfrm>
          <a:prstGeom prst="line">
            <a:avLst/>
          </a:prstGeom>
          <a:ln w="3175">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9880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F5055-E1C6-FB4B-91AA-6DF48D56BF6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F3DC821-041B-A681-4321-B428C57B5636}"/>
              </a:ext>
            </a:extLst>
          </p:cNvPr>
          <p:cNvSpPr>
            <a:spLocks noGrp="1"/>
          </p:cNvSpPr>
          <p:nvPr>
            <p:ph type="title"/>
          </p:nvPr>
        </p:nvSpPr>
        <p:spPr/>
        <p:txBody>
          <a:bodyPr/>
          <a:lstStyle/>
          <a:p>
            <a:r>
              <a:rPr lang="en-US" altLang="ko-KR"/>
              <a:t>Why GCAM?</a:t>
            </a:r>
            <a:endParaRPr lang="ko-KR" altLang="en-US"/>
          </a:p>
        </p:txBody>
      </p:sp>
      <p:sp>
        <p:nvSpPr>
          <p:cNvPr id="4" name="슬라이드 번호 개체 틀 3">
            <a:extLst>
              <a:ext uri="{FF2B5EF4-FFF2-40B4-BE49-F238E27FC236}">
                <a16:creationId xmlns:a16="http://schemas.microsoft.com/office/drawing/2014/main" id="{722FD468-939A-B03E-3DEF-6FA316B395B7}"/>
              </a:ext>
            </a:extLst>
          </p:cNvPr>
          <p:cNvSpPr>
            <a:spLocks noGrp="1"/>
          </p:cNvSpPr>
          <p:nvPr>
            <p:ph type="sldNum" sz="quarter" idx="12"/>
          </p:nvPr>
        </p:nvSpPr>
        <p:spPr/>
        <p:txBody>
          <a:bodyPr/>
          <a:lstStyle/>
          <a:p>
            <a:fld id="{109C872D-39A9-4065-8BF3-6A613116E2A1}" type="slidenum">
              <a:rPr lang="ko-KR" altLang="en-US" smtClean="0"/>
              <a:t>28</a:t>
            </a:fld>
            <a:endParaRPr lang="ko-KR" altLang="en-US"/>
          </a:p>
        </p:txBody>
      </p:sp>
      <p:grpSp>
        <p:nvGrpSpPr>
          <p:cNvPr id="34" name="Group 32">
            <a:extLst>
              <a:ext uri="{FF2B5EF4-FFF2-40B4-BE49-F238E27FC236}">
                <a16:creationId xmlns:a16="http://schemas.microsoft.com/office/drawing/2014/main" id="{CBA6B083-60C5-620F-4026-8B02956DC581}"/>
              </a:ext>
            </a:extLst>
          </p:cNvPr>
          <p:cNvGrpSpPr/>
          <p:nvPr/>
        </p:nvGrpSpPr>
        <p:grpSpPr>
          <a:xfrm>
            <a:off x="468178" y="1805688"/>
            <a:ext cx="3658520" cy="1200446"/>
            <a:chOff x="4350379" y="1936989"/>
            <a:chExt cx="3658520" cy="1200446"/>
          </a:xfrm>
        </p:grpSpPr>
        <p:grpSp>
          <p:nvGrpSpPr>
            <p:cNvPr id="35" name="Group 2">
              <a:extLst>
                <a:ext uri="{FF2B5EF4-FFF2-40B4-BE49-F238E27FC236}">
                  <a16:creationId xmlns:a16="http://schemas.microsoft.com/office/drawing/2014/main" id="{2D6B0C83-ABB8-4D33-0C32-DF0ABDCB7C37}"/>
                </a:ext>
              </a:extLst>
            </p:cNvPr>
            <p:cNvGrpSpPr/>
            <p:nvPr/>
          </p:nvGrpSpPr>
          <p:grpSpPr>
            <a:xfrm>
              <a:off x="4401850" y="1936989"/>
              <a:ext cx="3607049" cy="988249"/>
              <a:chOff x="8057252" y="1140751"/>
              <a:chExt cx="3761378" cy="1188000"/>
            </a:xfrm>
          </p:grpSpPr>
          <p:pic>
            <p:nvPicPr>
              <p:cNvPr id="37" name="Picture 6">
                <a:extLst>
                  <a:ext uri="{FF2B5EF4-FFF2-40B4-BE49-F238E27FC236}">
                    <a16:creationId xmlns:a16="http://schemas.microsoft.com/office/drawing/2014/main" id="{DF75E3AC-33D1-0EE6-AEA3-9ACF0D9EF9A3}"/>
                  </a:ext>
                </a:extLst>
              </p:cNvPr>
              <p:cNvPicPr preferRelativeResize="0">
                <a:picLocks/>
              </p:cNvPicPr>
              <p:nvPr/>
            </p:nvPicPr>
            <p:blipFill>
              <a:blip r:embed="rId2"/>
              <a:stretch>
                <a:fillRect/>
              </a:stretch>
            </p:blipFill>
            <p:spPr>
              <a:xfrm>
                <a:off x="8057252" y="1140751"/>
                <a:ext cx="900000" cy="1188000"/>
              </a:xfrm>
              <a:prstGeom prst="rect">
                <a:avLst/>
              </a:prstGeom>
              <a:ln w="6350">
                <a:solidFill>
                  <a:schemeClr val="accent1">
                    <a:shade val="15000"/>
                  </a:schemeClr>
                </a:solidFill>
              </a:ln>
            </p:spPr>
          </p:pic>
          <p:pic>
            <p:nvPicPr>
              <p:cNvPr id="38" name="Picture 8">
                <a:extLst>
                  <a:ext uri="{FF2B5EF4-FFF2-40B4-BE49-F238E27FC236}">
                    <a16:creationId xmlns:a16="http://schemas.microsoft.com/office/drawing/2014/main" id="{7E3C7A7F-F4B6-BF30-10F4-98C21DADF8CD}"/>
                  </a:ext>
                </a:extLst>
              </p:cNvPr>
              <p:cNvPicPr preferRelativeResize="0">
                <a:picLocks/>
              </p:cNvPicPr>
              <p:nvPr/>
            </p:nvPicPr>
            <p:blipFill>
              <a:blip r:embed="rId3"/>
              <a:stretch>
                <a:fillRect/>
              </a:stretch>
            </p:blipFill>
            <p:spPr>
              <a:xfrm>
                <a:off x="9011045" y="1140751"/>
                <a:ext cx="900000" cy="1188000"/>
              </a:xfrm>
              <a:prstGeom prst="rect">
                <a:avLst/>
              </a:prstGeom>
              <a:ln w="6350">
                <a:solidFill>
                  <a:schemeClr val="accent1">
                    <a:shade val="15000"/>
                  </a:schemeClr>
                </a:solidFill>
              </a:ln>
            </p:spPr>
          </p:pic>
          <p:pic>
            <p:nvPicPr>
              <p:cNvPr id="39" name="Picture 4" descr="Climate Change 2014: Mitigation of Climate Change">
                <a:extLst>
                  <a:ext uri="{FF2B5EF4-FFF2-40B4-BE49-F238E27FC236}">
                    <a16:creationId xmlns:a16="http://schemas.microsoft.com/office/drawing/2014/main" id="{D1E1070C-EE3D-6C84-5E17-F331C5708002}"/>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64838" y="1140751"/>
                <a:ext cx="900000" cy="1188000"/>
              </a:xfrm>
              <a:prstGeom prst="rect">
                <a:avLst/>
              </a:prstGeom>
              <a:noFill/>
              <a:ln w="635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40" name="Picture 15">
                <a:extLst>
                  <a:ext uri="{FF2B5EF4-FFF2-40B4-BE49-F238E27FC236}">
                    <a16:creationId xmlns:a16="http://schemas.microsoft.com/office/drawing/2014/main" id="{7084EAEF-CCAD-2171-D47C-FEBB70FBB297}"/>
                  </a:ext>
                </a:extLst>
              </p:cNvPr>
              <p:cNvPicPr preferRelativeResize="0">
                <a:picLocks/>
              </p:cNvPicPr>
              <p:nvPr/>
            </p:nvPicPr>
            <p:blipFill>
              <a:blip r:embed="rId5"/>
              <a:stretch>
                <a:fillRect/>
              </a:stretch>
            </p:blipFill>
            <p:spPr>
              <a:xfrm>
                <a:off x="10918630" y="1140751"/>
                <a:ext cx="900000" cy="1188000"/>
              </a:xfrm>
              <a:prstGeom prst="rect">
                <a:avLst/>
              </a:prstGeom>
              <a:ln w="6350">
                <a:solidFill>
                  <a:schemeClr val="accent1">
                    <a:shade val="15000"/>
                  </a:schemeClr>
                </a:solidFill>
              </a:ln>
            </p:spPr>
          </p:pic>
        </p:grpSp>
        <p:sp>
          <p:nvSpPr>
            <p:cNvPr id="36" name="Text Box 8">
              <a:extLst>
                <a:ext uri="{FF2B5EF4-FFF2-40B4-BE49-F238E27FC236}">
                  <a16:creationId xmlns:a16="http://schemas.microsoft.com/office/drawing/2014/main" id="{ABA2D5AF-2D8F-5EDC-2A32-91817F95DA37}"/>
                </a:ext>
              </a:extLst>
            </p:cNvPr>
            <p:cNvSpPr txBox="1">
              <a:spLocks noChangeArrowheads="1"/>
            </p:cNvSpPr>
            <p:nvPr/>
          </p:nvSpPr>
          <p:spPr bwMode="auto">
            <a:xfrm>
              <a:off x="4350379" y="2952769"/>
              <a:ext cx="17777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
                <a:defRPr>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1pPr>
              <a:lvl2pPr marL="742950" indent="-285750">
                <a:spcBef>
                  <a:spcPct val="20000"/>
                </a:spcBef>
                <a:buClr>
                  <a:schemeClr val="accent1"/>
                </a:buClr>
                <a:buFont typeface="Wingdings" panose="05000000000000000000" pitchFamily="2" charset="2"/>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2pPr>
              <a:lvl3pPr marL="1143000" indent="-228600">
                <a:spcBef>
                  <a:spcPct val="20000"/>
                </a:spcBef>
                <a:buClr>
                  <a:schemeClr val="tx1"/>
                </a:buClr>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3pPr>
              <a:lvl4pPr marL="16002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4pPr>
              <a:lvl5pPr marL="20574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5pPr>
              <a:lvl6pPr marL="25146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6pPr>
              <a:lvl7pPr marL="29718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7pPr>
              <a:lvl8pPr marL="34290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8pPr>
              <a:lvl9pPr marL="38862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9pPr>
            </a:lstStyle>
            <a:p>
              <a:pPr marL="0" marR="0" lvl="0" indent="0" algn="l" defTabSz="914400" rtl="0" eaLnBrk="0" fontAlgn="base" latinLnBrk="0" hangingPunct="0">
                <a:lnSpc>
                  <a:spcPct val="100000"/>
                </a:lnSpc>
                <a:spcBef>
                  <a:spcPts val="300"/>
                </a:spcBef>
                <a:spcAft>
                  <a:spcPct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Source: IPCC, </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hlinkClick r:id="rId6"/>
                </a:rPr>
                <a:t>https://www.ipcc.ch/reports/</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 </a:t>
              </a:r>
              <a:endParaRPr lang="en-US" altLang="ko-KR" sz="600">
                <a:solidFill>
                  <a:srgbClr val="000000"/>
                </a:solidFill>
                <a:cs typeface="Times New Roman" panose="02020603050405020304" pitchFamily="18" charset="0"/>
              </a:endParaRPr>
            </a:p>
          </p:txBody>
        </p:sp>
      </p:grpSp>
      <p:grpSp>
        <p:nvGrpSpPr>
          <p:cNvPr id="58" name="그룹 57">
            <a:extLst>
              <a:ext uri="{FF2B5EF4-FFF2-40B4-BE49-F238E27FC236}">
                <a16:creationId xmlns:a16="http://schemas.microsoft.com/office/drawing/2014/main" id="{EF47199A-66BB-AE1F-5864-E8DB3350C0E6}"/>
              </a:ext>
            </a:extLst>
          </p:cNvPr>
          <p:cNvGrpSpPr/>
          <p:nvPr/>
        </p:nvGrpSpPr>
        <p:grpSpPr>
          <a:xfrm>
            <a:off x="8507856" y="2594255"/>
            <a:ext cx="3188248" cy="2667251"/>
            <a:chOff x="8532346" y="3245965"/>
            <a:chExt cx="3188248" cy="2667251"/>
          </a:xfrm>
        </p:grpSpPr>
        <p:grpSp>
          <p:nvGrpSpPr>
            <p:cNvPr id="23" name="그룹 22">
              <a:extLst>
                <a:ext uri="{FF2B5EF4-FFF2-40B4-BE49-F238E27FC236}">
                  <a16:creationId xmlns:a16="http://schemas.microsoft.com/office/drawing/2014/main" id="{A9EA66AA-6F0B-CE1E-B6C0-19C5A850DB82}"/>
                </a:ext>
              </a:extLst>
            </p:cNvPr>
            <p:cNvGrpSpPr/>
            <p:nvPr/>
          </p:nvGrpSpPr>
          <p:grpSpPr>
            <a:xfrm>
              <a:off x="8554251" y="3596012"/>
              <a:ext cx="3166343" cy="2317204"/>
              <a:chOff x="10223164" y="2511893"/>
              <a:chExt cx="3166343" cy="2317204"/>
            </a:xfrm>
          </p:grpSpPr>
          <p:pic>
            <p:nvPicPr>
              <p:cNvPr id="30" name="Picture 22">
                <a:extLst>
                  <a:ext uri="{FF2B5EF4-FFF2-40B4-BE49-F238E27FC236}">
                    <a16:creationId xmlns:a16="http://schemas.microsoft.com/office/drawing/2014/main" id="{4CD82074-C4A9-2ED5-0ECC-D2E76DF5DCB5}"/>
                  </a:ext>
                </a:extLst>
              </p:cNvPr>
              <p:cNvPicPr>
                <a:picLocks noChangeAspect="1"/>
              </p:cNvPicPr>
              <p:nvPr/>
            </p:nvPicPr>
            <p:blipFill>
              <a:blip r:embed="rId7"/>
              <a:stretch>
                <a:fillRect/>
              </a:stretch>
            </p:blipFill>
            <p:spPr>
              <a:xfrm>
                <a:off x="10223164" y="2583186"/>
                <a:ext cx="3063185" cy="2025652"/>
              </a:xfrm>
              <a:prstGeom prst="rect">
                <a:avLst/>
              </a:prstGeom>
            </p:spPr>
          </p:pic>
          <p:sp>
            <p:nvSpPr>
              <p:cNvPr id="32" name="Text Box 8">
                <a:extLst>
                  <a:ext uri="{FF2B5EF4-FFF2-40B4-BE49-F238E27FC236}">
                    <a16:creationId xmlns:a16="http://schemas.microsoft.com/office/drawing/2014/main" id="{8D2FC8BA-E010-C01D-7B17-9B240D6BE779}"/>
                  </a:ext>
                </a:extLst>
              </p:cNvPr>
              <p:cNvSpPr txBox="1">
                <a:spLocks noChangeArrowheads="1"/>
              </p:cNvSpPr>
              <p:nvPr/>
            </p:nvSpPr>
            <p:spPr bwMode="auto">
              <a:xfrm>
                <a:off x="11163339" y="4644431"/>
                <a:ext cx="222616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
                  <a:defRPr>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1pPr>
                <a:lvl2pPr marL="742950" indent="-285750">
                  <a:spcBef>
                    <a:spcPct val="20000"/>
                  </a:spcBef>
                  <a:buClr>
                    <a:schemeClr val="accent1"/>
                  </a:buClr>
                  <a:buFont typeface="Wingdings" panose="05000000000000000000" pitchFamily="2" charset="2"/>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2pPr>
                <a:lvl3pPr marL="1143000" indent="-228600">
                  <a:spcBef>
                    <a:spcPct val="20000"/>
                  </a:spcBef>
                  <a:buClr>
                    <a:schemeClr val="tx1"/>
                  </a:buClr>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3pPr>
                <a:lvl4pPr marL="16002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4pPr>
                <a:lvl5pPr marL="20574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5pPr>
                <a:lvl6pPr marL="25146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6pPr>
                <a:lvl7pPr marL="29718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7pPr>
                <a:lvl8pPr marL="34290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8pPr>
                <a:lvl9pPr marL="38862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9pPr>
              </a:lstStyle>
              <a:p>
                <a:pPr marL="0" marR="0" lvl="0" indent="0" algn="l" defTabSz="914400" rtl="0" eaLnBrk="0" fontAlgn="base" latinLnBrk="0" hangingPunct="0">
                  <a:lnSpc>
                    <a:spcPct val="100000"/>
                  </a:lnSpc>
                  <a:spcBef>
                    <a:spcPts val="300"/>
                  </a:spcBef>
                  <a:spcAft>
                    <a:spcPct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Source: </a:t>
                </a:r>
                <a:r>
                  <a:rPr lang="en-US" altLang="ko-KR" sz="600">
                    <a:solidFill>
                      <a:srgbClr val="000000"/>
                    </a:solidFill>
                    <a:cs typeface="Times New Roman" panose="02020603050405020304" pitchFamily="18" charset="0"/>
                  </a:rPr>
                  <a:t>NGFS</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 </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hlinkClick r:id="rId8"/>
                  </a:rPr>
                  <a:t>https://www.ngfs.net/ngfs-scenarios-portal/</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 </a:t>
                </a:r>
                <a:endParaRPr lang="en-US" altLang="ko-KR" sz="600">
                  <a:solidFill>
                    <a:srgbClr val="000000"/>
                  </a:solidFill>
                  <a:cs typeface="Times New Roman" panose="02020603050405020304" pitchFamily="18" charset="0"/>
                </a:endParaRPr>
              </a:p>
            </p:txBody>
          </p:sp>
          <p:sp>
            <p:nvSpPr>
              <p:cNvPr id="41" name="타원 18">
                <a:extLst>
                  <a:ext uri="{FF2B5EF4-FFF2-40B4-BE49-F238E27FC236}">
                    <a16:creationId xmlns:a16="http://schemas.microsoft.com/office/drawing/2014/main" id="{E794256A-ECA9-2F37-FB06-84B6E9985227}"/>
                  </a:ext>
                </a:extLst>
              </p:cNvPr>
              <p:cNvSpPr/>
              <p:nvPr/>
            </p:nvSpPr>
            <p:spPr>
              <a:xfrm>
                <a:off x="10723808" y="2511893"/>
                <a:ext cx="839709" cy="542727"/>
              </a:xfrm>
              <a:prstGeom prst="ellipse">
                <a:avLst/>
              </a:pr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2" name="직사각형 49">
              <a:extLst>
                <a:ext uri="{FF2B5EF4-FFF2-40B4-BE49-F238E27FC236}">
                  <a16:creationId xmlns:a16="http://schemas.microsoft.com/office/drawing/2014/main" id="{1D50655B-88A3-E5CC-D1A0-2F51870274AB}"/>
                </a:ext>
              </a:extLst>
            </p:cNvPr>
            <p:cNvSpPr/>
            <p:nvPr/>
          </p:nvSpPr>
          <p:spPr>
            <a:xfrm>
              <a:off x="8532346" y="3245965"/>
              <a:ext cx="3085090" cy="293414"/>
            </a:xfrm>
            <a:prstGeom prst="rect">
              <a:avLst/>
            </a:prstGeom>
          </p:spPr>
          <p:txBody>
            <a:bodyPr wrap="square">
              <a:spAutoFit/>
            </a:bodyPr>
            <a:lstStyle/>
            <a:p>
              <a:pPr algn="ctr">
                <a:lnSpc>
                  <a:spcPct val="150000"/>
                </a:lnSpc>
              </a:pPr>
              <a:r>
                <a:rPr lang="en-US" altLang="ko-KR" sz="1000" b="1" u="sng" spc="-50"/>
                <a:t>&lt;Impact of Climate Change on the Macroeconomy&gt;</a:t>
              </a:r>
            </a:p>
          </p:txBody>
        </p:sp>
      </p:grpSp>
      <p:grpSp>
        <p:nvGrpSpPr>
          <p:cNvPr id="24" name="그룹 23">
            <a:extLst>
              <a:ext uri="{FF2B5EF4-FFF2-40B4-BE49-F238E27FC236}">
                <a16:creationId xmlns:a16="http://schemas.microsoft.com/office/drawing/2014/main" id="{9D73503D-F916-CEF5-35BF-7B04D9164E57}"/>
              </a:ext>
            </a:extLst>
          </p:cNvPr>
          <p:cNvGrpSpPr/>
          <p:nvPr/>
        </p:nvGrpSpPr>
        <p:grpSpPr>
          <a:xfrm>
            <a:off x="4530589" y="1793108"/>
            <a:ext cx="3698843" cy="4824991"/>
            <a:chOff x="4586669" y="1793108"/>
            <a:chExt cx="3698843" cy="4824991"/>
          </a:xfrm>
        </p:grpSpPr>
        <p:grpSp>
          <p:nvGrpSpPr>
            <p:cNvPr id="44" name="Group 8">
              <a:extLst>
                <a:ext uri="{FF2B5EF4-FFF2-40B4-BE49-F238E27FC236}">
                  <a16:creationId xmlns:a16="http://schemas.microsoft.com/office/drawing/2014/main" id="{2BE05017-2CDA-65F4-B2CE-047FDF2194DB}"/>
                </a:ext>
              </a:extLst>
            </p:cNvPr>
            <p:cNvGrpSpPr/>
            <p:nvPr/>
          </p:nvGrpSpPr>
          <p:grpSpPr>
            <a:xfrm>
              <a:off x="4586669" y="2034976"/>
              <a:ext cx="1818884" cy="4576148"/>
              <a:chOff x="323775" y="1287020"/>
              <a:chExt cx="2686127" cy="5099900"/>
            </a:xfrm>
          </p:grpSpPr>
          <p:grpSp>
            <p:nvGrpSpPr>
              <p:cNvPr id="45" name="Group 10">
                <a:extLst>
                  <a:ext uri="{FF2B5EF4-FFF2-40B4-BE49-F238E27FC236}">
                    <a16:creationId xmlns:a16="http://schemas.microsoft.com/office/drawing/2014/main" id="{31B2D96F-19D7-5EE4-A8EA-D4C3C6BAE6A2}"/>
                  </a:ext>
                </a:extLst>
              </p:cNvPr>
              <p:cNvGrpSpPr/>
              <p:nvPr/>
            </p:nvGrpSpPr>
            <p:grpSpPr>
              <a:xfrm>
                <a:off x="419451" y="1287020"/>
                <a:ext cx="2590451" cy="4310097"/>
                <a:chOff x="419451" y="1287020"/>
                <a:chExt cx="2590451" cy="4310097"/>
              </a:xfrm>
            </p:grpSpPr>
            <p:pic>
              <p:nvPicPr>
                <p:cNvPr id="47" name="Picture 14">
                  <a:extLst>
                    <a:ext uri="{FF2B5EF4-FFF2-40B4-BE49-F238E27FC236}">
                      <a16:creationId xmlns:a16="http://schemas.microsoft.com/office/drawing/2014/main" id="{65A423E7-A060-DB94-4774-FE52A18AD72C}"/>
                    </a:ext>
                  </a:extLst>
                </p:cNvPr>
                <p:cNvPicPr>
                  <a:picLocks noChangeAspect="1"/>
                </p:cNvPicPr>
                <p:nvPr/>
              </p:nvPicPr>
              <p:blipFill>
                <a:blip r:embed="rId9"/>
                <a:stretch>
                  <a:fillRect/>
                </a:stretch>
              </p:blipFill>
              <p:spPr>
                <a:xfrm>
                  <a:off x="419452" y="1287020"/>
                  <a:ext cx="2590450" cy="2050505"/>
                </a:xfrm>
                <a:prstGeom prst="rect">
                  <a:avLst/>
                </a:prstGeom>
              </p:spPr>
            </p:pic>
            <p:pic>
              <p:nvPicPr>
                <p:cNvPr id="48" name="Picture 15">
                  <a:extLst>
                    <a:ext uri="{FF2B5EF4-FFF2-40B4-BE49-F238E27FC236}">
                      <a16:creationId xmlns:a16="http://schemas.microsoft.com/office/drawing/2014/main" id="{659166CB-A86A-0729-9187-73C720EC4CD2}"/>
                    </a:ext>
                  </a:extLst>
                </p:cNvPr>
                <p:cNvPicPr>
                  <a:picLocks noChangeAspect="1"/>
                </p:cNvPicPr>
                <p:nvPr/>
              </p:nvPicPr>
              <p:blipFill rotWithShape="1">
                <a:blip r:embed="rId10"/>
                <a:srcRect b="5493"/>
                <a:stretch/>
              </p:blipFill>
              <p:spPr>
                <a:xfrm>
                  <a:off x="419451" y="3426373"/>
                  <a:ext cx="2590450" cy="2170744"/>
                </a:xfrm>
                <a:prstGeom prst="rect">
                  <a:avLst/>
                </a:prstGeom>
                <a:solidFill>
                  <a:schemeClr val="bg1"/>
                </a:solidFill>
              </p:spPr>
            </p:pic>
          </p:grpSp>
          <p:sp>
            <p:nvSpPr>
              <p:cNvPr id="46" name="TextBox 45">
                <a:extLst>
                  <a:ext uri="{FF2B5EF4-FFF2-40B4-BE49-F238E27FC236}">
                    <a16:creationId xmlns:a16="http://schemas.microsoft.com/office/drawing/2014/main" id="{2503BDB6-42B6-57C8-26DC-2E9990BA465B}"/>
                  </a:ext>
                </a:extLst>
              </p:cNvPr>
              <p:cNvSpPr txBox="1"/>
              <p:nvPr/>
            </p:nvSpPr>
            <p:spPr>
              <a:xfrm>
                <a:off x="323775" y="5872416"/>
                <a:ext cx="2590450" cy="514504"/>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mn-ea"/>
                    <a:cs typeface="+mn-cs"/>
                  </a:rPr>
                  <a:t>Source: White House. https://unfccc.int/files/focus/long-term_strategies/application/pdf/mid_century_strategy_report-final_red.pdf</a:t>
                </a:r>
                <a:endParaRPr kumimoji="0" lang="ko-KR" altLang="en-US" sz="600" b="0" i="0" u="none" strike="noStrike" kern="1200" cap="none" spc="0" normalizeH="0" baseline="0" noProof="0">
                  <a:ln>
                    <a:noFill/>
                  </a:ln>
                  <a:solidFill>
                    <a:prstClr val="black"/>
                  </a:solidFill>
                  <a:effectLst/>
                  <a:uLnTx/>
                  <a:uFillTx/>
                  <a:latin typeface="+mn-ea"/>
                  <a:cs typeface="+mn-cs"/>
                </a:endParaRPr>
              </a:p>
            </p:txBody>
          </p:sp>
        </p:grpSp>
        <p:sp>
          <p:nvSpPr>
            <p:cNvPr id="49" name="TextBox 48">
              <a:extLst>
                <a:ext uri="{FF2B5EF4-FFF2-40B4-BE49-F238E27FC236}">
                  <a16:creationId xmlns:a16="http://schemas.microsoft.com/office/drawing/2014/main" id="{24EC070F-B79F-AF11-206D-50891435FEA1}"/>
                </a:ext>
              </a:extLst>
            </p:cNvPr>
            <p:cNvSpPr txBox="1"/>
            <p:nvPr/>
          </p:nvSpPr>
          <p:spPr>
            <a:xfrm>
              <a:off x="4651454" y="1793108"/>
              <a:ext cx="1754098" cy="246221"/>
            </a:xfrm>
            <a:prstGeom prst="rect">
              <a:avLst/>
            </a:prstGeom>
            <a:noFill/>
          </p:spPr>
          <p:txBody>
            <a:bodyPr wrap="square" rtlCol="0">
              <a:spAutoFit/>
            </a:bodyPr>
            <a:lstStyle/>
            <a:p>
              <a:pPr lvl="0" algn="ctr">
                <a:defRPr/>
              </a:pPr>
              <a:r>
                <a:rPr kumimoji="0" lang="en-US" altLang="ko-KR" sz="1000" b="1" i="0" strike="noStrike" kern="1200" cap="none" spc="0" normalizeH="0" baseline="0" noProof="0">
                  <a:ln>
                    <a:noFill/>
                  </a:ln>
                  <a:effectLst/>
                  <a:uLnTx/>
                  <a:uFillTx/>
                  <a:latin typeface="+mn-ea"/>
                  <a:cs typeface="+mn-cs"/>
                </a:rPr>
                <a:t>&lt;</a:t>
              </a:r>
              <a:r>
                <a:rPr kumimoji="0" lang="en-US" altLang="ko-KR" sz="1000" b="1" i="0" u="sng" strike="noStrike" kern="1200" cap="none" spc="0" normalizeH="0" baseline="0" noProof="0">
                  <a:ln>
                    <a:noFill/>
                  </a:ln>
                  <a:effectLst/>
                  <a:uLnTx/>
                  <a:uFillTx/>
                  <a:latin typeface="+mn-ea"/>
                  <a:cs typeface="+mn-cs"/>
                </a:rPr>
                <a:t>Obama MCS</a:t>
              </a:r>
              <a:r>
                <a:rPr kumimoji="0" lang="en-US" altLang="ko-KR" sz="1000" b="1" i="0" u="sng" strike="noStrike" kern="1200" cap="none" spc="0" normalizeH="0" baseline="30000" noProof="0">
                  <a:ln>
                    <a:noFill/>
                  </a:ln>
                  <a:solidFill>
                    <a:schemeClr val="tx2"/>
                  </a:solidFill>
                  <a:effectLst/>
                  <a:uLnTx/>
                  <a:uFillTx/>
                  <a:latin typeface="+mn-ea"/>
                  <a:cs typeface="+mn-cs"/>
                </a:rPr>
                <a:t>2</a:t>
              </a:r>
              <a:r>
                <a:rPr lang="en-US" altLang="ko-KR" sz="1000" b="1" u="sng" baseline="30000">
                  <a:solidFill>
                    <a:schemeClr val="tx2"/>
                  </a:solidFill>
                  <a:latin typeface="+mn-ea"/>
                </a:rPr>
                <a:t>)</a:t>
              </a:r>
              <a:r>
                <a:rPr kumimoji="0" lang="en-US" altLang="ko-KR" sz="1000" b="1" i="0" u="sng" strike="noStrike" kern="1200" cap="none" spc="0" normalizeH="0" baseline="0" noProof="0">
                  <a:ln>
                    <a:noFill/>
                  </a:ln>
                  <a:effectLst/>
                  <a:uLnTx/>
                  <a:uFillTx/>
                  <a:latin typeface="+mn-ea"/>
                  <a:cs typeface="+mn-cs"/>
                </a:rPr>
                <a:t> (2016)</a:t>
              </a:r>
              <a:r>
                <a:rPr kumimoji="0" lang="en-US" altLang="ko-KR" sz="1000" b="1" i="0" strike="noStrike" kern="1200" cap="none" spc="0" normalizeH="0" baseline="0" noProof="0">
                  <a:ln>
                    <a:noFill/>
                  </a:ln>
                  <a:effectLst/>
                  <a:uLnTx/>
                  <a:uFillTx/>
                  <a:latin typeface="+mn-ea"/>
                  <a:cs typeface="+mn-cs"/>
                </a:rPr>
                <a:t>&gt;</a:t>
              </a:r>
              <a:endParaRPr kumimoji="0" lang="ko-KR" altLang="en-US" sz="1000" b="1" i="0" strike="noStrike" kern="1200" cap="none" spc="0" normalizeH="0" baseline="0" noProof="0">
                <a:ln>
                  <a:noFill/>
                </a:ln>
                <a:effectLst/>
                <a:uLnTx/>
                <a:uFillTx/>
                <a:latin typeface="+mn-ea"/>
                <a:cs typeface="+mn-cs"/>
              </a:endParaRPr>
            </a:p>
          </p:txBody>
        </p:sp>
        <p:pic>
          <p:nvPicPr>
            <p:cNvPr id="50" name="Picture 17">
              <a:extLst>
                <a:ext uri="{FF2B5EF4-FFF2-40B4-BE49-F238E27FC236}">
                  <a16:creationId xmlns:a16="http://schemas.microsoft.com/office/drawing/2014/main" id="{496AE1C4-9D79-A0CA-6740-6E21738ECE6A}"/>
                </a:ext>
              </a:extLst>
            </p:cNvPr>
            <p:cNvPicPr>
              <a:picLocks noChangeAspect="1"/>
            </p:cNvPicPr>
            <p:nvPr/>
          </p:nvPicPr>
          <p:blipFill rotWithShape="1">
            <a:blip r:embed="rId11"/>
            <a:srcRect t="324"/>
            <a:stretch/>
          </p:blipFill>
          <p:spPr>
            <a:xfrm>
              <a:off x="6531416" y="2034262"/>
              <a:ext cx="1547641" cy="1839922"/>
            </a:xfrm>
            <a:prstGeom prst="rect">
              <a:avLst/>
            </a:prstGeom>
          </p:spPr>
        </p:pic>
        <p:sp>
          <p:nvSpPr>
            <p:cNvPr id="51" name="TextBox 50">
              <a:extLst>
                <a:ext uri="{FF2B5EF4-FFF2-40B4-BE49-F238E27FC236}">
                  <a16:creationId xmlns:a16="http://schemas.microsoft.com/office/drawing/2014/main" id="{920E26E6-8DD8-2975-3819-B4A7364401D0}"/>
                </a:ext>
              </a:extLst>
            </p:cNvPr>
            <p:cNvSpPr txBox="1"/>
            <p:nvPr/>
          </p:nvSpPr>
          <p:spPr>
            <a:xfrm>
              <a:off x="6531415" y="6156434"/>
              <a:ext cx="1754097" cy="46166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mn-ea"/>
                  <a:cs typeface="+mn-cs"/>
                </a:rPr>
                <a:t>Source: Environmental Defense Fund (EDF). https://www.edf.org/sites/default/files/documents/Recapturing%20U.S.%20Leadership%20on%20Climate.pdf</a:t>
              </a:r>
              <a:endParaRPr kumimoji="0" lang="ko-KR" altLang="en-US" sz="600" b="0" i="0" u="none" strike="noStrike" kern="1200" cap="none" spc="0" normalizeH="0" baseline="0" noProof="0">
                <a:ln>
                  <a:noFill/>
                </a:ln>
                <a:solidFill>
                  <a:prstClr val="black"/>
                </a:solidFill>
                <a:effectLst/>
                <a:uLnTx/>
                <a:uFillTx/>
                <a:latin typeface="+mn-ea"/>
                <a:cs typeface="+mn-cs"/>
              </a:endParaRPr>
            </a:p>
          </p:txBody>
        </p:sp>
        <p:sp>
          <p:nvSpPr>
            <p:cNvPr id="52" name="TextBox 51">
              <a:extLst>
                <a:ext uri="{FF2B5EF4-FFF2-40B4-BE49-F238E27FC236}">
                  <a16:creationId xmlns:a16="http://schemas.microsoft.com/office/drawing/2014/main" id="{0DDC02D8-9CFD-5C3B-BB2C-B99DECD12E46}"/>
                </a:ext>
              </a:extLst>
            </p:cNvPr>
            <p:cNvSpPr txBox="1"/>
            <p:nvPr/>
          </p:nvSpPr>
          <p:spPr>
            <a:xfrm>
              <a:off x="6485130" y="1793108"/>
              <a:ext cx="1640210" cy="246221"/>
            </a:xfrm>
            <a:prstGeom prst="rect">
              <a:avLst/>
            </a:prstGeom>
            <a:noFill/>
          </p:spPr>
          <p:txBody>
            <a:bodyPr wrap="square" lIns="36000" rIns="36000" rtlCol="0">
              <a:spAutoFit/>
            </a:bodyPr>
            <a:lstStyle/>
            <a:p>
              <a:pPr lvl="0" algn="ctr">
                <a:defRPr/>
              </a:pPr>
              <a:r>
                <a:rPr kumimoji="0" lang="en-US" altLang="ko-KR" sz="1000" b="1" i="0" strike="noStrike" kern="1200" cap="none" spc="0" normalizeH="0" baseline="0" noProof="0">
                  <a:ln>
                    <a:noFill/>
                  </a:ln>
                  <a:effectLst/>
                  <a:uLnTx/>
                  <a:uFillTx/>
                  <a:latin typeface="+mn-ea"/>
                  <a:cs typeface="+mn-cs"/>
                </a:rPr>
                <a:t>&lt;</a:t>
              </a:r>
              <a:r>
                <a:rPr kumimoji="0" lang="en-US" altLang="ko-KR" sz="1000" b="1" i="0" u="sng" strike="noStrike" kern="1200" cap="none" spc="0" normalizeH="0" baseline="0" noProof="0">
                  <a:ln>
                    <a:noFill/>
                  </a:ln>
                  <a:effectLst/>
                  <a:uLnTx/>
                  <a:uFillTx/>
                  <a:latin typeface="+mn-ea"/>
                  <a:cs typeface="+mn-cs"/>
                </a:rPr>
                <a:t>EDF</a:t>
              </a:r>
              <a:r>
                <a:rPr kumimoji="0" lang="en-US" altLang="ko-KR" sz="1000" b="1" i="0" u="sng" strike="noStrike" kern="1200" cap="none" spc="0" normalizeH="0" baseline="30000" noProof="0">
                  <a:ln>
                    <a:noFill/>
                  </a:ln>
                  <a:solidFill>
                    <a:schemeClr val="tx2"/>
                  </a:solidFill>
                  <a:effectLst/>
                  <a:uLnTx/>
                  <a:uFillTx/>
                  <a:latin typeface="+mn-ea"/>
                  <a:cs typeface="+mn-cs"/>
                </a:rPr>
                <a:t>3</a:t>
              </a:r>
              <a:r>
                <a:rPr lang="en-US" altLang="ko-KR" sz="1000" b="1" u="sng" baseline="30000">
                  <a:solidFill>
                    <a:schemeClr val="tx2"/>
                  </a:solidFill>
                  <a:latin typeface="+mn-ea"/>
                </a:rPr>
                <a:t>)</a:t>
              </a:r>
              <a:r>
                <a:rPr kumimoji="0" lang="en-US" altLang="ko-KR" sz="1000" b="1" i="0" u="sng" strike="noStrike" kern="1200" cap="none" spc="0" normalizeH="0" baseline="0" noProof="0">
                  <a:ln>
                    <a:noFill/>
                  </a:ln>
                  <a:effectLst/>
                  <a:uLnTx/>
                  <a:uFillTx/>
                  <a:latin typeface="+mn-ea"/>
                  <a:cs typeface="+mn-cs"/>
                </a:rPr>
                <a:t> Proposal (2021)</a:t>
              </a:r>
              <a:r>
                <a:rPr kumimoji="0" lang="en-US" altLang="ko-KR" sz="1000" b="1" i="0" strike="noStrike" kern="1200" cap="none" spc="0" normalizeH="0" baseline="0" noProof="0">
                  <a:ln>
                    <a:noFill/>
                  </a:ln>
                  <a:effectLst/>
                  <a:uLnTx/>
                  <a:uFillTx/>
                  <a:latin typeface="+mn-ea"/>
                  <a:cs typeface="+mn-cs"/>
                </a:rPr>
                <a:t>&gt;</a:t>
              </a:r>
              <a:endParaRPr kumimoji="0" lang="ko-KR" altLang="en-US" sz="1000" b="1" i="0" strike="noStrike" kern="1200" cap="none" spc="0" normalizeH="0" baseline="0" noProof="0">
                <a:ln>
                  <a:noFill/>
                </a:ln>
                <a:effectLst/>
                <a:uLnTx/>
                <a:uFillTx/>
                <a:latin typeface="+mn-ea"/>
                <a:cs typeface="+mn-cs"/>
              </a:endParaRPr>
            </a:p>
          </p:txBody>
        </p:sp>
        <p:pic>
          <p:nvPicPr>
            <p:cNvPr id="53" name="Picture 20">
              <a:extLst>
                <a:ext uri="{FF2B5EF4-FFF2-40B4-BE49-F238E27FC236}">
                  <a16:creationId xmlns:a16="http://schemas.microsoft.com/office/drawing/2014/main" id="{29496F96-7D08-BC0B-FEAA-71784D93FB9E}"/>
                </a:ext>
              </a:extLst>
            </p:cNvPr>
            <p:cNvPicPr>
              <a:picLocks noChangeAspect="1"/>
            </p:cNvPicPr>
            <p:nvPr/>
          </p:nvPicPr>
          <p:blipFill>
            <a:blip r:embed="rId12"/>
            <a:stretch>
              <a:fillRect/>
            </a:stretch>
          </p:blipFill>
          <p:spPr>
            <a:xfrm>
              <a:off x="6531415" y="3953907"/>
              <a:ext cx="1547641" cy="1948526"/>
            </a:xfrm>
            <a:prstGeom prst="rect">
              <a:avLst/>
            </a:prstGeom>
          </p:spPr>
        </p:pic>
        <p:sp>
          <p:nvSpPr>
            <p:cNvPr id="54" name="Rectangle 21">
              <a:extLst>
                <a:ext uri="{FF2B5EF4-FFF2-40B4-BE49-F238E27FC236}">
                  <a16:creationId xmlns:a16="http://schemas.microsoft.com/office/drawing/2014/main" id="{346F7B99-33E9-D2B2-89D4-2F399C094263}"/>
                </a:ext>
              </a:extLst>
            </p:cNvPr>
            <p:cNvSpPr/>
            <p:nvPr/>
          </p:nvSpPr>
          <p:spPr>
            <a:xfrm>
              <a:off x="6510705" y="4280328"/>
              <a:ext cx="1547641" cy="449571"/>
            </a:xfrm>
            <a:prstGeom prst="rect">
              <a:avLst/>
            </a:prstGeom>
            <a:solidFill>
              <a:srgbClr val="FFFF00">
                <a:alpha val="2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mn-ea"/>
                <a:cs typeface="+mn-cs"/>
              </a:endParaRPr>
            </a:p>
          </p:txBody>
        </p:sp>
        <p:sp>
          <p:nvSpPr>
            <p:cNvPr id="55" name="Rectangle 22">
              <a:extLst>
                <a:ext uri="{FF2B5EF4-FFF2-40B4-BE49-F238E27FC236}">
                  <a16:creationId xmlns:a16="http://schemas.microsoft.com/office/drawing/2014/main" id="{61F61788-F765-2D5E-BC7F-0EC22C6DFCD1}"/>
                </a:ext>
              </a:extLst>
            </p:cNvPr>
            <p:cNvSpPr/>
            <p:nvPr/>
          </p:nvSpPr>
          <p:spPr>
            <a:xfrm>
              <a:off x="7068961" y="5111083"/>
              <a:ext cx="263569" cy="741779"/>
            </a:xfrm>
            <a:prstGeom prst="rect">
              <a:avLst/>
            </a:prstGeom>
            <a:solidFill>
              <a:srgbClr val="FFFF00">
                <a:alpha val="2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mn-ea"/>
                <a:cs typeface="+mn-cs"/>
              </a:endParaRPr>
            </a:p>
          </p:txBody>
        </p:sp>
        <p:sp>
          <p:nvSpPr>
            <p:cNvPr id="56" name="Rectangle 23">
              <a:extLst>
                <a:ext uri="{FF2B5EF4-FFF2-40B4-BE49-F238E27FC236}">
                  <a16:creationId xmlns:a16="http://schemas.microsoft.com/office/drawing/2014/main" id="{8414EC16-0F63-217B-BDEA-7A83783D1B60}"/>
                </a:ext>
              </a:extLst>
            </p:cNvPr>
            <p:cNvSpPr/>
            <p:nvPr/>
          </p:nvSpPr>
          <p:spPr>
            <a:xfrm>
              <a:off x="7576802" y="5111083"/>
              <a:ext cx="313772" cy="741779"/>
            </a:xfrm>
            <a:prstGeom prst="rect">
              <a:avLst/>
            </a:prstGeom>
            <a:solidFill>
              <a:srgbClr val="FFFF00">
                <a:alpha val="2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mn-ea"/>
                <a:cs typeface="+mn-cs"/>
              </a:endParaRPr>
            </a:p>
          </p:txBody>
        </p:sp>
      </p:grpSp>
      <p:grpSp>
        <p:nvGrpSpPr>
          <p:cNvPr id="9" name="그룹 8">
            <a:extLst>
              <a:ext uri="{FF2B5EF4-FFF2-40B4-BE49-F238E27FC236}">
                <a16:creationId xmlns:a16="http://schemas.microsoft.com/office/drawing/2014/main" id="{B5B0AF56-4996-10BF-6AFE-508D8C8BE2B2}"/>
              </a:ext>
            </a:extLst>
          </p:cNvPr>
          <p:cNvGrpSpPr/>
          <p:nvPr/>
        </p:nvGrpSpPr>
        <p:grpSpPr>
          <a:xfrm>
            <a:off x="519649" y="1161461"/>
            <a:ext cx="3630672" cy="461665"/>
            <a:chOff x="683000" y="929412"/>
            <a:chExt cx="3630672" cy="461665"/>
          </a:xfrm>
        </p:grpSpPr>
        <p:sp>
          <p:nvSpPr>
            <p:cNvPr id="31" name="직사각형 49">
              <a:extLst>
                <a:ext uri="{FF2B5EF4-FFF2-40B4-BE49-F238E27FC236}">
                  <a16:creationId xmlns:a16="http://schemas.microsoft.com/office/drawing/2014/main" id="{5E6FCBF2-5391-C2A4-A666-0AC931009502}"/>
                </a:ext>
              </a:extLst>
            </p:cNvPr>
            <p:cNvSpPr/>
            <p:nvPr/>
          </p:nvSpPr>
          <p:spPr>
            <a:xfrm>
              <a:off x="1520395" y="929412"/>
              <a:ext cx="2793277" cy="461665"/>
            </a:xfrm>
            <a:prstGeom prst="rect">
              <a:avLst/>
            </a:prstGeom>
          </p:spPr>
          <p:txBody>
            <a:bodyPr wrap="square">
              <a:spAutoFit/>
            </a:bodyPr>
            <a:lstStyle/>
            <a:p>
              <a:r>
                <a:rPr lang="en-US" altLang="ko-KR" sz="1200">
                  <a:solidFill>
                    <a:schemeClr val="tx2"/>
                  </a:solidFill>
                </a:rPr>
                <a:t>One of the main IAMs used in </a:t>
              </a:r>
              <a:r>
                <a:rPr lang="en-US" altLang="ko-KR" sz="1200" b="1">
                  <a:solidFill>
                    <a:schemeClr val="tx2"/>
                  </a:solidFill>
                </a:rPr>
                <a:t>IPCC</a:t>
              </a:r>
              <a:r>
                <a:rPr lang="en-US" altLang="ko-KR" sz="1200" b="1" baseline="30000"/>
                <a:t>1)</a:t>
              </a:r>
              <a:r>
                <a:rPr lang="en-US" altLang="ko-KR" sz="1200" b="1">
                  <a:solidFill>
                    <a:schemeClr val="tx2"/>
                  </a:solidFill>
                </a:rPr>
                <a:t> climate change scenario</a:t>
              </a:r>
              <a:r>
                <a:rPr lang="en-US" altLang="ko-KR" sz="1200">
                  <a:solidFill>
                    <a:schemeClr val="tx2"/>
                  </a:solidFill>
                </a:rPr>
                <a:t> analyses</a:t>
              </a:r>
            </a:p>
          </p:txBody>
        </p:sp>
        <p:pic>
          <p:nvPicPr>
            <p:cNvPr id="6" name="그래픽 5">
              <a:extLst>
                <a:ext uri="{FF2B5EF4-FFF2-40B4-BE49-F238E27FC236}">
                  <a16:creationId xmlns:a16="http://schemas.microsoft.com/office/drawing/2014/main" id="{ABF0122F-A48C-0FCE-A669-01FC2AE5F2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3000" y="931678"/>
              <a:ext cx="837395" cy="457132"/>
            </a:xfrm>
            <a:prstGeom prst="rect">
              <a:avLst/>
            </a:prstGeom>
          </p:spPr>
        </p:pic>
      </p:grpSp>
      <p:grpSp>
        <p:nvGrpSpPr>
          <p:cNvPr id="17" name="그룹 16">
            <a:extLst>
              <a:ext uri="{FF2B5EF4-FFF2-40B4-BE49-F238E27FC236}">
                <a16:creationId xmlns:a16="http://schemas.microsoft.com/office/drawing/2014/main" id="{967B6BBE-8D8A-8E16-3378-5F8E81D23EC2}"/>
              </a:ext>
            </a:extLst>
          </p:cNvPr>
          <p:cNvGrpSpPr/>
          <p:nvPr/>
        </p:nvGrpSpPr>
        <p:grpSpPr>
          <a:xfrm>
            <a:off x="495332" y="3474996"/>
            <a:ext cx="3834934" cy="2853174"/>
            <a:chOff x="717718" y="3315810"/>
            <a:chExt cx="3834934" cy="2853174"/>
          </a:xfrm>
        </p:grpSpPr>
        <p:grpSp>
          <p:nvGrpSpPr>
            <p:cNvPr id="16" name="그룹 15">
              <a:extLst>
                <a:ext uri="{FF2B5EF4-FFF2-40B4-BE49-F238E27FC236}">
                  <a16:creationId xmlns:a16="http://schemas.microsoft.com/office/drawing/2014/main" id="{707F509A-F656-B354-8787-413E33C616BE}"/>
                </a:ext>
              </a:extLst>
            </p:cNvPr>
            <p:cNvGrpSpPr/>
            <p:nvPr/>
          </p:nvGrpSpPr>
          <p:grpSpPr>
            <a:xfrm>
              <a:off x="825999" y="4006123"/>
              <a:ext cx="3726653" cy="2162861"/>
              <a:chOff x="484338" y="3817999"/>
              <a:chExt cx="3726653" cy="2162861"/>
            </a:xfrm>
          </p:grpSpPr>
          <p:pic>
            <p:nvPicPr>
              <p:cNvPr id="27" name="Picture 12">
                <a:extLst>
                  <a:ext uri="{FF2B5EF4-FFF2-40B4-BE49-F238E27FC236}">
                    <a16:creationId xmlns:a16="http://schemas.microsoft.com/office/drawing/2014/main" id="{FF78CB49-A762-85C5-E803-A0FECDF049EB}"/>
                  </a:ext>
                </a:extLst>
              </p:cNvPr>
              <p:cNvPicPr>
                <a:picLocks noChangeAspect="1"/>
              </p:cNvPicPr>
              <p:nvPr/>
            </p:nvPicPr>
            <p:blipFill>
              <a:blip r:embed="rId15"/>
              <a:srcRect b="3084"/>
              <a:stretch>
                <a:fillRect/>
              </a:stretch>
            </p:blipFill>
            <p:spPr>
              <a:xfrm>
                <a:off x="484338" y="3817999"/>
                <a:ext cx="3413297" cy="1876427"/>
              </a:xfrm>
              <a:prstGeom prst="rect">
                <a:avLst/>
              </a:prstGeom>
              <a:noFill/>
              <a:ln>
                <a:noFill/>
              </a:ln>
              <a:effectLst/>
            </p:spPr>
          </p:pic>
          <p:sp>
            <p:nvSpPr>
              <p:cNvPr id="28" name="Text Box 8">
                <a:extLst>
                  <a:ext uri="{FF2B5EF4-FFF2-40B4-BE49-F238E27FC236}">
                    <a16:creationId xmlns:a16="http://schemas.microsoft.com/office/drawing/2014/main" id="{4B15BE67-36A6-0C23-E365-9CFBE9D280C5}"/>
                  </a:ext>
                </a:extLst>
              </p:cNvPr>
              <p:cNvSpPr txBox="1">
                <a:spLocks noChangeArrowheads="1"/>
              </p:cNvSpPr>
              <p:nvPr/>
            </p:nvSpPr>
            <p:spPr bwMode="auto">
              <a:xfrm>
                <a:off x="739614" y="5796194"/>
                <a:ext cx="34713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
                  <a:defRPr>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1pPr>
                <a:lvl2pPr marL="742950" indent="-285750">
                  <a:spcBef>
                    <a:spcPct val="20000"/>
                  </a:spcBef>
                  <a:buClr>
                    <a:schemeClr val="accent1"/>
                  </a:buClr>
                  <a:buFont typeface="Wingdings" panose="05000000000000000000" pitchFamily="2" charset="2"/>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2pPr>
                <a:lvl3pPr marL="1143000" indent="-228600">
                  <a:spcBef>
                    <a:spcPct val="20000"/>
                  </a:spcBef>
                  <a:buClr>
                    <a:schemeClr val="tx1"/>
                  </a:buClr>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3pPr>
                <a:lvl4pPr marL="16002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4pPr>
                <a:lvl5pPr marL="20574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5pPr>
                <a:lvl6pPr marL="25146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6pPr>
                <a:lvl7pPr marL="29718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7pPr>
                <a:lvl8pPr marL="34290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8pPr>
                <a:lvl9pPr marL="38862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9pPr>
              </a:lstStyle>
              <a:p>
                <a:pPr marL="0" marR="0" lvl="0" indent="0" algn="l" defTabSz="914400" rtl="0" eaLnBrk="0" fontAlgn="base" latinLnBrk="0" hangingPunct="0">
                  <a:lnSpc>
                    <a:spcPct val="100000"/>
                  </a:lnSpc>
                  <a:spcBef>
                    <a:spcPts val="300"/>
                  </a:spcBef>
                  <a:spcAft>
                    <a:spcPct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Source: Kate Calvin. The GCAM Shared Socioeconomic Pathways(SSPs) </a:t>
                </a:r>
                <a:r>
                  <a:rPr kumimoji="0" lang="ko-KR" altLang="en-US" sz="600" b="0" i="0" u="none" strike="noStrike" kern="1200" cap="none" spc="0" normalizeH="0" baseline="0" noProof="0">
                    <a:ln>
                      <a:noFill/>
                    </a:ln>
                    <a:solidFill>
                      <a:srgbClr val="000000"/>
                    </a:solidFill>
                    <a:effectLst/>
                    <a:uLnTx/>
                    <a:uFillTx/>
                    <a:cs typeface="Times New Roman" panose="02020603050405020304" pitchFamily="18" charset="0"/>
                  </a:rPr>
                  <a:t>발표자료를 재구성</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a:t>
                </a:r>
              </a:p>
            </p:txBody>
          </p:sp>
        </p:grpSp>
        <p:grpSp>
          <p:nvGrpSpPr>
            <p:cNvPr id="15" name="그룹 14">
              <a:extLst>
                <a:ext uri="{FF2B5EF4-FFF2-40B4-BE49-F238E27FC236}">
                  <a16:creationId xmlns:a16="http://schemas.microsoft.com/office/drawing/2014/main" id="{B8C0F12F-5A7A-843D-FB54-F3946ACD78D9}"/>
                </a:ext>
              </a:extLst>
            </p:cNvPr>
            <p:cNvGrpSpPr/>
            <p:nvPr/>
          </p:nvGrpSpPr>
          <p:grpSpPr>
            <a:xfrm>
              <a:off x="717718" y="3315810"/>
              <a:ext cx="3717736" cy="549301"/>
              <a:chOff x="376057" y="3127686"/>
              <a:chExt cx="3717736" cy="549301"/>
            </a:xfrm>
          </p:grpSpPr>
          <p:pic>
            <p:nvPicPr>
              <p:cNvPr id="13" name="그림 12" descr="상징, 폰트, 그래픽, 원이(가) 표시된 사진&#10;&#10;AI 생성 콘텐츠는 정확하지 않을 수 있습니다.">
                <a:extLst>
                  <a:ext uri="{FF2B5EF4-FFF2-40B4-BE49-F238E27FC236}">
                    <a16:creationId xmlns:a16="http://schemas.microsoft.com/office/drawing/2014/main" id="{6B073BBB-B533-4592-BFC2-3A1296CCDA1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6057" y="3127686"/>
                <a:ext cx="422045" cy="549301"/>
              </a:xfrm>
              <a:prstGeom prst="rect">
                <a:avLst/>
              </a:prstGeom>
            </p:spPr>
          </p:pic>
          <p:sp>
            <p:nvSpPr>
              <p:cNvPr id="14" name="직사각형 49">
                <a:extLst>
                  <a:ext uri="{FF2B5EF4-FFF2-40B4-BE49-F238E27FC236}">
                    <a16:creationId xmlns:a16="http://schemas.microsoft.com/office/drawing/2014/main" id="{814F239C-D714-1E64-5351-A04A21FF4EDD}"/>
                  </a:ext>
                </a:extLst>
              </p:cNvPr>
              <p:cNvSpPr/>
              <p:nvPr/>
            </p:nvSpPr>
            <p:spPr>
              <a:xfrm>
                <a:off x="856814" y="3171505"/>
                <a:ext cx="3236979" cy="461665"/>
              </a:xfrm>
              <a:prstGeom prst="rect">
                <a:avLst/>
              </a:prstGeom>
            </p:spPr>
            <p:txBody>
              <a:bodyPr wrap="square">
                <a:spAutoFit/>
              </a:bodyPr>
              <a:lstStyle/>
              <a:p>
                <a:r>
                  <a:rPr lang="en-US" altLang="ko-KR" sz="1200"/>
                  <a:t>Used to develop </a:t>
                </a:r>
                <a:r>
                  <a:rPr lang="en-US" altLang="ko-KR" sz="1200" b="1"/>
                  <a:t>SSP</a:t>
                </a:r>
                <a:r>
                  <a:rPr lang="en-US" altLang="ko-KR" sz="1200" b="1" baseline="30000"/>
                  <a:t>5)</a:t>
                </a:r>
                <a:r>
                  <a:rPr lang="en-US" altLang="ko-KR" sz="1200" b="1"/>
                  <a:t>-RCP</a:t>
                </a:r>
                <a:r>
                  <a:rPr lang="en-US" altLang="ko-KR" sz="1200" b="1" baseline="30000"/>
                  <a:t>6)</a:t>
                </a:r>
                <a:r>
                  <a:rPr lang="en-US" altLang="ko-KR" sz="1200" b="1"/>
                  <a:t> scenarios </a:t>
                </a:r>
                <a:r>
                  <a:rPr lang="en-US" altLang="ko-KR" sz="1200"/>
                  <a:t>GCAM is the marker model for SSP4</a:t>
                </a:r>
              </a:p>
            </p:txBody>
          </p:sp>
        </p:grpSp>
      </p:grpSp>
      <p:grpSp>
        <p:nvGrpSpPr>
          <p:cNvPr id="20" name="그룹 19">
            <a:extLst>
              <a:ext uri="{FF2B5EF4-FFF2-40B4-BE49-F238E27FC236}">
                <a16:creationId xmlns:a16="http://schemas.microsoft.com/office/drawing/2014/main" id="{65D647DA-10BC-1E4F-441E-C34398C6564E}"/>
              </a:ext>
            </a:extLst>
          </p:cNvPr>
          <p:cNvGrpSpPr/>
          <p:nvPr/>
        </p:nvGrpSpPr>
        <p:grpSpPr>
          <a:xfrm>
            <a:off x="4530589" y="1134621"/>
            <a:ext cx="3538670" cy="482899"/>
            <a:chOff x="4869415" y="730730"/>
            <a:chExt cx="3538670" cy="482899"/>
          </a:xfrm>
        </p:grpSpPr>
        <p:pic>
          <p:nvPicPr>
            <p:cNvPr id="18" name="그림 17">
              <a:extLst>
                <a:ext uri="{FF2B5EF4-FFF2-40B4-BE49-F238E27FC236}">
                  <a16:creationId xmlns:a16="http://schemas.microsoft.com/office/drawing/2014/main" id="{250B8B11-E8BF-8CF6-EB8F-9CCB5999F8D2}"/>
                </a:ext>
              </a:extLst>
            </p:cNvPr>
            <p:cNvPicPr>
              <a:picLocks noChangeAspect="1"/>
            </p:cNvPicPr>
            <p:nvPr/>
          </p:nvPicPr>
          <p:blipFill>
            <a:blip r:embed="rId17"/>
            <a:stretch>
              <a:fillRect/>
            </a:stretch>
          </p:blipFill>
          <p:spPr>
            <a:xfrm>
              <a:off x="4869415" y="730730"/>
              <a:ext cx="686779" cy="482899"/>
            </a:xfrm>
            <a:prstGeom prst="rect">
              <a:avLst/>
            </a:prstGeom>
          </p:spPr>
        </p:pic>
        <p:sp>
          <p:nvSpPr>
            <p:cNvPr id="19" name="직사각형 49">
              <a:extLst>
                <a:ext uri="{FF2B5EF4-FFF2-40B4-BE49-F238E27FC236}">
                  <a16:creationId xmlns:a16="http://schemas.microsoft.com/office/drawing/2014/main" id="{455FFD05-81D2-F1B1-658A-B35F4259F5EF}"/>
                </a:ext>
              </a:extLst>
            </p:cNvPr>
            <p:cNvSpPr/>
            <p:nvPr/>
          </p:nvSpPr>
          <p:spPr>
            <a:xfrm>
              <a:off x="5511680" y="741347"/>
              <a:ext cx="2896405" cy="461665"/>
            </a:xfrm>
            <a:prstGeom prst="rect">
              <a:avLst/>
            </a:prstGeom>
          </p:spPr>
          <p:txBody>
            <a:bodyPr wrap="square" rIns="0">
              <a:spAutoFit/>
            </a:bodyPr>
            <a:lstStyle/>
            <a:p>
              <a:r>
                <a:rPr lang="en-US" altLang="ko-KR" sz="1200" spc="-50">
                  <a:solidFill>
                    <a:schemeClr val="tx2"/>
                  </a:solidFill>
                </a:rPr>
                <a:t>Used in </a:t>
              </a:r>
              <a:r>
                <a:rPr lang="en-US" altLang="ko-KR" sz="1200" b="1" spc="-50">
                  <a:solidFill>
                    <a:schemeClr val="tx2"/>
                  </a:solidFill>
                </a:rPr>
                <a:t>U.S. national decarbonization strategies</a:t>
              </a:r>
              <a:r>
                <a:rPr lang="en-US" altLang="ko-KR" sz="1200" spc="-50">
                  <a:solidFill>
                    <a:schemeClr val="tx2"/>
                  </a:solidFill>
                </a:rPr>
                <a:t> under the Obama administration</a:t>
              </a:r>
            </a:p>
          </p:txBody>
        </p:sp>
      </p:grpSp>
      <p:sp>
        <p:nvSpPr>
          <p:cNvPr id="33" name="직사각형 49">
            <a:extLst>
              <a:ext uri="{FF2B5EF4-FFF2-40B4-BE49-F238E27FC236}">
                <a16:creationId xmlns:a16="http://schemas.microsoft.com/office/drawing/2014/main" id="{196C5B21-B350-6D7D-9832-6607C0FBBA4D}"/>
              </a:ext>
            </a:extLst>
          </p:cNvPr>
          <p:cNvSpPr/>
          <p:nvPr/>
        </p:nvSpPr>
        <p:spPr>
          <a:xfrm>
            <a:off x="9287292" y="1161461"/>
            <a:ext cx="2385059" cy="461665"/>
          </a:xfrm>
          <a:prstGeom prst="rect">
            <a:avLst/>
          </a:prstGeom>
        </p:spPr>
        <p:txBody>
          <a:bodyPr wrap="square">
            <a:spAutoFit/>
          </a:bodyPr>
          <a:lstStyle/>
          <a:p>
            <a:r>
              <a:rPr lang="en-US" altLang="ko-KR" sz="1200">
                <a:solidFill>
                  <a:schemeClr val="tx2"/>
                </a:solidFill>
                <a:latin typeface="+mn-ea"/>
              </a:rPr>
              <a:t>One of the three IAMs used in </a:t>
            </a:r>
            <a:r>
              <a:rPr lang="en-US" altLang="ko-KR" sz="1200" b="1">
                <a:solidFill>
                  <a:schemeClr val="tx2"/>
                </a:solidFill>
                <a:latin typeface="+mn-ea"/>
              </a:rPr>
              <a:t>NGFS</a:t>
            </a:r>
            <a:r>
              <a:rPr lang="en-US" altLang="ko-KR" sz="1200" b="1" baseline="30000">
                <a:solidFill>
                  <a:schemeClr val="tx2"/>
                </a:solidFill>
                <a:latin typeface="+mn-ea"/>
              </a:rPr>
              <a:t>4)</a:t>
            </a:r>
            <a:r>
              <a:rPr lang="en-US" altLang="ko-KR" sz="1200">
                <a:solidFill>
                  <a:schemeClr val="tx2"/>
                </a:solidFill>
                <a:latin typeface="+mn-ea"/>
              </a:rPr>
              <a:t> </a:t>
            </a:r>
            <a:r>
              <a:rPr lang="en-US" altLang="ko-KR" sz="1200" b="1">
                <a:solidFill>
                  <a:schemeClr val="tx2"/>
                </a:solidFill>
                <a:latin typeface="+mn-ea"/>
              </a:rPr>
              <a:t>transition risk analysis</a:t>
            </a:r>
            <a:r>
              <a:rPr lang="en-US" altLang="ko-KR" sz="1200">
                <a:solidFill>
                  <a:schemeClr val="tx2"/>
                </a:solidFill>
                <a:latin typeface="+mn-ea"/>
              </a:rPr>
              <a:t>.</a:t>
            </a:r>
          </a:p>
        </p:txBody>
      </p:sp>
      <p:sp>
        <p:nvSpPr>
          <p:cNvPr id="60" name="TextBox 59">
            <a:extLst>
              <a:ext uri="{FF2B5EF4-FFF2-40B4-BE49-F238E27FC236}">
                <a16:creationId xmlns:a16="http://schemas.microsoft.com/office/drawing/2014/main" id="{FE7C782D-E91D-890C-DE6C-588220997D25}"/>
              </a:ext>
            </a:extLst>
          </p:cNvPr>
          <p:cNvSpPr txBox="1"/>
          <p:nvPr/>
        </p:nvSpPr>
        <p:spPr>
          <a:xfrm>
            <a:off x="9592442" y="5530057"/>
            <a:ext cx="2390008" cy="1023357"/>
          </a:xfrm>
          <a:prstGeom prst="rect">
            <a:avLst/>
          </a:prstGeom>
          <a:noFill/>
        </p:spPr>
        <p:txBody>
          <a:bodyPr wrap="square">
            <a:spAutoFit/>
          </a:bodyPr>
          <a:lstStyle/>
          <a:p>
            <a:pPr marL="182563" indent="-182563">
              <a:spcAft>
                <a:spcPts val="300"/>
              </a:spcAft>
            </a:pPr>
            <a:r>
              <a:rPr lang="en-US" altLang="ko-KR" sz="800" spc="-50">
                <a:solidFill>
                  <a:schemeClr val="tx2"/>
                </a:solidFill>
                <a:latin typeface="+mn-ea"/>
              </a:rPr>
              <a:t>1) IPCC: Intergovernmental Panel on Climate Change</a:t>
            </a:r>
          </a:p>
          <a:p>
            <a:pPr marL="182563" indent="-182563">
              <a:spcAft>
                <a:spcPts val="300"/>
              </a:spcAft>
            </a:pPr>
            <a:r>
              <a:rPr lang="en-US" altLang="ko-KR" sz="800" spc="-50">
                <a:solidFill>
                  <a:schemeClr val="tx2"/>
                </a:solidFill>
                <a:latin typeface="+mn-ea"/>
              </a:rPr>
              <a:t>2) MCS: Mid-Century Strategy</a:t>
            </a:r>
          </a:p>
          <a:p>
            <a:pPr marL="182563" indent="-182563">
              <a:spcAft>
                <a:spcPts val="300"/>
              </a:spcAft>
            </a:pPr>
            <a:r>
              <a:rPr lang="en-US" altLang="ko-KR" sz="800" spc="-50">
                <a:solidFill>
                  <a:schemeClr val="tx2"/>
                </a:solidFill>
                <a:latin typeface="+mn-ea"/>
              </a:rPr>
              <a:t>3) EDF: Environmental Defense Fund</a:t>
            </a:r>
          </a:p>
          <a:p>
            <a:pPr marL="182563" indent="-182563">
              <a:spcAft>
                <a:spcPts val="300"/>
              </a:spcAft>
            </a:pPr>
            <a:r>
              <a:rPr lang="en-US" altLang="ko-KR" sz="800" spc="-50">
                <a:solidFill>
                  <a:schemeClr val="tx2"/>
                </a:solidFill>
                <a:latin typeface="+mn-ea"/>
              </a:rPr>
              <a:t>4) NGFS: Network for Greening the Financial System</a:t>
            </a:r>
          </a:p>
          <a:p>
            <a:pPr marL="182563" indent="-182563">
              <a:spcAft>
                <a:spcPts val="300"/>
              </a:spcAft>
            </a:pPr>
            <a:r>
              <a:rPr lang="en-US" altLang="ko-KR" sz="800" spc="-50">
                <a:solidFill>
                  <a:schemeClr val="tx2"/>
                </a:solidFill>
                <a:latin typeface="+mn-ea"/>
              </a:rPr>
              <a:t>5) SSP: Shared Socioeconomic Pathways</a:t>
            </a:r>
          </a:p>
          <a:p>
            <a:pPr marL="182563" indent="-182563">
              <a:spcAft>
                <a:spcPts val="300"/>
              </a:spcAft>
            </a:pPr>
            <a:r>
              <a:rPr lang="en-US" altLang="ko-KR" sz="800" spc="-50">
                <a:solidFill>
                  <a:schemeClr val="tx2"/>
                </a:solidFill>
                <a:latin typeface="+mn-ea"/>
              </a:rPr>
              <a:t>6) RCP: Representative Concentration Pathways</a:t>
            </a:r>
          </a:p>
        </p:txBody>
      </p:sp>
      <p:pic>
        <p:nvPicPr>
          <p:cNvPr id="63" name="그래픽 62">
            <a:extLst>
              <a:ext uri="{FF2B5EF4-FFF2-40B4-BE49-F238E27FC236}">
                <a16:creationId xmlns:a16="http://schemas.microsoft.com/office/drawing/2014/main" id="{8340EF62-14FF-BBD9-709B-FED49273ABD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07856" y="1177981"/>
            <a:ext cx="771525" cy="428625"/>
          </a:xfrm>
          <a:prstGeom prst="rect">
            <a:avLst/>
          </a:prstGeom>
        </p:spPr>
      </p:pic>
      <p:grpSp>
        <p:nvGrpSpPr>
          <p:cNvPr id="65" name="그룹 64">
            <a:extLst>
              <a:ext uri="{FF2B5EF4-FFF2-40B4-BE49-F238E27FC236}">
                <a16:creationId xmlns:a16="http://schemas.microsoft.com/office/drawing/2014/main" id="{B00446DF-29EC-5379-4CEE-E66F4DEE7CB2}"/>
              </a:ext>
            </a:extLst>
          </p:cNvPr>
          <p:cNvGrpSpPr/>
          <p:nvPr/>
        </p:nvGrpSpPr>
        <p:grpSpPr>
          <a:xfrm>
            <a:off x="8647466" y="1778595"/>
            <a:ext cx="2894641" cy="646804"/>
            <a:chOff x="8595993" y="1778595"/>
            <a:chExt cx="2894641" cy="646804"/>
          </a:xfrm>
        </p:grpSpPr>
        <p:sp>
          <p:nvSpPr>
            <p:cNvPr id="25" name="직사각형 49">
              <a:extLst>
                <a:ext uri="{FF2B5EF4-FFF2-40B4-BE49-F238E27FC236}">
                  <a16:creationId xmlns:a16="http://schemas.microsoft.com/office/drawing/2014/main" id="{1E9305EB-060E-7C33-BCF6-9659A831A851}"/>
                </a:ext>
              </a:extLst>
            </p:cNvPr>
            <p:cNvSpPr/>
            <p:nvPr/>
          </p:nvSpPr>
          <p:spPr>
            <a:xfrm>
              <a:off x="9868364" y="1778595"/>
              <a:ext cx="1622270" cy="461665"/>
            </a:xfrm>
            <a:prstGeom prst="rect">
              <a:avLst/>
            </a:prstGeom>
          </p:spPr>
          <p:txBody>
            <a:bodyPr wrap="square">
              <a:spAutoFit/>
            </a:bodyPr>
            <a:lstStyle/>
            <a:p>
              <a:r>
                <a:rPr lang="en-US" altLang="ko-KR" sz="1200">
                  <a:solidFill>
                    <a:schemeClr val="tx2"/>
                  </a:solidFill>
                  <a:latin typeface="+mn-ea"/>
                </a:rPr>
                <a:t>Used by the Bank of Korea to analyze the</a:t>
              </a:r>
            </a:p>
          </p:txBody>
        </p:sp>
        <p:pic>
          <p:nvPicPr>
            <p:cNvPr id="61" name="그림 60">
              <a:extLst>
                <a:ext uri="{FF2B5EF4-FFF2-40B4-BE49-F238E27FC236}">
                  <a16:creationId xmlns:a16="http://schemas.microsoft.com/office/drawing/2014/main" id="{0934DDD2-80A4-CC3F-1789-EFF07DF64015}"/>
                </a:ext>
              </a:extLst>
            </p:cNvPr>
            <p:cNvPicPr>
              <a:picLocks noChangeAspect="1"/>
            </p:cNvPicPr>
            <p:nvPr/>
          </p:nvPicPr>
          <p:blipFill>
            <a:blip r:embed="rId20"/>
            <a:stretch>
              <a:fillRect/>
            </a:stretch>
          </p:blipFill>
          <p:spPr>
            <a:xfrm>
              <a:off x="8595993" y="1845299"/>
              <a:ext cx="1230756" cy="334855"/>
            </a:xfrm>
            <a:prstGeom prst="rect">
              <a:avLst/>
            </a:prstGeom>
          </p:spPr>
        </p:pic>
        <p:sp>
          <p:nvSpPr>
            <p:cNvPr id="64" name="직사각형 49">
              <a:extLst>
                <a:ext uri="{FF2B5EF4-FFF2-40B4-BE49-F238E27FC236}">
                  <a16:creationId xmlns:a16="http://schemas.microsoft.com/office/drawing/2014/main" id="{27A2D6D6-FA6A-05FF-9CB2-8444CAD121C9}"/>
                </a:ext>
              </a:extLst>
            </p:cNvPr>
            <p:cNvSpPr/>
            <p:nvPr/>
          </p:nvSpPr>
          <p:spPr>
            <a:xfrm>
              <a:off x="8698939" y="2148400"/>
              <a:ext cx="2791695" cy="276999"/>
            </a:xfrm>
            <a:prstGeom prst="rect">
              <a:avLst/>
            </a:prstGeom>
          </p:spPr>
          <p:txBody>
            <a:bodyPr wrap="square">
              <a:spAutoFit/>
            </a:bodyPr>
            <a:lstStyle/>
            <a:p>
              <a:r>
                <a:rPr lang="en-US" altLang="ko-KR" sz="1200" b="1">
                  <a:solidFill>
                    <a:schemeClr val="tx2"/>
                  </a:solidFill>
                  <a:latin typeface="+mn-ea"/>
                </a:rPr>
                <a:t>economic impact of climate change</a:t>
              </a:r>
            </a:p>
          </p:txBody>
        </p:sp>
      </p:grpSp>
      <p:sp>
        <p:nvSpPr>
          <p:cNvPr id="3" name="TextBox 2">
            <a:extLst>
              <a:ext uri="{FF2B5EF4-FFF2-40B4-BE49-F238E27FC236}">
                <a16:creationId xmlns:a16="http://schemas.microsoft.com/office/drawing/2014/main" id="{B5222BC0-FED6-CBCA-D982-CCDA9228DE97}"/>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3901634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BC6B5-9B33-753E-38CA-E530653C255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B7DB86F-7267-3EF6-64FB-2C77E2B64AE0}"/>
              </a:ext>
            </a:extLst>
          </p:cNvPr>
          <p:cNvSpPr>
            <a:spLocks noGrp="1"/>
          </p:cNvSpPr>
          <p:nvPr>
            <p:ph type="title"/>
          </p:nvPr>
        </p:nvSpPr>
        <p:spPr/>
        <p:txBody>
          <a:bodyPr/>
          <a:lstStyle/>
          <a:p>
            <a:r>
              <a:rPr lang="en-US" altLang="ko-KR"/>
              <a:t>GCAM-Korea</a:t>
            </a:r>
            <a:endParaRPr lang="ko-KR" altLang="en-US"/>
          </a:p>
        </p:txBody>
      </p:sp>
      <p:sp>
        <p:nvSpPr>
          <p:cNvPr id="4" name="슬라이드 번호 개체 틀 3">
            <a:extLst>
              <a:ext uri="{FF2B5EF4-FFF2-40B4-BE49-F238E27FC236}">
                <a16:creationId xmlns:a16="http://schemas.microsoft.com/office/drawing/2014/main" id="{40DE90AB-65E0-2905-1671-E2D996F27AE5}"/>
              </a:ext>
            </a:extLst>
          </p:cNvPr>
          <p:cNvSpPr>
            <a:spLocks noGrp="1"/>
          </p:cNvSpPr>
          <p:nvPr>
            <p:ph type="sldNum" sz="quarter" idx="12"/>
          </p:nvPr>
        </p:nvSpPr>
        <p:spPr/>
        <p:txBody>
          <a:bodyPr/>
          <a:lstStyle/>
          <a:p>
            <a:fld id="{109C872D-39A9-4065-8BF3-6A613116E2A1}" type="slidenum">
              <a:rPr lang="ko-KR" altLang="en-US" smtClean="0"/>
              <a:t>29</a:t>
            </a:fld>
            <a:endParaRPr lang="ko-KR" altLang="en-US"/>
          </a:p>
        </p:txBody>
      </p:sp>
      <p:grpSp>
        <p:nvGrpSpPr>
          <p:cNvPr id="3" name="그룹 2">
            <a:extLst>
              <a:ext uri="{FF2B5EF4-FFF2-40B4-BE49-F238E27FC236}">
                <a16:creationId xmlns:a16="http://schemas.microsoft.com/office/drawing/2014/main" id="{DFB1516C-6313-859D-3FD9-8D705FA4B204}"/>
              </a:ext>
            </a:extLst>
          </p:cNvPr>
          <p:cNvGrpSpPr/>
          <p:nvPr/>
        </p:nvGrpSpPr>
        <p:grpSpPr>
          <a:xfrm>
            <a:off x="549783" y="2844801"/>
            <a:ext cx="5546217" cy="3761572"/>
            <a:chOff x="399221" y="2523778"/>
            <a:chExt cx="5915914" cy="4012310"/>
          </a:xfrm>
        </p:grpSpPr>
        <p:grpSp>
          <p:nvGrpSpPr>
            <p:cNvPr id="85" name="Group 34">
              <a:extLst>
                <a:ext uri="{FF2B5EF4-FFF2-40B4-BE49-F238E27FC236}">
                  <a16:creationId xmlns:a16="http://schemas.microsoft.com/office/drawing/2014/main" id="{20440521-CE8D-8C82-B009-2109755F20B6}"/>
                </a:ext>
              </a:extLst>
            </p:cNvPr>
            <p:cNvGrpSpPr/>
            <p:nvPr/>
          </p:nvGrpSpPr>
          <p:grpSpPr>
            <a:xfrm>
              <a:off x="399221" y="2523778"/>
              <a:ext cx="5915914" cy="4012310"/>
              <a:chOff x="4794570" y="1142566"/>
              <a:chExt cx="4575746" cy="2865773"/>
            </a:xfrm>
          </p:grpSpPr>
          <p:pic>
            <p:nvPicPr>
              <p:cNvPr id="86" name="Picture 2" descr="이미지">
                <a:extLst>
                  <a:ext uri="{FF2B5EF4-FFF2-40B4-BE49-F238E27FC236}">
                    <a16:creationId xmlns:a16="http://schemas.microsoft.com/office/drawing/2014/main" id="{6BA86C39-8DBF-397B-09CF-FFCFCBE64FA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31"/>
              <a:stretch>
                <a:fillRect/>
              </a:stretch>
            </p:blipFill>
            <p:spPr bwMode="auto">
              <a:xfrm>
                <a:off x="4794570" y="1142566"/>
                <a:ext cx="4406253" cy="2586673"/>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F291CEB8-2B4E-AA1A-8906-44542AE1E1F0}"/>
                  </a:ext>
                </a:extLst>
              </p:cNvPr>
              <p:cNvSpPr txBox="1"/>
              <p:nvPr/>
            </p:nvSpPr>
            <p:spPr>
              <a:xfrm>
                <a:off x="5492583" y="3867650"/>
                <a:ext cx="3877733" cy="140689"/>
              </a:xfrm>
              <a:prstGeom prst="rect">
                <a:avLst/>
              </a:prstGeom>
              <a:noFill/>
            </p:spPr>
            <p:txBody>
              <a:bodyPr wrap="square">
                <a:spAutoFit/>
              </a:bodyPr>
              <a:lstStyle/>
              <a:p>
                <a:pPr algn="r"/>
                <a:r>
                  <a:rPr lang="en-US" altLang="ko-KR" sz="600">
                    <a:latin typeface="+mn-ea"/>
                  </a:rPr>
                  <a:t>Source:</a:t>
                </a:r>
                <a:r>
                  <a:rPr lang="ko-KR" altLang="en-US" sz="600">
                    <a:latin typeface="+mn-ea"/>
                  </a:rPr>
                  <a:t> </a:t>
                </a:r>
                <a:r>
                  <a:rPr lang="en-US" altLang="ko-KR" sz="600">
                    <a:latin typeface="+mn-ea"/>
                  </a:rPr>
                  <a:t>JGCRI/PNNL, https://mobile.twitter.com/chris_r_vernon/status/1469435043068231688/photo/1</a:t>
                </a:r>
                <a:endParaRPr lang="ko-KR" altLang="en-US" sz="1400"/>
              </a:p>
            </p:txBody>
          </p:sp>
        </p:grpSp>
        <p:sp>
          <p:nvSpPr>
            <p:cNvPr id="89" name="Rectangle 9">
              <a:extLst>
                <a:ext uri="{FF2B5EF4-FFF2-40B4-BE49-F238E27FC236}">
                  <a16:creationId xmlns:a16="http://schemas.microsoft.com/office/drawing/2014/main" id="{6DCDDF12-72D6-875F-157B-1084AA7D1077}"/>
                </a:ext>
              </a:extLst>
            </p:cNvPr>
            <p:cNvSpPr/>
            <p:nvPr/>
          </p:nvSpPr>
          <p:spPr>
            <a:xfrm>
              <a:off x="4104133" y="4704609"/>
              <a:ext cx="78857" cy="19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a:extLst>
                <a:ext uri="{FF2B5EF4-FFF2-40B4-BE49-F238E27FC236}">
                  <a16:creationId xmlns:a16="http://schemas.microsoft.com/office/drawing/2014/main" id="{0912414B-3269-45F4-9CD8-C0B5786DCB07}"/>
                </a:ext>
              </a:extLst>
            </p:cNvPr>
            <p:cNvSpPr/>
            <p:nvPr/>
          </p:nvSpPr>
          <p:spPr>
            <a:xfrm>
              <a:off x="4883073" y="4006108"/>
              <a:ext cx="790988" cy="1035791"/>
            </a:xfrm>
            <a:prstGeom prst="ellipse">
              <a:avLst/>
            </a:prstGeom>
            <a:noFill/>
            <a:ln w="222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TextBox 92">
              <a:extLst>
                <a:ext uri="{FF2B5EF4-FFF2-40B4-BE49-F238E27FC236}">
                  <a16:creationId xmlns:a16="http://schemas.microsoft.com/office/drawing/2014/main" id="{9A14D1CC-FEEB-4C79-26F0-4DB7213CFE62}"/>
                </a:ext>
              </a:extLst>
            </p:cNvPr>
            <p:cNvSpPr txBox="1"/>
            <p:nvPr/>
          </p:nvSpPr>
          <p:spPr>
            <a:xfrm>
              <a:off x="3998994" y="4715929"/>
              <a:ext cx="1074951" cy="393951"/>
            </a:xfrm>
            <a:prstGeom prst="rect">
              <a:avLst/>
            </a:prstGeom>
            <a:noFill/>
          </p:spPr>
          <p:txBody>
            <a:bodyPr wrap="square" rtlCol="0">
              <a:spAutoFit/>
            </a:bodyPr>
            <a:lstStyle/>
            <a:p>
              <a:pPr algn="ctr"/>
              <a:r>
                <a:rPr lang="en-US" altLang="ko-KR" sz="900" b="1">
                  <a:solidFill>
                    <a:srgbClr val="FF0000"/>
                  </a:solidFill>
                </a:rPr>
                <a:t>South Korea</a:t>
              </a:r>
            </a:p>
            <a:p>
              <a:pPr algn="ctr"/>
              <a:r>
                <a:rPr lang="en-US" altLang="ko-KR" sz="900" b="1">
                  <a:solidFill>
                    <a:srgbClr val="FF0000"/>
                  </a:solidFill>
                </a:rPr>
                <a:t>(17</a:t>
              </a:r>
              <a:r>
                <a:rPr lang="ko-KR" altLang="en-US" sz="900" b="1">
                  <a:solidFill>
                    <a:srgbClr val="FF0000"/>
                  </a:solidFill>
                </a:rPr>
                <a:t> </a:t>
              </a:r>
              <a:r>
                <a:rPr lang="en-US" altLang="ko-KR" sz="900" b="1">
                  <a:solidFill>
                    <a:srgbClr val="FF0000"/>
                  </a:solidFill>
                </a:rPr>
                <a:t>provinces)</a:t>
              </a:r>
              <a:endParaRPr lang="ko-KR" altLang="en-US" sz="900" b="1">
                <a:solidFill>
                  <a:srgbClr val="FF0000"/>
                </a:solidFill>
              </a:endParaRPr>
            </a:p>
          </p:txBody>
        </p:sp>
      </p:grpSp>
      <p:grpSp>
        <p:nvGrpSpPr>
          <p:cNvPr id="6" name="그룹 5">
            <a:extLst>
              <a:ext uri="{FF2B5EF4-FFF2-40B4-BE49-F238E27FC236}">
                <a16:creationId xmlns:a16="http://schemas.microsoft.com/office/drawing/2014/main" id="{55C0879D-2BFE-DA69-E94F-94F0E0000138}"/>
              </a:ext>
            </a:extLst>
          </p:cNvPr>
          <p:cNvGrpSpPr/>
          <p:nvPr/>
        </p:nvGrpSpPr>
        <p:grpSpPr>
          <a:xfrm>
            <a:off x="6122459" y="1280282"/>
            <a:ext cx="5859991" cy="5331618"/>
            <a:chOff x="6305672" y="1302686"/>
            <a:chExt cx="5685028" cy="5172429"/>
          </a:xfrm>
        </p:grpSpPr>
        <p:sp>
          <p:nvSpPr>
            <p:cNvPr id="96" name="TextBox 95">
              <a:extLst>
                <a:ext uri="{FF2B5EF4-FFF2-40B4-BE49-F238E27FC236}">
                  <a16:creationId xmlns:a16="http://schemas.microsoft.com/office/drawing/2014/main" id="{CA279B8B-B23D-900F-FDFC-240C04123BB5}"/>
                </a:ext>
              </a:extLst>
            </p:cNvPr>
            <p:cNvSpPr txBox="1"/>
            <p:nvPr/>
          </p:nvSpPr>
          <p:spPr>
            <a:xfrm>
              <a:off x="7002213" y="6295963"/>
              <a:ext cx="4988487" cy="179152"/>
            </a:xfrm>
            <a:prstGeom prst="rect">
              <a:avLst/>
            </a:prstGeom>
            <a:noFill/>
          </p:spPr>
          <p:txBody>
            <a:bodyPr wrap="square">
              <a:spAutoFit/>
            </a:bodyPr>
            <a:lstStyle/>
            <a:p>
              <a:pPr algn="r"/>
              <a:r>
                <a:rPr lang="en-US" altLang="ko-KR" sz="600"/>
                <a:t>Source: Adapted </a:t>
              </a:r>
              <a:r>
                <a:rPr lang="ko-KR" altLang="en-US" sz="600"/>
                <a:t>GCAM v.7.0 Documentation </a:t>
              </a:r>
              <a:r>
                <a:rPr lang="en-US" altLang="ko-KR" sz="600"/>
                <a:t>-</a:t>
              </a:r>
              <a:r>
                <a:rPr lang="ko-KR" altLang="en-US" sz="600"/>
                <a:t> GCAM Model Overview, </a:t>
              </a:r>
              <a:r>
                <a:rPr lang="ko-KR" altLang="en-US" sz="600">
                  <a:hlinkClick r:id="rId4"/>
                </a:rPr>
                <a:t>https://jgcri.github.io/gcam-doc/overview.html</a:t>
              </a:r>
              <a:r>
                <a:rPr lang="ko-KR" altLang="en-US" sz="600"/>
                <a:t> </a:t>
              </a:r>
            </a:p>
          </p:txBody>
        </p:sp>
        <p:grpSp>
          <p:nvGrpSpPr>
            <p:cNvPr id="5" name="그룹 4">
              <a:extLst>
                <a:ext uri="{FF2B5EF4-FFF2-40B4-BE49-F238E27FC236}">
                  <a16:creationId xmlns:a16="http://schemas.microsoft.com/office/drawing/2014/main" id="{0BD9300E-7275-C4D2-1928-623666C02011}"/>
                </a:ext>
              </a:extLst>
            </p:cNvPr>
            <p:cNvGrpSpPr/>
            <p:nvPr/>
          </p:nvGrpSpPr>
          <p:grpSpPr>
            <a:xfrm>
              <a:off x="6305672" y="1302686"/>
              <a:ext cx="5470916" cy="4575937"/>
              <a:chOff x="6305672" y="1302686"/>
              <a:chExt cx="5470916" cy="4575937"/>
            </a:xfrm>
          </p:grpSpPr>
          <p:sp>
            <p:nvSpPr>
              <p:cNvPr id="95" name="TextBox 94">
                <a:extLst>
                  <a:ext uri="{FF2B5EF4-FFF2-40B4-BE49-F238E27FC236}">
                    <a16:creationId xmlns:a16="http://schemas.microsoft.com/office/drawing/2014/main" id="{B2310402-7DC3-5503-A654-2DE97C730F37}"/>
                  </a:ext>
                </a:extLst>
              </p:cNvPr>
              <p:cNvSpPr txBox="1"/>
              <p:nvPr/>
            </p:nvSpPr>
            <p:spPr>
              <a:xfrm>
                <a:off x="6369920" y="1302686"/>
                <a:ext cx="5250180" cy="307777"/>
              </a:xfrm>
              <a:prstGeom prst="rect">
                <a:avLst/>
              </a:prstGeom>
              <a:noFill/>
            </p:spPr>
            <p:txBody>
              <a:bodyPr wrap="square" rtlCol="0">
                <a:spAutoFit/>
              </a:bodyPr>
              <a:lstStyle/>
              <a:p>
                <a:pPr algn="ctr"/>
                <a:r>
                  <a:rPr lang="en-US" altLang="ko-KR" sz="1400">
                    <a:latin typeface="HY헤드라인M" panose="02030600000101010101" pitchFamily="18" charset="-127"/>
                    <a:ea typeface="HY헤드라인M" panose="02030600000101010101" pitchFamily="18" charset="-127"/>
                  </a:rPr>
                  <a:t>Energy systems in GCAM-Korea</a:t>
                </a:r>
              </a:p>
            </p:txBody>
          </p:sp>
          <p:pic>
            <p:nvPicPr>
              <p:cNvPr id="97" name="Picture 6">
                <a:extLst>
                  <a:ext uri="{FF2B5EF4-FFF2-40B4-BE49-F238E27FC236}">
                    <a16:creationId xmlns:a16="http://schemas.microsoft.com/office/drawing/2014/main" id="{C4D53320-0B20-DFE2-9D62-8788D002ABE5}"/>
                  </a:ext>
                </a:extLst>
              </p:cNvPr>
              <p:cNvPicPr>
                <a:picLocks noChangeAspect="1"/>
              </p:cNvPicPr>
              <p:nvPr/>
            </p:nvPicPr>
            <p:blipFill>
              <a:blip r:embed="rId5"/>
              <a:stretch>
                <a:fillRect/>
              </a:stretch>
            </p:blipFill>
            <p:spPr>
              <a:xfrm>
                <a:off x="6305672" y="1726383"/>
                <a:ext cx="5470916" cy="4152240"/>
              </a:xfrm>
              <a:prstGeom prst="rect">
                <a:avLst/>
              </a:prstGeom>
            </p:spPr>
          </p:pic>
        </p:grpSp>
      </p:grpSp>
      <p:sp>
        <p:nvSpPr>
          <p:cNvPr id="100" name="직사각형 49">
            <a:extLst>
              <a:ext uri="{FF2B5EF4-FFF2-40B4-BE49-F238E27FC236}">
                <a16:creationId xmlns:a16="http://schemas.microsoft.com/office/drawing/2014/main" id="{59220DF7-F1C4-5FE2-FCF2-F008621CB5DD}"/>
              </a:ext>
            </a:extLst>
          </p:cNvPr>
          <p:cNvSpPr/>
          <p:nvPr/>
        </p:nvSpPr>
        <p:spPr>
          <a:xfrm>
            <a:off x="517731" y="898346"/>
            <a:ext cx="5470917" cy="1764778"/>
          </a:xfrm>
          <a:prstGeom prst="rect">
            <a:avLst/>
          </a:prstGeom>
        </p:spPr>
        <p:txBody>
          <a:bodyPr wrap="square">
            <a:spAutoFit/>
          </a:bodyPr>
          <a:lstStyle/>
          <a:p>
            <a:pPr>
              <a:lnSpc>
                <a:spcPct val="150000"/>
              </a:lnSpc>
            </a:pPr>
            <a:r>
              <a:rPr lang="en-US" altLang="ko-KR" sz="1400">
                <a:solidFill>
                  <a:schemeClr val="tx2"/>
                </a:solidFill>
                <a:latin typeface="HY헤드라인M" panose="02030600000101010101" pitchFamily="18" charset="-127"/>
                <a:ea typeface="HY헤드라인M" panose="02030600000101010101" pitchFamily="18" charset="-127"/>
              </a:rPr>
              <a:t>Features of G</a:t>
            </a:r>
            <a:r>
              <a:rPr lang="ko-KR" altLang="en-US" sz="1400">
                <a:solidFill>
                  <a:schemeClr val="tx2"/>
                </a:solidFill>
                <a:latin typeface="HY헤드라인M" panose="02030600000101010101" pitchFamily="18" charset="-127"/>
                <a:ea typeface="HY헤드라인M" panose="02030600000101010101" pitchFamily="18" charset="-127"/>
              </a:rPr>
              <a:t>CAM</a:t>
            </a:r>
            <a:r>
              <a:rPr lang="en-US" altLang="ko-KR" sz="1400">
                <a:solidFill>
                  <a:schemeClr val="tx2"/>
                </a:solidFill>
                <a:latin typeface="HY헤드라인M" panose="02030600000101010101" pitchFamily="18" charset="-127"/>
                <a:ea typeface="HY헤드라인M" panose="02030600000101010101" pitchFamily="18" charset="-127"/>
              </a:rPr>
              <a:t>-Korea</a:t>
            </a:r>
          </a:p>
          <a:p>
            <a:pPr marL="171450" indent="-171450">
              <a:lnSpc>
                <a:spcPct val="150000"/>
              </a:lnSpc>
              <a:buFont typeface="Arial" panose="020B0604020202020204" pitchFamily="34" charset="0"/>
              <a:buChar char="•"/>
            </a:pPr>
            <a:r>
              <a:rPr lang="en-US" altLang="ko-KR" sz="1200" b="1">
                <a:solidFill>
                  <a:schemeClr val="tx2"/>
                </a:solidFill>
              </a:rPr>
              <a:t>(High resolution)</a:t>
            </a:r>
            <a:r>
              <a:rPr lang="ko-KR" altLang="en-US" sz="1200">
                <a:solidFill>
                  <a:schemeClr val="tx2"/>
                </a:solidFill>
              </a:rPr>
              <a:t> </a:t>
            </a:r>
            <a:r>
              <a:rPr lang="en-US" altLang="ko-KR" sz="1200">
                <a:solidFill>
                  <a:schemeClr val="tx2"/>
                </a:solidFill>
              </a:rPr>
              <a:t>Breaking down the energy system &amp; socioeconomics of  Korea into </a:t>
            </a:r>
            <a:r>
              <a:rPr lang="en-US" altLang="ko-KR" sz="1200"/>
              <a:t>17 provinces</a:t>
            </a:r>
          </a:p>
          <a:p>
            <a:pPr marL="171450" indent="-171450">
              <a:lnSpc>
                <a:spcPct val="150000"/>
              </a:lnSpc>
              <a:buFont typeface="Arial" panose="020B0604020202020204" pitchFamily="34" charset="0"/>
              <a:buChar char="•"/>
            </a:pPr>
            <a:r>
              <a:rPr lang="en-US" altLang="ko-KR" sz="1200" b="1">
                <a:solidFill>
                  <a:schemeClr val="tx2"/>
                </a:solidFill>
              </a:rPr>
              <a:t>(Global model)</a:t>
            </a:r>
            <a:r>
              <a:rPr lang="en-US" altLang="ko-KR" sz="1200">
                <a:solidFill>
                  <a:schemeClr val="tx2"/>
                </a:solidFill>
              </a:rPr>
              <a:t> Still keeping the integrity of the global model. </a:t>
            </a:r>
          </a:p>
          <a:p>
            <a:pPr marL="171450" indent="-171450">
              <a:lnSpc>
                <a:spcPct val="150000"/>
              </a:lnSpc>
              <a:buFont typeface="Arial" panose="020B0604020202020204" pitchFamily="34" charset="0"/>
              <a:buChar char="•"/>
            </a:pPr>
            <a:r>
              <a:rPr lang="en-US" altLang="ko-KR" sz="1200" b="1">
                <a:solidFill>
                  <a:schemeClr val="tx2"/>
                </a:solidFill>
              </a:rPr>
              <a:t>(Open-source)</a:t>
            </a:r>
            <a:r>
              <a:rPr lang="en-US" altLang="ko-KR" sz="1200">
                <a:solidFill>
                  <a:schemeClr val="tx2"/>
                </a:solidFill>
              </a:rPr>
              <a:t> Accessible on GitHub, enabling anyone to download it. </a:t>
            </a:r>
            <a:r>
              <a:rPr lang="en-US" altLang="ko-KR" sz="1200">
                <a:solidFill>
                  <a:schemeClr val="tx2"/>
                </a:solidFill>
                <a:hlinkClick r:id="rId6">
                  <a:extLst>
                    <a:ext uri="{A12FA001-AC4F-418D-AE19-62706E023703}">
                      <ahyp:hlinkClr xmlns:ahyp="http://schemas.microsoft.com/office/drawing/2018/hyperlinkcolor" val="tx"/>
                    </a:ext>
                  </a:extLst>
                </a:hlinkClick>
              </a:rPr>
              <a:t>https://github.com/EML-Ajou/GCAM-Korea</a:t>
            </a:r>
            <a:endParaRPr lang="ko-KR" altLang="en-US" sz="1200">
              <a:solidFill>
                <a:schemeClr val="tx2"/>
              </a:solidFill>
            </a:endParaRPr>
          </a:p>
        </p:txBody>
      </p:sp>
      <p:sp>
        <p:nvSpPr>
          <p:cNvPr id="7" name="TextBox 6">
            <a:extLst>
              <a:ext uri="{FF2B5EF4-FFF2-40B4-BE49-F238E27FC236}">
                <a16:creationId xmlns:a16="http://schemas.microsoft.com/office/drawing/2014/main" id="{6F210162-60C9-DDCC-E83A-87CE03DC597D}"/>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3334327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텍스트, 로고, 원, 폰트이(가) 표시된 사진&#10;&#10;AI 생성 콘텐츠는 정확하지 않을 수 있습니다.">
            <a:extLst>
              <a:ext uri="{FF2B5EF4-FFF2-40B4-BE49-F238E27FC236}">
                <a16:creationId xmlns:a16="http://schemas.microsoft.com/office/drawing/2014/main" id="{6A3B9D8C-8242-EEE1-56FA-15EBDA1F1EF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46D161C5-DB64-6DD0-C40B-CF7B486788A1}"/>
              </a:ext>
            </a:extLst>
          </p:cNvPr>
          <p:cNvSpPr>
            <a:spLocks noGrp="1"/>
          </p:cNvSpPr>
          <p:nvPr>
            <p:ph type="title"/>
          </p:nvPr>
        </p:nvSpPr>
        <p:spPr>
          <a:xfrm>
            <a:off x="831850" y="2259198"/>
            <a:ext cx="11007224" cy="1169803"/>
          </a:xfrm>
          <a:effectLst>
            <a:reflection blurRad="50800" stA="45000" endPos="44000" dir="5400000" sy="-100000" algn="bl" rotWithShape="0"/>
          </a:effectLst>
        </p:spPr>
        <p:txBody>
          <a:bodyPr anchor="b"/>
          <a:lstStyle/>
          <a:p>
            <a:r>
              <a:rPr lang="en-US" altLang="ko-KR" b="1" i="0" spc="150" dirty="0">
                <a:solidFill>
                  <a:schemeClr val="accent2"/>
                </a:solidFill>
              </a:rPr>
              <a:t>I</a:t>
            </a:r>
            <a:r>
              <a:rPr lang="en-US" altLang="ko-KR" i="0" spc="150" dirty="0"/>
              <a:t>ntroduction</a:t>
            </a:r>
            <a:endParaRPr lang="ko-KR" altLang="en-US" sz="5400" i="0" spc="150" dirty="0"/>
          </a:p>
        </p:txBody>
      </p:sp>
      <p:sp>
        <p:nvSpPr>
          <p:cNvPr id="4" name="슬라이드 번호 개체 틀 3">
            <a:extLst>
              <a:ext uri="{FF2B5EF4-FFF2-40B4-BE49-F238E27FC236}">
                <a16:creationId xmlns:a16="http://schemas.microsoft.com/office/drawing/2014/main" id="{D48F76D0-30A3-FA1B-F97A-0C78EB1E6F39}"/>
              </a:ext>
            </a:extLst>
          </p:cNvPr>
          <p:cNvSpPr>
            <a:spLocks noGrp="1"/>
          </p:cNvSpPr>
          <p:nvPr>
            <p:ph type="sldNum" sz="quarter" idx="12"/>
          </p:nvPr>
        </p:nvSpPr>
        <p:spPr/>
        <p:txBody>
          <a:bodyPr/>
          <a:lstStyle/>
          <a:p>
            <a:fld id="{109C872D-39A9-4065-8BF3-6A613116E2A1}" type="slidenum">
              <a:rPr lang="ko-KR" altLang="en-US" smtClean="0"/>
              <a:t>3</a:t>
            </a:fld>
            <a:endParaRPr lang="ko-KR" altLang="en-US"/>
          </a:p>
        </p:txBody>
      </p:sp>
    </p:spTree>
    <p:extLst>
      <p:ext uri="{BB962C8B-B14F-4D97-AF65-F5344CB8AC3E}">
        <p14:creationId xmlns:p14="http://schemas.microsoft.com/office/powerpoint/2010/main" val="2387823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DC963-D6BE-A688-83BD-10D612571CA9}"/>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3BC783B9-E416-D9E5-5AEB-134DC1B68A8A}"/>
              </a:ext>
            </a:extLst>
          </p:cNvPr>
          <p:cNvSpPr>
            <a:spLocks noGrp="1"/>
          </p:cNvSpPr>
          <p:nvPr>
            <p:ph type="sldNum" sz="quarter" idx="12"/>
          </p:nvPr>
        </p:nvSpPr>
        <p:spPr/>
        <p:txBody>
          <a:bodyPr/>
          <a:lstStyle/>
          <a:p>
            <a:fld id="{109C872D-39A9-4065-8BF3-6A613116E2A1}" type="slidenum">
              <a:rPr lang="ko-KR" altLang="en-US" smtClean="0"/>
              <a:t>30</a:t>
            </a:fld>
            <a:endParaRPr lang="ko-KR" altLang="en-US"/>
          </a:p>
        </p:txBody>
      </p:sp>
      <p:sp>
        <p:nvSpPr>
          <p:cNvPr id="2" name="제목 1">
            <a:extLst>
              <a:ext uri="{FF2B5EF4-FFF2-40B4-BE49-F238E27FC236}">
                <a16:creationId xmlns:a16="http://schemas.microsoft.com/office/drawing/2014/main" id="{6E901A61-2452-2F56-2CAC-4C8D3C9A3BC4}"/>
              </a:ext>
            </a:extLst>
          </p:cNvPr>
          <p:cNvSpPr>
            <a:spLocks noGrp="1"/>
          </p:cNvSpPr>
          <p:nvPr>
            <p:ph type="title"/>
          </p:nvPr>
        </p:nvSpPr>
        <p:spPr/>
        <p:txBody>
          <a:bodyPr/>
          <a:lstStyle/>
          <a:p>
            <a:r>
              <a:rPr lang="en-US" altLang="ko-KR"/>
              <a:t>Data</a:t>
            </a:r>
            <a:r>
              <a:rPr lang="ko-KR" altLang="en-US"/>
              <a:t> </a:t>
            </a:r>
            <a:r>
              <a:rPr lang="en-US" altLang="ko-KR"/>
              <a:t>Science</a:t>
            </a:r>
            <a:r>
              <a:rPr lang="ko-KR" altLang="en-US"/>
              <a:t> </a:t>
            </a:r>
            <a:r>
              <a:rPr lang="en-US" altLang="ko-KR"/>
              <a:t>in</a:t>
            </a:r>
            <a:r>
              <a:rPr lang="ko-KR" altLang="en-US"/>
              <a:t> </a:t>
            </a:r>
            <a:r>
              <a:rPr lang="en-US" altLang="ko-KR"/>
              <a:t>GCAM-Korea</a:t>
            </a:r>
            <a:endParaRPr lang="ko-KR" altLang="en-US"/>
          </a:p>
        </p:txBody>
      </p:sp>
      <p:sp>
        <p:nvSpPr>
          <p:cNvPr id="10" name="Rectangle 66">
            <a:extLst>
              <a:ext uri="{FF2B5EF4-FFF2-40B4-BE49-F238E27FC236}">
                <a16:creationId xmlns:a16="http://schemas.microsoft.com/office/drawing/2014/main" id="{0B29373B-E1D9-133A-B7A1-14707BEC06F1}"/>
              </a:ext>
            </a:extLst>
          </p:cNvPr>
          <p:cNvSpPr/>
          <p:nvPr/>
        </p:nvSpPr>
        <p:spPr>
          <a:xfrm>
            <a:off x="856663" y="1905796"/>
            <a:ext cx="6048269" cy="208301"/>
          </a:xfrm>
          <a:prstGeom prst="rect">
            <a:avLst/>
          </a:prstGeom>
          <a:pattFill prst="dkUpDiag">
            <a:fgClr>
              <a:schemeClr val="bg1"/>
            </a:fgClr>
            <a:bgClr>
              <a:schemeClr val="accent1">
                <a:lumMod val="40000"/>
                <a:lumOff val="60000"/>
              </a:schemeClr>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Part A: Input Data Generation</a:t>
            </a:r>
            <a:endParaRPr lang="ko-KR" altLang="en-US" sz="1200" b="1">
              <a:solidFill>
                <a:schemeClr val="tx1"/>
              </a:solidFill>
            </a:endParaRPr>
          </a:p>
        </p:txBody>
      </p:sp>
      <p:sp>
        <p:nvSpPr>
          <p:cNvPr id="14" name="Rectangle 97">
            <a:extLst>
              <a:ext uri="{FF2B5EF4-FFF2-40B4-BE49-F238E27FC236}">
                <a16:creationId xmlns:a16="http://schemas.microsoft.com/office/drawing/2014/main" id="{F49DBA87-7EF8-D06D-678E-2CF1ABE7B829}"/>
              </a:ext>
            </a:extLst>
          </p:cNvPr>
          <p:cNvSpPr/>
          <p:nvPr/>
        </p:nvSpPr>
        <p:spPr>
          <a:xfrm>
            <a:off x="4626565" y="5516913"/>
            <a:ext cx="6431971" cy="208301"/>
          </a:xfrm>
          <a:prstGeom prst="rect">
            <a:avLst/>
          </a:prstGeom>
          <a:pattFill prst="dkUpDiag">
            <a:fgClr>
              <a:schemeClr val="bg1"/>
            </a:fgClr>
            <a:bgClr>
              <a:schemeClr val="accent6">
                <a:lumMod val="40000"/>
                <a:lumOff val="60000"/>
              </a:schemeClr>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Part B: GCAM simulation</a:t>
            </a:r>
            <a:endParaRPr lang="ko-KR" altLang="en-US" sz="1200" b="1">
              <a:solidFill>
                <a:schemeClr val="tx1"/>
              </a:solidFill>
            </a:endParaRPr>
          </a:p>
        </p:txBody>
      </p:sp>
      <p:grpSp>
        <p:nvGrpSpPr>
          <p:cNvPr id="83" name="그룹 82">
            <a:extLst>
              <a:ext uri="{FF2B5EF4-FFF2-40B4-BE49-F238E27FC236}">
                <a16:creationId xmlns:a16="http://schemas.microsoft.com/office/drawing/2014/main" id="{1F9E6EF6-B3FB-26BB-8C3D-425ED5581523}"/>
              </a:ext>
            </a:extLst>
          </p:cNvPr>
          <p:cNvGrpSpPr/>
          <p:nvPr/>
        </p:nvGrpSpPr>
        <p:grpSpPr>
          <a:xfrm>
            <a:off x="7121049" y="3209500"/>
            <a:ext cx="1541968" cy="503871"/>
            <a:chOff x="6897623" y="3603263"/>
            <a:chExt cx="1541968" cy="503871"/>
          </a:xfrm>
        </p:grpSpPr>
        <p:sp>
          <p:nvSpPr>
            <p:cNvPr id="13" name="위쪽 화살표 55">
              <a:extLst>
                <a:ext uri="{FF2B5EF4-FFF2-40B4-BE49-F238E27FC236}">
                  <a16:creationId xmlns:a16="http://schemas.microsoft.com/office/drawing/2014/main" id="{E905D8E8-457E-EE0D-5723-8F9655D5B5B5}"/>
                </a:ext>
              </a:extLst>
            </p:cNvPr>
            <p:cNvSpPr/>
            <p:nvPr/>
          </p:nvSpPr>
          <p:spPr>
            <a:xfrm rot="16200000" flipV="1">
              <a:off x="7436377" y="3103920"/>
              <a:ext cx="493416" cy="1513012"/>
            </a:xfrm>
            <a:prstGeom prst="upArrow">
              <a:avLst>
                <a:gd name="adj1" fmla="val 56177"/>
                <a:gd name="adj2" fmla="val 68532"/>
              </a:avLst>
            </a:prstGeom>
            <a:gradFill flip="none" rotWithShape="1">
              <a:gsLst>
                <a:gs pos="100000">
                  <a:schemeClr val="bg1">
                    <a:lumMod val="95000"/>
                  </a:schemeClr>
                </a:gs>
                <a:gs pos="0">
                  <a:schemeClr val="tx1">
                    <a:lumMod val="50000"/>
                    <a:lumOff val="50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Arial" panose="020B0604020202020204" pitchFamily="34" charset="0"/>
              </a:endParaRPr>
            </a:p>
          </p:txBody>
        </p:sp>
        <p:sp>
          <p:nvSpPr>
            <p:cNvPr id="54" name="Rectangle: Rounded Corners 231">
              <a:extLst>
                <a:ext uri="{FF2B5EF4-FFF2-40B4-BE49-F238E27FC236}">
                  <a16:creationId xmlns:a16="http://schemas.microsoft.com/office/drawing/2014/main" id="{79E78826-649D-1F36-8ACD-E8C87E597AB9}"/>
                </a:ext>
              </a:extLst>
            </p:cNvPr>
            <p:cNvSpPr/>
            <p:nvPr/>
          </p:nvSpPr>
          <p:spPr>
            <a:xfrm>
              <a:off x="6897623" y="3603263"/>
              <a:ext cx="1348979" cy="4850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altLang="ko-KR" sz="1200" b="1">
                  <a:solidFill>
                    <a:schemeClr val="tx1"/>
                  </a:solidFill>
                  <a:cs typeface="Arial" panose="020B0604020202020204" pitchFamily="34" charset="0"/>
                </a:rPr>
                <a:t>Language: C++</a:t>
              </a:r>
            </a:p>
          </p:txBody>
        </p:sp>
      </p:grpSp>
      <p:grpSp>
        <p:nvGrpSpPr>
          <p:cNvPr id="15" name="Group 234">
            <a:extLst>
              <a:ext uri="{FF2B5EF4-FFF2-40B4-BE49-F238E27FC236}">
                <a16:creationId xmlns:a16="http://schemas.microsoft.com/office/drawing/2014/main" id="{4E943535-481B-2BE1-C501-0726E409D5EA}"/>
              </a:ext>
            </a:extLst>
          </p:cNvPr>
          <p:cNvGrpSpPr/>
          <p:nvPr/>
        </p:nvGrpSpPr>
        <p:grpSpPr>
          <a:xfrm>
            <a:off x="1234527" y="2650808"/>
            <a:ext cx="1348979" cy="1323145"/>
            <a:chOff x="1386982" y="1671816"/>
            <a:chExt cx="1082280" cy="1061553"/>
          </a:xfrm>
        </p:grpSpPr>
        <p:grpSp>
          <p:nvGrpSpPr>
            <p:cNvPr id="16" name="Group 192">
              <a:extLst>
                <a:ext uri="{FF2B5EF4-FFF2-40B4-BE49-F238E27FC236}">
                  <a16:creationId xmlns:a16="http://schemas.microsoft.com/office/drawing/2014/main" id="{F30AEE83-722B-0CA9-50B4-AB68C75619C9}"/>
                </a:ext>
              </a:extLst>
            </p:cNvPr>
            <p:cNvGrpSpPr/>
            <p:nvPr/>
          </p:nvGrpSpPr>
          <p:grpSpPr>
            <a:xfrm>
              <a:off x="1386982" y="1739593"/>
              <a:ext cx="664047" cy="664047"/>
              <a:chOff x="10319664" y="2993039"/>
              <a:chExt cx="664047" cy="664047"/>
            </a:xfrm>
          </p:grpSpPr>
          <p:sp>
            <p:nvSpPr>
              <p:cNvPr id="25" name="Rectangle: Single Corner Snipped 193">
                <a:extLst>
                  <a:ext uri="{FF2B5EF4-FFF2-40B4-BE49-F238E27FC236}">
                    <a16:creationId xmlns:a16="http://schemas.microsoft.com/office/drawing/2014/main" id="{FF4C9C0F-1535-A749-D7F5-DECADD36EE87}"/>
                  </a:ext>
                </a:extLst>
              </p:cNvPr>
              <p:cNvSpPr/>
              <p:nvPr/>
            </p:nvSpPr>
            <p:spPr>
              <a:xfrm>
                <a:off x="10453057" y="3052018"/>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pic>
            <p:nvPicPr>
              <p:cNvPr id="26" name="Graphic 194" descr="Paper">
                <a:extLst>
                  <a:ext uri="{FF2B5EF4-FFF2-40B4-BE49-F238E27FC236}">
                    <a16:creationId xmlns:a16="http://schemas.microsoft.com/office/drawing/2014/main" id="{A6604C49-B0B5-6D92-D7FC-7609BED122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664" y="2993039"/>
                <a:ext cx="664047" cy="664047"/>
              </a:xfrm>
              <a:prstGeom prst="rect">
                <a:avLst/>
              </a:prstGeom>
            </p:spPr>
          </p:pic>
          <p:sp>
            <p:nvSpPr>
              <p:cNvPr id="27" name="Rectangle 195">
                <a:extLst>
                  <a:ext uri="{FF2B5EF4-FFF2-40B4-BE49-F238E27FC236}">
                    <a16:creationId xmlns:a16="http://schemas.microsoft.com/office/drawing/2014/main" id="{8014CAB3-7AD4-105B-7706-E6D16EB4BDCE}"/>
                  </a:ext>
                </a:extLst>
              </p:cNvPr>
              <p:cNvSpPr/>
              <p:nvPr/>
            </p:nvSpPr>
            <p:spPr>
              <a:xfrm>
                <a:off x="10424486" y="3338165"/>
                <a:ext cx="380952" cy="179160"/>
              </a:xfrm>
              <a:prstGeom prst="rect">
                <a:avLst/>
              </a:prstGeom>
              <a:solidFill>
                <a:srgbClr val="00BB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a:t>CSV</a:t>
                </a:r>
                <a:endParaRPr lang="ko-KR" altLang="en-US" sz="1100" b="1"/>
              </a:p>
            </p:txBody>
          </p:sp>
        </p:grpSp>
        <p:grpSp>
          <p:nvGrpSpPr>
            <p:cNvPr id="17" name="Group 191">
              <a:extLst>
                <a:ext uri="{FF2B5EF4-FFF2-40B4-BE49-F238E27FC236}">
                  <a16:creationId xmlns:a16="http://schemas.microsoft.com/office/drawing/2014/main" id="{B1B6D84D-38E4-7F12-B7D4-33E9ECD145A2}"/>
                </a:ext>
              </a:extLst>
            </p:cNvPr>
            <p:cNvGrpSpPr/>
            <p:nvPr/>
          </p:nvGrpSpPr>
          <p:grpSpPr>
            <a:xfrm>
              <a:off x="1659100" y="2069322"/>
              <a:ext cx="664047" cy="664047"/>
              <a:chOff x="10319664" y="2993039"/>
              <a:chExt cx="664047" cy="664047"/>
            </a:xfrm>
          </p:grpSpPr>
          <p:sp>
            <p:nvSpPr>
              <p:cNvPr id="22" name="Rectangle: Single Corner Snipped 176">
                <a:extLst>
                  <a:ext uri="{FF2B5EF4-FFF2-40B4-BE49-F238E27FC236}">
                    <a16:creationId xmlns:a16="http://schemas.microsoft.com/office/drawing/2014/main" id="{0D26C523-91B5-960B-F4A3-C9673D851178}"/>
                  </a:ext>
                </a:extLst>
              </p:cNvPr>
              <p:cNvSpPr/>
              <p:nvPr/>
            </p:nvSpPr>
            <p:spPr>
              <a:xfrm>
                <a:off x="10453057" y="3052018"/>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pic>
            <p:nvPicPr>
              <p:cNvPr id="23" name="Graphic 178" descr="Paper">
                <a:extLst>
                  <a:ext uri="{FF2B5EF4-FFF2-40B4-BE49-F238E27FC236}">
                    <a16:creationId xmlns:a16="http://schemas.microsoft.com/office/drawing/2014/main" id="{3F406042-76DF-14A0-44B8-6E0B42F3F6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664" y="2993039"/>
                <a:ext cx="664047" cy="664047"/>
              </a:xfrm>
              <a:prstGeom prst="rect">
                <a:avLst/>
              </a:prstGeom>
            </p:spPr>
          </p:pic>
          <p:sp>
            <p:nvSpPr>
              <p:cNvPr id="24" name="Rectangle 179">
                <a:extLst>
                  <a:ext uri="{FF2B5EF4-FFF2-40B4-BE49-F238E27FC236}">
                    <a16:creationId xmlns:a16="http://schemas.microsoft.com/office/drawing/2014/main" id="{0E801736-2429-F6F7-747F-7D8FA431DF03}"/>
                  </a:ext>
                </a:extLst>
              </p:cNvPr>
              <p:cNvSpPr/>
              <p:nvPr/>
            </p:nvSpPr>
            <p:spPr>
              <a:xfrm>
                <a:off x="10424486" y="3338165"/>
                <a:ext cx="380952" cy="179160"/>
              </a:xfrm>
              <a:prstGeom prst="rect">
                <a:avLst/>
              </a:prstGeom>
              <a:solidFill>
                <a:srgbClr val="00BB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a:t>CSV</a:t>
                </a:r>
                <a:endParaRPr lang="ko-KR" altLang="en-US" sz="1100" b="1"/>
              </a:p>
            </p:txBody>
          </p:sp>
        </p:grpSp>
        <p:grpSp>
          <p:nvGrpSpPr>
            <p:cNvPr id="18" name="Group 196">
              <a:extLst>
                <a:ext uri="{FF2B5EF4-FFF2-40B4-BE49-F238E27FC236}">
                  <a16:creationId xmlns:a16="http://schemas.microsoft.com/office/drawing/2014/main" id="{6E6B1E0C-FB6D-EE57-39E3-B73466B53E57}"/>
                </a:ext>
              </a:extLst>
            </p:cNvPr>
            <p:cNvGrpSpPr/>
            <p:nvPr/>
          </p:nvGrpSpPr>
          <p:grpSpPr>
            <a:xfrm>
              <a:off x="1805215" y="1671816"/>
              <a:ext cx="664047" cy="664047"/>
              <a:chOff x="10319664" y="2993039"/>
              <a:chExt cx="664047" cy="664047"/>
            </a:xfrm>
          </p:grpSpPr>
          <p:sp>
            <p:nvSpPr>
              <p:cNvPr id="19" name="Rectangle: Single Corner Snipped 197">
                <a:extLst>
                  <a:ext uri="{FF2B5EF4-FFF2-40B4-BE49-F238E27FC236}">
                    <a16:creationId xmlns:a16="http://schemas.microsoft.com/office/drawing/2014/main" id="{4CB431B4-B124-AC8B-F4D1-F14DB7AE84A7}"/>
                  </a:ext>
                </a:extLst>
              </p:cNvPr>
              <p:cNvSpPr/>
              <p:nvPr/>
            </p:nvSpPr>
            <p:spPr>
              <a:xfrm>
                <a:off x="10453057" y="3052018"/>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pic>
            <p:nvPicPr>
              <p:cNvPr id="20" name="Graphic 198" descr="Paper">
                <a:extLst>
                  <a:ext uri="{FF2B5EF4-FFF2-40B4-BE49-F238E27FC236}">
                    <a16:creationId xmlns:a16="http://schemas.microsoft.com/office/drawing/2014/main" id="{A5CB0D9C-99B6-9420-5136-5BD5C42C16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664" y="2993039"/>
                <a:ext cx="664047" cy="664047"/>
              </a:xfrm>
              <a:prstGeom prst="rect">
                <a:avLst/>
              </a:prstGeom>
            </p:spPr>
          </p:pic>
          <p:sp>
            <p:nvSpPr>
              <p:cNvPr id="21" name="Rectangle 199">
                <a:extLst>
                  <a:ext uri="{FF2B5EF4-FFF2-40B4-BE49-F238E27FC236}">
                    <a16:creationId xmlns:a16="http://schemas.microsoft.com/office/drawing/2014/main" id="{2FB20CC3-4ADA-77D4-51C2-6AA69203C4F2}"/>
                  </a:ext>
                </a:extLst>
              </p:cNvPr>
              <p:cNvSpPr/>
              <p:nvPr/>
            </p:nvSpPr>
            <p:spPr>
              <a:xfrm>
                <a:off x="10424486" y="3338165"/>
                <a:ext cx="380952" cy="179160"/>
              </a:xfrm>
              <a:prstGeom prst="rect">
                <a:avLst/>
              </a:prstGeom>
              <a:solidFill>
                <a:srgbClr val="00BB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a:t>CSV</a:t>
                </a:r>
                <a:endParaRPr lang="ko-KR" altLang="en-US" sz="1100" b="1"/>
              </a:p>
            </p:txBody>
          </p:sp>
        </p:grpSp>
      </p:grpSp>
      <p:grpSp>
        <p:nvGrpSpPr>
          <p:cNvPr id="41" name="Group 232">
            <a:extLst>
              <a:ext uri="{FF2B5EF4-FFF2-40B4-BE49-F238E27FC236}">
                <a16:creationId xmlns:a16="http://schemas.microsoft.com/office/drawing/2014/main" id="{EC1E240F-0A92-BB17-315F-7D82F1539A1C}"/>
              </a:ext>
            </a:extLst>
          </p:cNvPr>
          <p:cNvGrpSpPr/>
          <p:nvPr/>
        </p:nvGrpSpPr>
        <p:grpSpPr>
          <a:xfrm>
            <a:off x="9076961" y="3147680"/>
            <a:ext cx="1122828" cy="1107172"/>
            <a:chOff x="5167919" y="1668830"/>
            <a:chExt cx="1079913" cy="1064855"/>
          </a:xfrm>
        </p:grpSpPr>
        <p:grpSp>
          <p:nvGrpSpPr>
            <p:cNvPr id="42" name="Group 219">
              <a:extLst>
                <a:ext uri="{FF2B5EF4-FFF2-40B4-BE49-F238E27FC236}">
                  <a16:creationId xmlns:a16="http://schemas.microsoft.com/office/drawing/2014/main" id="{97287A8B-BEDD-2F24-4E46-667642404F98}"/>
                </a:ext>
              </a:extLst>
            </p:cNvPr>
            <p:cNvGrpSpPr/>
            <p:nvPr/>
          </p:nvGrpSpPr>
          <p:grpSpPr>
            <a:xfrm>
              <a:off x="5583785" y="1668830"/>
              <a:ext cx="664047" cy="664047"/>
              <a:chOff x="10081607" y="3187171"/>
              <a:chExt cx="664047" cy="664047"/>
            </a:xfrm>
          </p:grpSpPr>
          <p:sp>
            <p:nvSpPr>
              <p:cNvPr id="51" name="Rectangle: Single Corner Snipped 220">
                <a:extLst>
                  <a:ext uri="{FF2B5EF4-FFF2-40B4-BE49-F238E27FC236}">
                    <a16:creationId xmlns:a16="http://schemas.microsoft.com/office/drawing/2014/main" id="{CD2934CA-AD83-5725-88CF-2D3B22BD9AD7}"/>
                  </a:ext>
                </a:extLst>
              </p:cNvPr>
              <p:cNvSpPr/>
              <p:nvPr/>
            </p:nvSpPr>
            <p:spPr>
              <a:xfrm>
                <a:off x="10215000" y="3246150"/>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52" name="Graphic 221" descr="Paper">
                <a:extLst>
                  <a:ext uri="{FF2B5EF4-FFF2-40B4-BE49-F238E27FC236}">
                    <a16:creationId xmlns:a16="http://schemas.microsoft.com/office/drawing/2014/main" id="{424B4BAD-91C3-A0E1-DFE8-BBE38294CC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1607" y="3187171"/>
                <a:ext cx="664047" cy="664047"/>
              </a:xfrm>
              <a:prstGeom prst="rect">
                <a:avLst/>
              </a:prstGeom>
            </p:spPr>
          </p:pic>
          <p:sp>
            <p:nvSpPr>
              <p:cNvPr id="53" name="Rectangle 222">
                <a:extLst>
                  <a:ext uri="{FF2B5EF4-FFF2-40B4-BE49-F238E27FC236}">
                    <a16:creationId xmlns:a16="http://schemas.microsoft.com/office/drawing/2014/main" id="{AFB6D9B9-A40A-C7E5-9ACE-91945D6295E2}"/>
                  </a:ext>
                </a:extLst>
              </p:cNvPr>
              <p:cNvSpPr/>
              <p:nvPr/>
            </p:nvSpPr>
            <p:spPr>
              <a:xfrm>
                <a:off x="10186429" y="3532297"/>
                <a:ext cx="380952" cy="1791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a:t>baseX</a:t>
                </a:r>
                <a:endParaRPr lang="ko-KR" altLang="en-US" sz="1050" b="1"/>
              </a:p>
            </p:txBody>
          </p:sp>
        </p:grpSp>
        <p:grpSp>
          <p:nvGrpSpPr>
            <p:cNvPr id="43" name="Group 223">
              <a:extLst>
                <a:ext uri="{FF2B5EF4-FFF2-40B4-BE49-F238E27FC236}">
                  <a16:creationId xmlns:a16="http://schemas.microsoft.com/office/drawing/2014/main" id="{75872FA7-BC6B-9BC8-0478-1D93C49C5B42}"/>
                </a:ext>
              </a:extLst>
            </p:cNvPr>
            <p:cNvGrpSpPr/>
            <p:nvPr/>
          </p:nvGrpSpPr>
          <p:grpSpPr>
            <a:xfrm>
              <a:off x="5167919" y="1730172"/>
              <a:ext cx="664047" cy="664047"/>
              <a:chOff x="10081607" y="3187171"/>
              <a:chExt cx="664047" cy="664047"/>
            </a:xfrm>
          </p:grpSpPr>
          <p:sp>
            <p:nvSpPr>
              <p:cNvPr id="48" name="Rectangle: Single Corner Snipped 224">
                <a:extLst>
                  <a:ext uri="{FF2B5EF4-FFF2-40B4-BE49-F238E27FC236}">
                    <a16:creationId xmlns:a16="http://schemas.microsoft.com/office/drawing/2014/main" id="{F58741B8-1181-4BA5-5FFF-DD613D69934D}"/>
                  </a:ext>
                </a:extLst>
              </p:cNvPr>
              <p:cNvSpPr/>
              <p:nvPr/>
            </p:nvSpPr>
            <p:spPr>
              <a:xfrm>
                <a:off x="10215000" y="3246150"/>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49" name="Graphic 225" descr="Paper">
                <a:extLst>
                  <a:ext uri="{FF2B5EF4-FFF2-40B4-BE49-F238E27FC236}">
                    <a16:creationId xmlns:a16="http://schemas.microsoft.com/office/drawing/2014/main" id="{08F763A9-956B-A47C-3E6B-33EA797191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1607" y="3187171"/>
                <a:ext cx="664047" cy="664047"/>
              </a:xfrm>
              <a:prstGeom prst="rect">
                <a:avLst/>
              </a:prstGeom>
            </p:spPr>
          </p:pic>
          <p:sp>
            <p:nvSpPr>
              <p:cNvPr id="50" name="Rectangle 226">
                <a:extLst>
                  <a:ext uri="{FF2B5EF4-FFF2-40B4-BE49-F238E27FC236}">
                    <a16:creationId xmlns:a16="http://schemas.microsoft.com/office/drawing/2014/main" id="{2339EDAD-0AB2-8A36-4F89-728A731828BB}"/>
                  </a:ext>
                </a:extLst>
              </p:cNvPr>
              <p:cNvSpPr/>
              <p:nvPr/>
            </p:nvSpPr>
            <p:spPr>
              <a:xfrm>
                <a:off x="10186429" y="3532297"/>
                <a:ext cx="380952" cy="1791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a:t>baseX</a:t>
                </a:r>
                <a:endParaRPr lang="ko-KR" altLang="en-US" sz="1050" b="1"/>
              </a:p>
            </p:txBody>
          </p:sp>
        </p:grpSp>
        <p:grpSp>
          <p:nvGrpSpPr>
            <p:cNvPr id="44" name="Group 227">
              <a:extLst>
                <a:ext uri="{FF2B5EF4-FFF2-40B4-BE49-F238E27FC236}">
                  <a16:creationId xmlns:a16="http://schemas.microsoft.com/office/drawing/2014/main" id="{5E045FFB-065D-4E6B-BF69-92F33EF218FD}"/>
                </a:ext>
              </a:extLst>
            </p:cNvPr>
            <p:cNvGrpSpPr/>
            <p:nvPr/>
          </p:nvGrpSpPr>
          <p:grpSpPr>
            <a:xfrm>
              <a:off x="5435010" y="2069638"/>
              <a:ext cx="664047" cy="664047"/>
              <a:chOff x="10081607" y="3187171"/>
              <a:chExt cx="664047" cy="664047"/>
            </a:xfrm>
          </p:grpSpPr>
          <p:sp>
            <p:nvSpPr>
              <p:cNvPr id="45" name="Rectangle: Single Corner Snipped 228">
                <a:extLst>
                  <a:ext uri="{FF2B5EF4-FFF2-40B4-BE49-F238E27FC236}">
                    <a16:creationId xmlns:a16="http://schemas.microsoft.com/office/drawing/2014/main" id="{C0A027D7-3DF2-970E-26D0-275BB2EB8E5C}"/>
                  </a:ext>
                </a:extLst>
              </p:cNvPr>
              <p:cNvSpPr/>
              <p:nvPr/>
            </p:nvSpPr>
            <p:spPr>
              <a:xfrm>
                <a:off x="10215000" y="3246150"/>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46" name="Graphic 229" descr="Paper">
                <a:extLst>
                  <a:ext uri="{FF2B5EF4-FFF2-40B4-BE49-F238E27FC236}">
                    <a16:creationId xmlns:a16="http://schemas.microsoft.com/office/drawing/2014/main" id="{8E8C1B32-1311-9B97-3D67-7A77567B67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1607" y="3187171"/>
                <a:ext cx="664047" cy="664047"/>
              </a:xfrm>
              <a:prstGeom prst="rect">
                <a:avLst/>
              </a:prstGeom>
            </p:spPr>
          </p:pic>
          <p:sp>
            <p:nvSpPr>
              <p:cNvPr id="47" name="Rectangle 230">
                <a:extLst>
                  <a:ext uri="{FF2B5EF4-FFF2-40B4-BE49-F238E27FC236}">
                    <a16:creationId xmlns:a16="http://schemas.microsoft.com/office/drawing/2014/main" id="{D686651C-92DB-DEE4-3D54-AD9AE5D8BD83}"/>
                  </a:ext>
                </a:extLst>
              </p:cNvPr>
              <p:cNvSpPr/>
              <p:nvPr/>
            </p:nvSpPr>
            <p:spPr>
              <a:xfrm>
                <a:off x="10186429" y="3532297"/>
                <a:ext cx="380952" cy="1791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a:t>baseX</a:t>
                </a:r>
                <a:endParaRPr lang="ko-KR" altLang="en-US" sz="1050" b="1"/>
              </a:p>
            </p:txBody>
          </p:sp>
        </p:grpSp>
      </p:grpSp>
      <p:grpSp>
        <p:nvGrpSpPr>
          <p:cNvPr id="84" name="그룹 83">
            <a:extLst>
              <a:ext uri="{FF2B5EF4-FFF2-40B4-BE49-F238E27FC236}">
                <a16:creationId xmlns:a16="http://schemas.microsoft.com/office/drawing/2014/main" id="{835CD784-2E21-6B1C-58DA-9D84F86F4AF5}"/>
              </a:ext>
            </a:extLst>
          </p:cNvPr>
          <p:cNvGrpSpPr/>
          <p:nvPr/>
        </p:nvGrpSpPr>
        <p:grpSpPr>
          <a:xfrm>
            <a:off x="2894748" y="3209500"/>
            <a:ext cx="1541968" cy="503871"/>
            <a:chOff x="6897623" y="3603263"/>
            <a:chExt cx="1541968" cy="503871"/>
          </a:xfrm>
        </p:grpSpPr>
        <p:sp>
          <p:nvSpPr>
            <p:cNvPr id="85" name="위쪽 화살표 55">
              <a:extLst>
                <a:ext uri="{FF2B5EF4-FFF2-40B4-BE49-F238E27FC236}">
                  <a16:creationId xmlns:a16="http://schemas.microsoft.com/office/drawing/2014/main" id="{127C33FA-C84E-458F-D3A0-61B4AA6946D9}"/>
                </a:ext>
              </a:extLst>
            </p:cNvPr>
            <p:cNvSpPr/>
            <p:nvPr/>
          </p:nvSpPr>
          <p:spPr>
            <a:xfrm rot="16200000" flipV="1">
              <a:off x="7436377" y="3103920"/>
              <a:ext cx="493416" cy="1513012"/>
            </a:xfrm>
            <a:prstGeom prst="upArrow">
              <a:avLst>
                <a:gd name="adj1" fmla="val 56177"/>
                <a:gd name="adj2" fmla="val 68532"/>
              </a:avLst>
            </a:prstGeom>
            <a:gradFill flip="none" rotWithShape="1">
              <a:gsLst>
                <a:gs pos="100000">
                  <a:schemeClr val="bg1">
                    <a:lumMod val="95000"/>
                  </a:schemeClr>
                </a:gs>
                <a:gs pos="0">
                  <a:schemeClr val="tx1">
                    <a:lumMod val="50000"/>
                    <a:lumOff val="50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Arial" panose="020B0604020202020204" pitchFamily="34" charset="0"/>
              </a:endParaRPr>
            </a:p>
          </p:txBody>
        </p:sp>
        <p:sp>
          <p:nvSpPr>
            <p:cNvPr id="86" name="Rectangle: Rounded Corners 231">
              <a:extLst>
                <a:ext uri="{FF2B5EF4-FFF2-40B4-BE49-F238E27FC236}">
                  <a16:creationId xmlns:a16="http://schemas.microsoft.com/office/drawing/2014/main" id="{45F71379-95B8-F8E3-4D55-B6B522854A97}"/>
                </a:ext>
              </a:extLst>
            </p:cNvPr>
            <p:cNvSpPr/>
            <p:nvPr/>
          </p:nvSpPr>
          <p:spPr>
            <a:xfrm>
              <a:off x="6897623" y="3603263"/>
              <a:ext cx="1348979" cy="4850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cs typeface="Arial" panose="020B0604020202020204" pitchFamily="34" charset="0"/>
                </a:rPr>
                <a:t>Language: R</a:t>
              </a:r>
            </a:p>
          </p:txBody>
        </p:sp>
      </p:grpSp>
      <p:sp>
        <p:nvSpPr>
          <p:cNvPr id="92" name="TextBox 91">
            <a:extLst>
              <a:ext uri="{FF2B5EF4-FFF2-40B4-BE49-F238E27FC236}">
                <a16:creationId xmlns:a16="http://schemas.microsoft.com/office/drawing/2014/main" id="{8363E996-56B2-8E92-D3D4-4843C901C16A}"/>
              </a:ext>
            </a:extLst>
          </p:cNvPr>
          <p:cNvSpPr txBox="1"/>
          <p:nvPr/>
        </p:nvSpPr>
        <p:spPr>
          <a:xfrm>
            <a:off x="251470" y="4314800"/>
            <a:ext cx="3355796" cy="1095172"/>
          </a:xfrm>
          <a:prstGeom prst="rect">
            <a:avLst/>
          </a:prstGeom>
          <a:noFill/>
        </p:spPr>
        <p:txBody>
          <a:bodyPr wrap="square">
            <a:spAutoFit/>
          </a:bodyPr>
          <a:lstStyle/>
          <a:p>
            <a:pPr algn="ctr">
              <a:spcAft>
                <a:spcPts val="500"/>
              </a:spcAft>
            </a:pPr>
            <a:r>
              <a:rPr lang="en-US" altLang="ko-KR" sz="1300">
                <a:latin typeface="HY헤드라인M" panose="02030600000101010101" pitchFamily="18" charset="-127"/>
                <a:ea typeface="HY헤드라인M" panose="02030600000101010101" pitchFamily="18" charset="-127"/>
              </a:rPr>
              <a:t>Raw Data</a:t>
            </a:r>
          </a:p>
          <a:p>
            <a:pPr algn="ctr"/>
            <a:r>
              <a:rPr lang="en-US" altLang="ko-KR" sz="1200">
                <a:solidFill>
                  <a:prstClr val="black">
                    <a:lumMod val="75000"/>
                    <a:lumOff val="25000"/>
                  </a:prstClr>
                </a:solidFill>
              </a:rPr>
              <a:t>Over </a:t>
            </a:r>
            <a:r>
              <a:rPr lang="en-US" altLang="ko-KR" sz="1200">
                <a:solidFill>
                  <a:schemeClr val="accent2"/>
                </a:solidFill>
              </a:rPr>
              <a:t>580 CSV</a:t>
            </a:r>
            <a:r>
              <a:rPr lang="en-US" altLang="ko-KR" sz="1200" baseline="30000">
                <a:solidFill>
                  <a:schemeClr val="accent2"/>
                </a:solidFill>
              </a:rPr>
              <a:t>2)</a:t>
            </a:r>
            <a:r>
              <a:rPr lang="en-US" altLang="ko-KR" sz="1200">
                <a:solidFill>
                  <a:schemeClr val="accent2"/>
                </a:solidFill>
              </a:rPr>
              <a:t> </a:t>
            </a:r>
            <a:r>
              <a:rPr lang="en-US" altLang="ko-KR" sz="1200">
                <a:solidFill>
                  <a:prstClr val="black">
                    <a:lumMod val="75000"/>
                    <a:lumOff val="25000"/>
                  </a:prstClr>
                </a:solidFill>
              </a:rPr>
              <a:t>files including parameters and data sourced from international organizations such as </a:t>
            </a:r>
            <a:r>
              <a:rPr lang="en-US" altLang="ko-KR" sz="1200">
                <a:solidFill>
                  <a:schemeClr val="accent2"/>
                </a:solidFill>
              </a:rPr>
              <a:t>IEA</a:t>
            </a:r>
            <a:r>
              <a:rPr lang="en-US" altLang="ko-KR" sz="1200" baseline="30000">
                <a:solidFill>
                  <a:schemeClr val="accent2"/>
                </a:solidFill>
              </a:rPr>
              <a:t>3)</a:t>
            </a:r>
            <a:r>
              <a:rPr lang="en-US" altLang="ko-KR" sz="1200">
                <a:solidFill>
                  <a:schemeClr val="accent2"/>
                </a:solidFill>
              </a:rPr>
              <a:t>, IMF</a:t>
            </a:r>
            <a:r>
              <a:rPr lang="en-US" altLang="ko-KR" sz="1200" baseline="30000">
                <a:solidFill>
                  <a:schemeClr val="accent2"/>
                </a:solidFill>
              </a:rPr>
              <a:t>4)</a:t>
            </a:r>
            <a:r>
              <a:rPr lang="en-US" altLang="ko-KR" sz="1200">
                <a:solidFill>
                  <a:schemeClr val="accent2"/>
                </a:solidFill>
              </a:rPr>
              <a:t>, UN</a:t>
            </a:r>
            <a:r>
              <a:rPr lang="en-US" altLang="ko-KR" sz="1200" baseline="30000">
                <a:solidFill>
                  <a:schemeClr val="accent2"/>
                </a:solidFill>
              </a:rPr>
              <a:t>5)</a:t>
            </a:r>
            <a:r>
              <a:rPr lang="en-US" altLang="ko-KR" sz="1200">
                <a:solidFill>
                  <a:schemeClr val="accent2"/>
                </a:solidFill>
              </a:rPr>
              <a:t> and others</a:t>
            </a:r>
            <a:r>
              <a:rPr lang="en-US" altLang="ko-KR" sz="1200" b="1">
                <a:solidFill>
                  <a:prstClr val="black">
                    <a:lumMod val="75000"/>
                    <a:lumOff val="25000"/>
                  </a:prstClr>
                </a:solidFill>
              </a:rPr>
              <a:t> </a:t>
            </a:r>
            <a:r>
              <a:rPr lang="en-US" altLang="ko-KR" sz="1200">
                <a:solidFill>
                  <a:prstClr val="black">
                    <a:lumMod val="75000"/>
                    <a:lumOff val="25000"/>
                  </a:prstClr>
                </a:solidFill>
              </a:rPr>
              <a:t>are utilized in GCAM</a:t>
            </a:r>
          </a:p>
        </p:txBody>
      </p:sp>
      <p:sp>
        <p:nvSpPr>
          <p:cNvPr id="94" name="TextBox 93">
            <a:extLst>
              <a:ext uri="{FF2B5EF4-FFF2-40B4-BE49-F238E27FC236}">
                <a16:creationId xmlns:a16="http://schemas.microsoft.com/office/drawing/2014/main" id="{0616A0B5-1CC3-7952-7A5C-B81D4CE960A4}"/>
              </a:ext>
            </a:extLst>
          </p:cNvPr>
          <p:cNvSpPr txBox="1"/>
          <p:nvPr/>
        </p:nvSpPr>
        <p:spPr>
          <a:xfrm>
            <a:off x="856663" y="1152345"/>
            <a:ext cx="5915740" cy="725840"/>
          </a:xfrm>
          <a:prstGeom prst="rect">
            <a:avLst/>
          </a:prstGeom>
          <a:noFill/>
        </p:spPr>
        <p:txBody>
          <a:bodyPr wrap="square">
            <a:spAutoFit/>
          </a:bodyPr>
          <a:lstStyle/>
          <a:p>
            <a:pPr>
              <a:spcAft>
                <a:spcPts val="500"/>
              </a:spcAft>
            </a:pPr>
            <a:r>
              <a:rPr lang="en-US" altLang="ko-KR" sz="1300">
                <a:solidFill>
                  <a:schemeClr val="accent1"/>
                </a:solidFill>
                <a:latin typeface="HY헤드라인M" panose="02030600000101010101" pitchFamily="18" charset="-127"/>
                <a:ea typeface="HY헤드라인M" panose="02030600000101010101" pitchFamily="18" charset="-127"/>
              </a:rPr>
              <a:t>Data System</a:t>
            </a:r>
          </a:p>
          <a:p>
            <a:r>
              <a:rPr lang="en-US" altLang="ko-KR" sz="1200" spc="-30">
                <a:solidFill>
                  <a:prstClr val="black">
                    <a:lumMod val="75000"/>
                    <a:lumOff val="25000"/>
                  </a:prstClr>
                </a:solidFill>
              </a:rPr>
              <a:t>Through a process that entails </a:t>
            </a:r>
            <a:r>
              <a:rPr lang="en-US" altLang="ko-KR" sz="1200" spc="-30">
                <a:solidFill>
                  <a:schemeClr val="accent1"/>
                </a:solidFill>
              </a:rPr>
              <a:t>330 R modules</a:t>
            </a:r>
            <a:r>
              <a:rPr lang="en-US" altLang="ko-KR" sz="1200" spc="-30">
                <a:solidFill>
                  <a:prstClr val="black">
                    <a:lumMod val="75000"/>
                    <a:lumOff val="25000"/>
                  </a:prstClr>
                </a:solidFill>
              </a:rPr>
              <a:t>, data gathered from diverse sources undergoes </a:t>
            </a:r>
            <a:r>
              <a:rPr lang="en-US" altLang="ko-KR" sz="1200" spc="-30">
                <a:solidFill>
                  <a:schemeClr val="accent1"/>
                </a:solidFill>
              </a:rPr>
              <a:t>preprocessing and transformation </a:t>
            </a:r>
            <a:r>
              <a:rPr lang="en-US" altLang="ko-KR" sz="1200" spc="-30">
                <a:solidFill>
                  <a:prstClr val="black">
                    <a:lumMod val="75000"/>
                    <a:lumOff val="25000"/>
                  </a:prstClr>
                </a:solidFill>
              </a:rPr>
              <a:t>into XML</a:t>
            </a:r>
            <a:r>
              <a:rPr lang="en-US" altLang="ko-KR" sz="1200" spc="-30" baseline="30000">
                <a:solidFill>
                  <a:prstClr val="black">
                    <a:lumMod val="75000"/>
                    <a:lumOff val="25000"/>
                  </a:prstClr>
                </a:solidFill>
              </a:rPr>
              <a:t>1)</a:t>
            </a:r>
            <a:r>
              <a:rPr lang="en-US" altLang="ko-KR" sz="1200" spc="-30">
                <a:solidFill>
                  <a:prstClr val="black">
                    <a:lumMod val="75000"/>
                    <a:lumOff val="25000"/>
                  </a:prstClr>
                </a:solidFill>
              </a:rPr>
              <a:t> files</a:t>
            </a:r>
          </a:p>
        </p:txBody>
      </p:sp>
      <p:sp>
        <p:nvSpPr>
          <p:cNvPr id="95" name="TextBox 94">
            <a:extLst>
              <a:ext uri="{FF2B5EF4-FFF2-40B4-BE49-F238E27FC236}">
                <a16:creationId xmlns:a16="http://schemas.microsoft.com/office/drawing/2014/main" id="{AE898568-52A9-D651-72B0-AAEE3D120E1F}"/>
              </a:ext>
            </a:extLst>
          </p:cNvPr>
          <p:cNvSpPr txBox="1"/>
          <p:nvPr/>
        </p:nvSpPr>
        <p:spPr>
          <a:xfrm>
            <a:off x="4272747" y="4314800"/>
            <a:ext cx="2986013" cy="1095172"/>
          </a:xfrm>
          <a:prstGeom prst="rect">
            <a:avLst/>
          </a:prstGeom>
          <a:noFill/>
        </p:spPr>
        <p:txBody>
          <a:bodyPr wrap="square">
            <a:spAutoFit/>
          </a:bodyPr>
          <a:lstStyle/>
          <a:p>
            <a:pPr algn="ctr">
              <a:spcAft>
                <a:spcPts val="500"/>
              </a:spcAft>
            </a:pPr>
            <a:r>
              <a:rPr lang="en-US" altLang="ko-KR" sz="1300">
                <a:latin typeface="HY헤드라인M" panose="02030600000101010101" pitchFamily="18" charset="-127"/>
                <a:ea typeface="HY헤드라인M" panose="02030600000101010101" pitchFamily="18" charset="-127"/>
              </a:rPr>
              <a:t>Input Data</a:t>
            </a:r>
          </a:p>
          <a:p>
            <a:pPr algn="ctr"/>
            <a:r>
              <a:rPr lang="en-US" altLang="ko-KR" sz="1200">
                <a:solidFill>
                  <a:prstClr val="black">
                    <a:lumMod val="75000"/>
                    <a:lumOff val="25000"/>
                  </a:prstClr>
                </a:solidFill>
              </a:rPr>
              <a:t>Input data(*.xml) follows a consistent set of rules and has a </a:t>
            </a:r>
            <a:r>
              <a:rPr lang="en-US" altLang="ko-KR" sz="1200">
                <a:solidFill>
                  <a:schemeClr val="accent2"/>
                </a:solidFill>
              </a:rPr>
              <a:t>hierarchical structure</a:t>
            </a:r>
            <a:r>
              <a:rPr lang="en-US" altLang="ko-KR" sz="1200">
                <a:solidFill>
                  <a:prstClr val="black">
                    <a:lumMod val="75000"/>
                    <a:lumOff val="25000"/>
                  </a:prstClr>
                </a:solidFill>
              </a:rPr>
              <a:t>. It is structured into around </a:t>
            </a:r>
            <a:r>
              <a:rPr lang="en-US" altLang="ko-KR" sz="1200">
                <a:solidFill>
                  <a:schemeClr val="accent2"/>
                </a:solidFill>
              </a:rPr>
              <a:t>130 XML files</a:t>
            </a:r>
          </a:p>
        </p:txBody>
      </p:sp>
      <p:sp>
        <p:nvSpPr>
          <p:cNvPr id="96" name="TextBox 95">
            <a:extLst>
              <a:ext uri="{FF2B5EF4-FFF2-40B4-BE49-F238E27FC236}">
                <a16:creationId xmlns:a16="http://schemas.microsoft.com/office/drawing/2014/main" id="{7C2B47E7-860E-3BCA-C2B8-8E59776751F6}"/>
              </a:ext>
            </a:extLst>
          </p:cNvPr>
          <p:cNvSpPr txBox="1"/>
          <p:nvPr/>
        </p:nvSpPr>
        <p:spPr>
          <a:xfrm>
            <a:off x="4665497" y="5749839"/>
            <a:ext cx="6172060" cy="725840"/>
          </a:xfrm>
          <a:prstGeom prst="rect">
            <a:avLst/>
          </a:prstGeom>
          <a:noFill/>
        </p:spPr>
        <p:txBody>
          <a:bodyPr wrap="square">
            <a:spAutoFit/>
          </a:bodyPr>
          <a:lstStyle/>
          <a:p>
            <a:pPr>
              <a:spcAft>
                <a:spcPts val="500"/>
              </a:spcAft>
            </a:pPr>
            <a:r>
              <a:rPr lang="en-US" altLang="ko-KR" sz="1300">
                <a:solidFill>
                  <a:schemeClr val="accent6"/>
                </a:solidFill>
                <a:latin typeface="HY헤드라인M" panose="02030600000101010101" pitchFamily="18" charset="-127"/>
                <a:ea typeface="HY헤드라인M" panose="02030600000101010101" pitchFamily="18" charset="-127"/>
              </a:rPr>
              <a:t>Core System</a:t>
            </a:r>
          </a:p>
          <a:p>
            <a:r>
              <a:rPr lang="en-US" altLang="ko-KR" sz="1200">
                <a:solidFill>
                  <a:prstClr val="black">
                    <a:lumMod val="75000"/>
                    <a:lumOff val="25000"/>
                  </a:prstClr>
                </a:solidFill>
              </a:rPr>
              <a:t>Model runs, finding </a:t>
            </a:r>
            <a:r>
              <a:rPr lang="en-US" altLang="ko-KR" sz="1200">
                <a:solidFill>
                  <a:schemeClr val="accent6"/>
                </a:solidFill>
              </a:rPr>
              <a:t>international equilibrium prices </a:t>
            </a:r>
            <a:r>
              <a:rPr lang="en-US" altLang="ko-KR" sz="1200">
                <a:solidFill>
                  <a:prstClr val="black">
                    <a:lumMod val="75000"/>
                    <a:lumOff val="25000"/>
                  </a:prstClr>
                </a:solidFill>
              </a:rPr>
              <a:t>that balance supply and demand in all markets</a:t>
            </a:r>
          </a:p>
        </p:txBody>
      </p:sp>
      <p:sp>
        <p:nvSpPr>
          <p:cNvPr id="97" name="TextBox 96">
            <a:extLst>
              <a:ext uri="{FF2B5EF4-FFF2-40B4-BE49-F238E27FC236}">
                <a16:creationId xmlns:a16="http://schemas.microsoft.com/office/drawing/2014/main" id="{B730C72B-226B-7FC4-D4F8-75883FAAB3C8}"/>
              </a:ext>
            </a:extLst>
          </p:cNvPr>
          <p:cNvSpPr txBox="1"/>
          <p:nvPr/>
        </p:nvSpPr>
        <p:spPr>
          <a:xfrm>
            <a:off x="8226334" y="4314800"/>
            <a:ext cx="2915761" cy="1095172"/>
          </a:xfrm>
          <a:prstGeom prst="rect">
            <a:avLst/>
          </a:prstGeom>
          <a:noFill/>
        </p:spPr>
        <p:txBody>
          <a:bodyPr wrap="square">
            <a:spAutoFit/>
          </a:bodyPr>
          <a:lstStyle/>
          <a:p>
            <a:pPr algn="ctr">
              <a:spcAft>
                <a:spcPts val="500"/>
              </a:spcAft>
            </a:pPr>
            <a:r>
              <a:rPr lang="en-US" altLang="ko-KR" sz="1300">
                <a:latin typeface="HY헤드라인M" panose="02030600000101010101" pitchFamily="18" charset="-127"/>
                <a:ea typeface="HY헤드라인M" panose="02030600000101010101" pitchFamily="18" charset="-127"/>
              </a:rPr>
              <a:t>Output Data</a:t>
            </a:r>
          </a:p>
          <a:p>
            <a:pPr algn="ctr"/>
            <a:r>
              <a:rPr lang="en-US" altLang="ko-KR" sz="1200">
                <a:solidFill>
                  <a:prstClr val="black">
                    <a:lumMod val="75000"/>
                    <a:lumOff val="25000"/>
                  </a:prstClr>
                </a:solidFill>
              </a:rPr>
              <a:t>Simulation results is stored in the </a:t>
            </a:r>
            <a:r>
              <a:rPr lang="en-US" altLang="ko-KR" sz="1200" err="1">
                <a:solidFill>
                  <a:schemeClr val="accent2"/>
                </a:solidFill>
              </a:rPr>
              <a:t>baseX</a:t>
            </a:r>
            <a:r>
              <a:rPr lang="en-US" altLang="ko-KR" sz="1200">
                <a:solidFill>
                  <a:schemeClr val="accent2"/>
                </a:solidFill>
              </a:rPr>
              <a:t> file</a:t>
            </a:r>
            <a:r>
              <a:rPr lang="en-US" altLang="ko-KR" sz="1200" b="1">
                <a:solidFill>
                  <a:schemeClr val="accent2"/>
                </a:solidFill>
              </a:rPr>
              <a:t> </a:t>
            </a:r>
            <a:r>
              <a:rPr lang="en-US" altLang="ko-KR" sz="1200">
                <a:solidFill>
                  <a:prstClr val="black">
                    <a:lumMod val="75000"/>
                    <a:lumOff val="25000"/>
                  </a:prstClr>
                </a:solidFill>
              </a:rPr>
              <a:t>(or </a:t>
            </a:r>
            <a:r>
              <a:rPr lang="en-US" altLang="ko-KR" sz="1200">
                <a:solidFill>
                  <a:schemeClr val="accent2"/>
                </a:solidFill>
              </a:rPr>
              <a:t>XML</a:t>
            </a:r>
            <a:r>
              <a:rPr lang="en-US" altLang="ko-KR" sz="1200">
                <a:solidFill>
                  <a:prstClr val="black">
                    <a:lumMod val="75000"/>
                    <a:lumOff val="25000"/>
                  </a:prstClr>
                </a:solidFill>
              </a:rPr>
              <a:t>). The results could be extracted by using either </a:t>
            </a:r>
            <a:r>
              <a:rPr lang="en-US" altLang="ko-KR" sz="1200"/>
              <a:t>R o</a:t>
            </a:r>
            <a:r>
              <a:rPr lang="en-US" altLang="ko-KR" sz="1200">
                <a:solidFill>
                  <a:prstClr val="black">
                    <a:lumMod val="75000"/>
                    <a:lumOff val="25000"/>
                  </a:prstClr>
                </a:solidFill>
              </a:rPr>
              <a:t>r Model Interface.</a:t>
            </a:r>
          </a:p>
        </p:txBody>
      </p:sp>
      <p:grpSp>
        <p:nvGrpSpPr>
          <p:cNvPr id="108" name="Group 5">
            <a:extLst>
              <a:ext uri="{FF2B5EF4-FFF2-40B4-BE49-F238E27FC236}">
                <a16:creationId xmlns:a16="http://schemas.microsoft.com/office/drawing/2014/main" id="{2B23C2DD-26FC-6410-B5B6-78615F1E53AE}"/>
              </a:ext>
            </a:extLst>
          </p:cNvPr>
          <p:cNvGrpSpPr/>
          <p:nvPr/>
        </p:nvGrpSpPr>
        <p:grpSpPr>
          <a:xfrm>
            <a:off x="4626566" y="2260378"/>
            <a:ext cx="2387834" cy="2039212"/>
            <a:chOff x="7336598" y="2743383"/>
            <a:chExt cx="3749060" cy="3201702"/>
          </a:xfrm>
        </p:grpSpPr>
        <p:pic>
          <p:nvPicPr>
            <p:cNvPr id="109" name="Picture 6" descr="A picture containing rain&#10;&#10;Description automatically generated">
              <a:extLst>
                <a:ext uri="{FF2B5EF4-FFF2-40B4-BE49-F238E27FC236}">
                  <a16:creationId xmlns:a16="http://schemas.microsoft.com/office/drawing/2014/main" id="{4F463A88-43C5-A7C8-8571-519767EE47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36598" y="2743383"/>
              <a:ext cx="3577188" cy="3201702"/>
            </a:xfrm>
            <a:prstGeom prst="rect">
              <a:avLst/>
            </a:prstGeom>
          </p:spPr>
        </p:pic>
        <p:sp>
          <p:nvSpPr>
            <p:cNvPr id="110" name="Rectangle 7">
              <a:extLst>
                <a:ext uri="{FF2B5EF4-FFF2-40B4-BE49-F238E27FC236}">
                  <a16:creationId xmlns:a16="http://schemas.microsoft.com/office/drawing/2014/main" id="{CB559AED-8517-AEEA-48C0-147325CD0374}"/>
                </a:ext>
              </a:extLst>
            </p:cNvPr>
            <p:cNvSpPr/>
            <p:nvPr/>
          </p:nvSpPr>
          <p:spPr>
            <a:xfrm rot="20335820">
              <a:off x="7871096" y="3151012"/>
              <a:ext cx="1052612" cy="410746"/>
            </a:xfrm>
            <a:prstGeom prst="rect">
              <a:avLst/>
            </a:prstGeom>
          </p:spPr>
          <p:txBody>
            <a:bodyPr wrap="square">
              <a:spAutoFit/>
            </a:bodyPr>
            <a:lstStyle/>
            <a:p>
              <a:r>
                <a:rPr lang="en-US" altLang="ko-KR" sz="1050">
                  <a:latin typeface="HY헤드라인M" panose="02030600000101010101" pitchFamily="18" charset="-127"/>
                  <a:ea typeface="HY헤드라인M" panose="02030600000101010101" pitchFamily="18" charset="-127"/>
                </a:rPr>
                <a:t>Energy</a:t>
              </a:r>
              <a:endParaRPr lang="ko-KR" altLang="en-US" sz="1050">
                <a:latin typeface="HY헤드라인M" panose="02030600000101010101" pitchFamily="18" charset="-127"/>
                <a:ea typeface="HY헤드라인M" panose="02030600000101010101" pitchFamily="18" charset="-127"/>
              </a:endParaRPr>
            </a:p>
          </p:txBody>
        </p:sp>
        <p:sp>
          <p:nvSpPr>
            <p:cNvPr id="111" name="Rectangle 8">
              <a:extLst>
                <a:ext uri="{FF2B5EF4-FFF2-40B4-BE49-F238E27FC236}">
                  <a16:creationId xmlns:a16="http://schemas.microsoft.com/office/drawing/2014/main" id="{C370840F-B9C5-2BC6-4A85-E32A3600486A}"/>
                </a:ext>
              </a:extLst>
            </p:cNvPr>
            <p:cNvSpPr/>
            <p:nvPr/>
          </p:nvSpPr>
          <p:spPr>
            <a:xfrm rot="1761804">
              <a:off x="7360124" y="4672129"/>
              <a:ext cx="2153052" cy="410746"/>
            </a:xfrm>
            <a:prstGeom prst="rect">
              <a:avLst/>
            </a:prstGeom>
          </p:spPr>
          <p:txBody>
            <a:bodyPr wrap="square">
              <a:spAutoFit/>
            </a:bodyPr>
            <a:lstStyle/>
            <a:p>
              <a:r>
                <a:rPr lang="en-US" altLang="ko-KR" sz="1050">
                  <a:latin typeface="HY헤드라인M" panose="02030600000101010101" pitchFamily="18" charset="-127"/>
                  <a:ea typeface="HY헤드라인M" panose="02030600000101010101" pitchFamily="18" charset="-127"/>
                </a:rPr>
                <a:t>Socioeconomics</a:t>
              </a:r>
              <a:endParaRPr lang="ko-KR" altLang="en-US" sz="1050">
                <a:latin typeface="HY헤드라인M" panose="02030600000101010101" pitchFamily="18" charset="-127"/>
                <a:ea typeface="HY헤드라인M" panose="02030600000101010101" pitchFamily="18" charset="-127"/>
              </a:endParaRPr>
            </a:p>
          </p:txBody>
        </p:sp>
        <p:sp>
          <p:nvSpPr>
            <p:cNvPr id="112" name="Rectangle 9">
              <a:extLst>
                <a:ext uri="{FF2B5EF4-FFF2-40B4-BE49-F238E27FC236}">
                  <a16:creationId xmlns:a16="http://schemas.microsoft.com/office/drawing/2014/main" id="{A3BD379F-2B8C-A604-5BE8-A51FA8B09744}"/>
                </a:ext>
              </a:extLst>
            </p:cNvPr>
            <p:cNvSpPr/>
            <p:nvPr/>
          </p:nvSpPr>
          <p:spPr>
            <a:xfrm rot="2678412">
              <a:off x="9109024" y="3487861"/>
              <a:ext cx="1052612" cy="410746"/>
            </a:xfrm>
            <a:prstGeom prst="rect">
              <a:avLst/>
            </a:prstGeom>
          </p:spPr>
          <p:txBody>
            <a:bodyPr wrap="square">
              <a:spAutoFit/>
            </a:bodyPr>
            <a:lstStyle/>
            <a:p>
              <a:r>
                <a:rPr lang="en-US" altLang="ko-KR" sz="1050">
                  <a:latin typeface="HY헤드라인M" panose="02030600000101010101" pitchFamily="18" charset="-127"/>
                  <a:ea typeface="HY헤드라인M" panose="02030600000101010101" pitchFamily="18" charset="-127"/>
                </a:rPr>
                <a:t>Water</a:t>
              </a:r>
              <a:endParaRPr lang="ko-KR" altLang="en-US" sz="1050">
                <a:latin typeface="HY헤드라인M" panose="02030600000101010101" pitchFamily="18" charset="-127"/>
                <a:ea typeface="HY헤드라인M" panose="02030600000101010101" pitchFamily="18" charset="-127"/>
              </a:endParaRPr>
            </a:p>
          </p:txBody>
        </p:sp>
        <p:sp>
          <p:nvSpPr>
            <p:cNvPr id="113" name="Rectangle 10">
              <a:extLst>
                <a:ext uri="{FF2B5EF4-FFF2-40B4-BE49-F238E27FC236}">
                  <a16:creationId xmlns:a16="http://schemas.microsoft.com/office/drawing/2014/main" id="{D47FC8A3-37F9-7E83-52A1-8C938045DDB2}"/>
                </a:ext>
              </a:extLst>
            </p:cNvPr>
            <p:cNvSpPr/>
            <p:nvPr/>
          </p:nvSpPr>
          <p:spPr>
            <a:xfrm rot="19091619">
              <a:off x="9084838" y="4580361"/>
              <a:ext cx="2000820" cy="676522"/>
            </a:xfrm>
            <a:prstGeom prst="rect">
              <a:avLst/>
            </a:prstGeom>
          </p:spPr>
          <p:txBody>
            <a:bodyPr wrap="square">
              <a:spAutoFit/>
            </a:bodyPr>
            <a:lstStyle/>
            <a:p>
              <a:pPr algn="ctr"/>
              <a:r>
                <a:rPr lang="en-US" altLang="ko-KR" sz="1050">
                  <a:latin typeface="HY헤드라인M" panose="02030600000101010101" pitchFamily="18" charset="-127"/>
                  <a:ea typeface="HY헤드라인M" panose="02030600000101010101" pitchFamily="18" charset="-127"/>
                </a:rPr>
                <a:t>Agriculture and land use</a:t>
              </a:r>
              <a:endParaRPr lang="ko-KR" altLang="en-US" sz="1050">
                <a:latin typeface="HY헤드라인M" panose="02030600000101010101" pitchFamily="18" charset="-127"/>
                <a:ea typeface="HY헤드라인M" panose="02030600000101010101" pitchFamily="18" charset="-127"/>
              </a:endParaRPr>
            </a:p>
          </p:txBody>
        </p:sp>
        <p:sp>
          <p:nvSpPr>
            <p:cNvPr id="114" name="Rectangle 11">
              <a:extLst>
                <a:ext uri="{FF2B5EF4-FFF2-40B4-BE49-F238E27FC236}">
                  <a16:creationId xmlns:a16="http://schemas.microsoft.com/office/drawing/2014/main" id="{17417F55-1E73-4858-4F19-3DF970693514}"/>
                </a:ext>
              </a:extLst>
            </p:cNvPr>
            <p:cNvSpPr/>
            <p:nvPr/>
          </p:nvSpPr>
          <p:spPr>
            <a:xfrm rot="553464">
              <a:off x="8679064" y="4043681"/>
              <a:ext cx="1052612" cy="398665"/>
            </a:xfrm>
            <a:prstGeom prst="rect">
              <a:avLst/>
            </a:prstGeom>
          </p:spPr>
          <p:txBody>
            <a:bodyPr wrap="square">
              <a:spAutoFit/>
            </a:bodyPr>
            <a:lstStyle/>
            <a:p>
              <a:r>
                <a:rPr lang="en-US" altLang="ko-KR" sz="1050">
                  <a:latin typeface="HY헤드라인M" panose="02030600000101010101" pitchFamily="18" charset="-127"/>
                  <a:ea typeface="HY헤드라인M" panose="02030600000101010101" pitchFamily="18" charset="-127"/>
                </a:rPr>
                <a:t>Climate</a:t>
              </a:r>
              <a:endParaRPr lang="ko-KR" altLang="en-US" sz="1050">
                <a:latin typeface="HY헤드라인M" panose="02030600000101010101" pitchFamily="18" charset="-127"/>
                <a:ea typeface="HY헤드라인M" panose="02030600000101010101" pitchFamily="18" charset="-127"/>
              </a:endParaRPr>
            </a:p>
          </p:txBody>
        </p:sp>
      </p:grpSp>
      <p:pic>
        <p:nvPicPr>
          <p:cNvPr id="115" name="동영상">
            <a:hlinkClick r:id="" action="ppaction://media"/>
            <a:extLst>
              <a:ext uri="{FF2B5EF4-FFF2-40B4-BE49-F238E27FC236}">
                <a16:creationId xmlns:a16="http://schemas.microsoft.com/office/drawing/2014/main" id="{C2797149-2025-723D-9959-2F075F91A560}"/>
              </a:ext>
            </a:extLst>
          </p:cNvPr>
          <p:cNvPicPr>
            <a:picLocks noChangeAspect="1"/>
          </p:cNvPicPr>
          <p:nvPr>
            <a:videoFile r:link="rId1"/>
            <p:extLst>
              <p:ext uri="{DAA4B4D4-6D71-4841-9C94-3DE7FCFB9230}">
                <p14:media xmlns:p14="http://schemas.microsoft.com/office/powerpoint/2010/main" r:embed="rId2">
                  <p14:trim end="48829.3333"/>
                </p14:media>
              </p:ext>
            </p:extLst>
          </p:nvPr>
        </p:nvPicPr>
        <p:blipFill>
          <a:blip r:embed="rId9"/>
          <a:stretch>
            <a:fillRect/>
          </a:stretch>
        </p:blipFill>
        <p:spPr>
          <a:xfrm>
            <a:off x="7353349" y="37599"/>
            <a:ext cx="4529984" cy="2892778"/>
          </a:xfrm>
          <a:prstGeom prst="rect">
            <a:avLst/>
          </a:prstGeom>
        </p:spPr>
      </p:pic>
      <p:sp>
        <p:nvSpPr>
          <p:cNvPr id="3" name="TextBox 2">
            <a:extLst>
              <a:ext uri="{FF2B5EF4-FFF2-40B4-BE49-F238E27FC236}">
                <a16:creationId xmlns:a16="http://schemas.microsoft.com/office/drawing/2014/main" id="{8C6FED16-D678-CAF5-7FF6-6907D62DBE37}"/>
              </a:ext>
            </a:extLst>
          </p:cNvPr>
          <p:cNvSpPr txBox="1"/>
          <p:nvPr/>
        </p:nvSpPr>
        <p:spPr>
          <a:xfrm>
            <a:off x="172047" y="5610476"/>
            <a:ext cx="3903684" cy="861774"/>
          </a:xfrm>
          <a:prstGeom prst="rect">
            <a:avLst/>
          </a:prstGeom>
          <a:noFill/>
        </p:spPr>
        <p:txBody>
          <a:bodyPr wrap="square">
            <a:spAutoFit/>
          </a:bodyPr>
          <a:lstStyle/>
          <a:p>
            <a:pPr marL="182563" indent="-182563">
              <a:spcAft>
                <a:spcPts val="300"/>
              </a:spcAft>
            </a:pPr>
            <a:r>
              <a:rPr lang="en-US" altLang="ko-KR" sz="800" spc="-50">
                <a:solidFill>
                  <a:schemeClr val="tx2"/>
                </a:solidFill>
                <a:latin typeface="+mn-ea"/>
              </a:rPr>
              <a:t>1) XML: eXtensible Markup Language</a:t>
            </a:r>
          </a:p>
          <a:p>
            <a:pPr marL="182563" indent="-182563">
              <a:spcAft>
                <a:spcPts val="300"/>
              </a:spcAft>
            </a:pPr>
            <a:r>
              <a:rPr lang="en-US" altLang="ko-KR" sz="800" spc="-50">
                <a:solidFill>
                  <a:schemeClr val="tx2"/>
                </a:solidFill>
                <a:latin typeface="+mn-ea"/>
              </a:rPr>
              <a:t>2) CSV : Comma Separated Values</a:t>
            </a:r>
          </a:p>
          <a:p>
            <a:pPr marL="182563" indent="-182563">
              <a:spcAft>
                <a:spcPts val="300"/>
              </a:spcAft>
            </a:pPr>
            <a:r>
              <a:rPr lang="en-US" altLang="ko-KR" sz="800" spc="-50">
                <a:solidFill>
                  <a:schemeClr val="tx2"/>
                </a:solidFill>
                <a:latin typeface="+mn-ea"/>
              </a:rPr>
              <a:t>3)</a:t>
            </a:r>
            <a:r>
              <a:rPr lang="en-US" altLang="ko-KR" sz="800" i="0" spc="-50">
                <a:solidFill>
                  <a:schemeClr val="tx2"/>
                </a:solidFill>
                <a:effectLst/>
                <a:latin typeface="+mn-ea"/>
              </a:rPr>
              <a:t> IEA: International Energy Agency</a:t>
            </a:r>
          </a:p>
          <a:p>
            <a:pPr marL="182563" indent="-182563">
              <a:spcAft>
                <a:spcPts val="300"/>
              </a:spcAft>
            </a:pPr>
            <a:r>
              <a:rPr lang="en-US" altLang="ko-KR" sz="800" spc="-50">
                <a:solidFill>
                  <a:schemeClr val="tx2"/>
                </a:solidFill>
                <a:latin typeface="+mn-ea"/>
              </a:rPr>
              <a:t>4) IMF: International Monetary Fund</a:t>
            </a:r>
          </a:p>
          <a:p>
            <a:pPr marL="182563" indent="-182563">
              <a:spcAft>
                <a:spcPts val="300"/>
              </a:spcAft>
            </a:pPr>
            <a:r>
              <a:rPr lang="en-US" altLang="ko-KR" sz="800" spc="-50">
                <a:solidFill>
                  <a:schemeClr val="tx2"/>
                </a:solidFill>
                <a:latin typeface="+mn-ea"/>
              </a:rPr>
              <a:t>5) UN: United Nations</a:t>
            </a:r>
            <a:endParaRPr lang="ko-KR" altLang="en-US" sz="800" spc="-50">
              <a:solidFill>
                <a:schemeClr val="tx2"/>
              </a:solidFill>
              <a:latin typeface="+mn-ea"/>
            </a:endParaRPr>
          </a:p>
        </p:txBody>
      </p:sp>
      <p:grpSp>
        <p:nvGrpSpPr>
          <p:cNvPr id="12" name="그룹 11">
            <a:extLst>
              <a:ext uri="{FF2B5EF4-FFF2-40B4-BE49-F238E27FC236}">
                <a16:creationId xmlns:a16="http://schemas.microsoft.com/office/drawing/2014/main" id="{C66F2747-4284-3904-0400-A5011A657890}"/>
              </a:ext>
            </a:extLst>
          </p:cNvPr>
          <p:cNvGrpSpPr/>
          <p:nvPr/>
        </p:nvGrpSpPr>
        <p:grpSpPr>
          <a:xfrm>
            <a:off x="10269914" y="2536742"/>
            <a:ext cx="901277" cy="200055"/>
            <a:chOff x="7543121" y="2516939"/>
            <a:chExt cx="901277" cy="200055"/>
          </a:xfrm>
        </p:grpSpPr>
        <p:grpSp>
          <p:nvGrpSpPr>
            <p:cNvPr id="8" name="그룹 7">
              <a:extLst>
                <a:ext uri="{FF2B5EF4-FFF2-40B4-BE49-F238E27FC236}">
                  <a16:creationId xmlns:a16="http://schemas.microsoft.com/office/drawing/2014/main" id="{1C94ED14-5744-20E6-E48B-0B86A38DF73C}"/>
                </a:ext>
              </a:extLst>
            </p:cNvPr>
            <p:cNvGrpSpPr/>
            <p:nvPr/>
          </p:nvGrpSpPr>
          <p:grpSpPr>
            <a:xfrm>
              <a:off x="7543121" y="2559583"/>
              <a:ext cx="110007" cy="110007"/>
              <a:chOff x="7482840" y="2009946"/>
              <a:chExt cx="356969" cy="356969"/>
            </a:xfrm>
          </p:grpSpPr>
          <p:pic>
            <p:nvPicPr>
              <p:cNvPr id="6" name="그래픽 5" descr="재생 단색으로 채워진">
                <a:extLst>
                  <a:ext uri="{FF2B5EF4-FFF2-40B4-BE49-F238E27FC236}">
                    <a16:creationId xmlns:a16="http://schemas.microsoft.com/office/drawing/2014/main" id="{ADCE72EF-F7D4-0CAB-67A0-0601BF7CB1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40229" y="2050898"/>
                <a:ext cx="285048" cy="285048"/>
              </a:xfrm>
              <a:prstGeom prst="rect">
                <a:avLst/>
              </a:prstGeom>
            </p:spPr>
          </p:pic>
          <p:sp>
            <p:nvSpPr>
              <p:cNvPr id="7" name="타원 6">
                <a:extLst>
                  <a:ext uri="{FF2B5EF4-FFF2-40B4-BE49-F238E27FC236}">
                    <a16:creationId xmlns:a16="http://schemas.microsoft.com/office/drawing/2014/main" id="{5DF9E3A4-AC28-BB11-464E-DE55927DD199}"/>
                  </a:ext>
                </a:extLst>
              </p:cNvPr>
              <p:cNvSpPr/>
              <p:nvPr/>
            </p:nvSpPr>
            <p:spPr>
              <a:xfrm>
                <a:off x="7482840" y="2009946"/>
                <a:ext cx="356969" cy="356969"/>
              </a:xfrm>
              <a:prstGeom prst="ellipse">
                <a:avLst/>
              </a:prstGeom>
              <a:noFill/>
              <a:ln w="9525">
                <a:solidFill>
                  <a:srgbClr val="E360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a:extLst>
                <a:ext uri="{FF2B5EF4-FFF2-40B4-BE49-F238E27FC236}">
                  <a16:creationId xmlns:a16="http://schemas.microsoft.com/office/drawing/2014/main" id="{DC7E07C3-E774-614F-C2C2-63FBD2A286BD}"/>
                </a:ext>
              </a:extLst>
            </p:cNvPr>
            <p:cNvSpPr txBox="1"/>
            <p:nvPr/>
          </p:nvSpPr>
          <p:spPr>
            <a:xfrm>
              <a:off x="7598124" y="2516939"/>
              <a:ext cx="846274" cy="200055"/>
            </a:xfrm>
            <a:prstGeom prst="rect">
              <a:avLst/>
            </a:prstGeom>
            <a:noFill/>
          </p:spPr>
          <p:txBody>
            <a:bodyPr wrap="square" rtlCol="0">
              <a:spAutoFit/>
            </a:bodyPr>
            <a:lstStyle/>
            <a:p>
              <a:r>
                <a:rPr lang="ko-KR" altLang="en-US" sz="700">
                  <a:solidFill>
                    <a:schemeClr val="bg1"/>
                  </a:solidFill>
                </a:rPr>
                <a:t>동영상 자료</a:t>
              </a:r>
            </a:p>
          </p:txBody>
        </p:sp>
      </p:grpSp>
      <p:sp>
        <p:nvSpPr>
          <p:cNvPr id="28" name="TextBox 27">
            <a:extLst>
              <a:ext uri="{FF2B5EF4-FFF2-40B4-BE49-F238E27FC236}">
                <a16:creationId xmlns:a16="http://schemas.microsoft.com/office/drawing/2014/main" id="{B0A01AE4-F558-D8BD-B0A2-4445520A1D30}"/>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16502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04"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5"/>
                                        </p:tgtEl>
                                      </p:cBhvr>
                                    </p:cmd>
                                  </p:childTnLst>
                                </p:cTn>
                              </p:par>
                            </p:childTnLst>
                          </p:cTn>
                        </p:par>
                      </p:childTnLst>
                    </p:cTn>
                  </p:par>
                </p:childTnLst>
              </p:cTn>
              <p:nextCondLst>
                <p:cond evt="onClick" delay="0">
                  <p:tgtEl>
                    <p:spTgt spid="115"/>
                  </p:tgtEl>
                </p:cond>
              </p:nextCondLst>
            </p:seq>
            <p:video>
              <p:cMediaNode vol="80000">
                <p:cTn id="12" repeatCount="indefinite" fill="hold" display="0">
                  <p:stCondLst>
                    <p:cond delay="indefinite"/>
                  </p:stCondLst>
                </p:cTn>
                <p:tgtEl>
                  <p:spTgt spid="115"/>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964F6-AD25-D25C-14CF-1184E173AEA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F13E55C8-06AA-A9AE-5328-7C77A2F8F73B}"/>
              </a:ext>
            </a:extLst>
          </p:cNvPr>
          <p:cNvSpPr>
            <a:spLocks noGrp="1"/>
          </p:cNvSpPr>
          <p:nvPr>
            <p:ph type="sldNum" sz="quarter" idx="12"/>
          </p:nvPr>
        </p:nvSpPr>
        <p:spPr/>
        <p:txBody>
          <a:bodyPr/>
          <a:lstStyle/>
          <a:p>
            <a:fld id="{109C872D-39A9-4065-8BF3-6A613116E2A1}" type="slidenum">
              <a:rPr lang="ko-KR" altLang="en-US" smtClean="0"/>
              <a:t>31</a:t>
            </a:fld>
            <a:endParaRPr lang="ko-KR" altLang="en-US"/>
          </a:p>
        </p:txBody>
      </p:sp>
      <p:sp>
        <p:nvSpPr>
          <p:cNvPr id="2" name="제목 1">
            <a:extLst>
              <a:ext uri="{FF2B5EF4-FFF2-40B4-BE49-F238E27FC236}">
                <a16:creationId xmlns:a16="http://schemas.microsoft.com/office/drawing/2014/main" id="{E2142175-9D93-3F83-C4B1-A36A1CF2C291}"/>
              </a:ext>
            </a:extLst>
          </p:cNvPr>
          <p:cNvSpPr>
            <a:spLocks noGrp="1"/>
          </p:cNvSpPr>
          <p:nvPr>
            <p:ph type="title"/>
          </p:nvPr>
        </p:nvSpPr>
        <p:spPr/>
        <p:txBody>
          <a:bodyPr/>
          <a:lstStyle/>
          <a:p>
            <a:r>
              <a:rPr lang="en-US" altLang="ko-KR"/>
              <a:t>Novelty of GCAM-Korea</a:t>
            </a:r>
            <a:endParaRPr lang="ko-KR" altLang="en-US"/>
          </a:p>
        </p:txBody>
      </p:sp>
      <p:grpSp>
        <p:nvGrpSpPr>
          <p:cNvPr id="3" name="그룹 2">
            <a:extLst>
              <a:ext uri="{FF2B5EF4-FFF2-40B4-BE49-F238E27FC236}">
                <a16:creationId xmlns:a16="http://schemas.microsoft.com/office/drawing/2014/main" id="{AD28C1A8-6E6D-52B9-0DED-079492F95F68}"/>
              </a:ext>
            </a:extLst>
          </p:cNvPr>
          <p:cNvGrpSpPr/>
          <p:nvPr/>
        </p:nvGrpSpPr>
        <p:grpSpPr>
          <a:xfrm>
            <a:off x="508806" y="1754449"/>
            <a:ext cx="11174389" cy="3943406"/>
            <a:chOff x="479266" y="1535374"/>
            <a:chExt cx="11174389" cy="3943406"/>
          </a:xfrm>
        </p:grpSpPr>
        <p:grpSp>
          <p:nvGrpSpPr>
            <p:cNvPr id="32" name="그룹 31">
              <a:extLst>
                <a:ext uri="{FF2B5EF4-FFF2-40B4-BE49-F238E27FC236}">
                  <a16:creationId xmlns:a16="http://schemas.microsoft.com/office/drawing/2014/main" id="{7F1E66F6-5442-9640-6896-8EEC9410BF61}"/>
                </a:ext>
              </a:extLst>
            </p:cNvPr>
            <p:cNvGrpSpPr/>
            <p:nvPr/>
          </p:nvGrpSpPr>
          <p:grpSpPr>
            <a:xfrm>
              <a:off x="9095208" y="1535374"/>
              <a:ext cx="2558447" cy="3943406"/>
              <a:chOff x="9049488" y="1497274"/>
              <a:chExt cx="2558447" cy="3943406"/>
            </a:xfrm>
          </p:grpSpPr>
          <p:sp>
            <p:nvSpPr>
              <p:cNvPr id="47" name="사각형: 둥근 위쪽 모서리 46">
                <a:extLst>
                  <a:ext uri="{FF2B5EF4-FFF2-40B4-BE49-F238E27FC236}">
                    <a16:creationId xmlns:a16="http://schemas.microsoft.com/office/drawing/2014/main" id="{8E0C4A00-DB58-FC22-CCB0-39DFAD0835BA}"/>
                  </a:ext>
                </a:extLst>
              </p:cNvPr>
              <p:cNvSpPr/>
              <p:nvPr/>
            </p:nvSpPr>
            <p:spPr>
              <a:xfrm>
                <a:off x="9049488" y="2103889"/>
                <a:ext cx="2558447" cy="2172832"/>
              </a:xfrm>
              <a:prstGeom prst="round2SameRect">
                <a:avLst>
                  <a:gd name="adj1" fmla="val 9934"/>
                  <a:gd name="adj2" fmla="val 0"/>
                </a:avLst>
              </a:prstGeom>
              <a:solidFill>
                <a:schemeClr val="bg1"/>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white"/>
                  </a:solidFill>
                </a:endParaRPr>
              </a:p>
            </p:txBody>
          </p:sp>
          <p:sp>
            <p:nvSpPr>
              <p:cNvPr id="48" name="양쪽 모서리가 둥근 사각형 100">
                <a:extLst>
                  <a:ext uri="{FF2B5EF4-FFF2-40B4-BE49-F238E27FC236}">
                    <a16:creationId xmlns:a16="http://schemas.microsoft.com/office/drawing/2014/main" id="{4BC3013A-2673-64B5-A6EC-453BCDBEC096}"/>
                  </a:ext>
                </a:extLst>
              </p:cNvPr>
              <p:cNvSpPr/>
              <p:nvPr/>
            </p:nvSpPr>
            <p:spPr>
              <a:xfrm>
                <a:off x="9049490" y="4276722"/>
                <a:ext cx="2558445" cy="1163958"/>
              </a:xfrm>
              <a:prstGeom prst="round2SameRect">
                <a:avLst>
                  <a:gd name="adj1" fmla="val 0"/>
                  <a:gd name="adj2" fmla="val 12105"/>
                </a:avLst>
              </a:prstGeom>
              <a:solidFill>
                <a:schemeClr val="tx1">
                  <a:lumMod val="10000"/>
                  <a:lumOff val="90000"/>
                </a:schemeClr>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en-US" altLang="ko-KR" sz="1200" b="1">
                  <a:solidFill>
                    <a:schemeClr val="tx1"/>
                  </a:solidFill>
                </a:endParaRPr>
              </a:p>
              <a:p>
                <a:pPr algn="ctr">
                  <a:defRPr/>
                </a:pPr>
                <a:r>
                  <a:rPr lang="en-US" altLang="ko-KR" sz="1200" b="1">
                    <a:solidFill>
                      <a:schemeClr val="tx1"/>
                    </a:solidFill>
                  </a:rPr>
                  <a:t>Literature review of modeling</a:t>
                </a: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r>
                  <a:rPr lang="en-US" altLang="ko-KR" sz="600" b="1">
                    <a:solidFill>
                      <a:schemeClr val="tx1"/>
                    </a:solidFill>
                  </a:rPr>
                  <a:t>Source: </a:t>
                </a:r>
                <a:r>
                  <a:rPr lang="ko-KR" altLang="en-US" sz="600" b="1">
                    <a:solidFill>
                      <a:schemeClr val="tx1"/>
                    </a:solidFill>
                    <a:latin typeface="+mn-ea"/>
                    <a:hlinkClick r:id="rId3">
                      <a:extLst>
                        <a:ext uri="{A12FA001-AC4F-418D-AE19-62706E023703}">
                          <ahyp:hlinkClr xmlns:ahyp="http://schemas.microsoft.com/office/drawing/2018/hyperlinkcolor" val="tx"/>
                        </a:ext>
                      </a:extLst>
                    </a:hlinkClick>
                  </a:rPr>
                  <a:t>https://ec.europa.eu/newsroom/clima/items/682256</a:t>
                </a:r>
                <a:r>
                  <a:rPr lang="ko-KR" altLang="en-US" sz="600" b="1">
                    <a:solidFill>
                      <a:schemeClr val="tx1"/>
                    </a:solidFill>
                    <a:latin typeface="+mn-ea"/>
                  </a:rPr>
                  <a:t> </a:t>
                </a:r>
                <a:endParaRPr lang="ko-KR" altLang="en-US" sz="600" b="1">
                  <a:solidFill>
                    <a:schemeClr val="tx1"/>
                  </a:solidFill>
                </a:endParaRPr>
              </a:p>
              <a:p>
                <a:pPr algn="ctr">
                  <a:lnSpc>
                    <a:spcPct val="150000"/>
                  </a:lnSpc>
                  <a:defRPr/>
                </a:pPr>
                <a:endParaRPr lang="en-US" altLang="ko-KR" sz="1200" b="1">
                  <a:solidFill>
                    <a:schemeClr val="bg1"/>
                  </a:solidFill>
                </a:endParaRPr>
              </a:p>
            </p:txBody>
          </p:sp>
          <p:sp>
            <p:nvSpPr>
              <p:cNvPr id="49" name="모서리가 둥근 직사각형 101">
                <a:extLst>
                  <a:ext uri="{FF2B5EF4-FFF2-40B4-BE49-F238E27FC236}">
                    <a16:creationId xmlns:a16="http://schemas.microsoft.com/office/drawing/2014/main" id="{3460C619-2E37-F056-19EF-F8DCF030EDE6}"/>
                  </a:ext>
                </a:extLst>
              </p:cNvPr>
              <p:cNvSpPr/>
              <p:nvPr/>
            </p:nvSpPr>
            <p:spPr>
              <a:xfrm>
                <a:off x="9049488" y="1497274"/>
                <a:ext cx="2558447" cy="415212"/>
              </a:xfrm>
              <a:prstGeom prst="roundRect">
                <a:avLst>
                  <a:gd name="adj" fmla="val 50000"/>
                </a:avLst>
              </a:prstGeom>
              <a:solidFill>
                <a:schemeClr val="accent4"/>
              </a:solidFill>
              <a:ln w="127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r>
                  <a:rPr lang="en-US" altLang="ko-KR" sz="1400" spc="-50">
                    <a:solidFill>
                      <a:prstClr val="white"/>
                    </a:solidFill>
                    <a:latin typeface="HY헤드라인M" panose="02030600000101010101" pitchFamily="18" charset="-127"/>
                    <a:ea typeface="HY헤드라인M" panose="02030600000101010101" pitchFamily="18" charset="-127"/>
                  </a:rPr>
                  <a:t>European Commission</a:t>
                </a:r>
              </a:p>
            </p:txBody>
          </p:sp>
          <p:sp>
            <p:nvSpPr>
              <p:cNvPr id="50" name="타원 49">
                <a:extLst>
                  <a:ext uri="{FF2B5EF4-FFF2-40B4-BE49-F238E27FC236}">
                    <a16:creationId xmlns:a16="http://schemas.microsoft.com/office/drawing/2014/main" id="{D2A2B070-9365-851C-FE1F-8374266CD030}"/>
                  </a:ext>
                </a:extLst>
              </p:cNvPr>
              <p:cNvSpPr/>
              <p:nvPr/>
            </p:nvSpPr>
            <p:spPr>
              <a:xfrm>
                <a:off x="11342502"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1" name="타원 50">
                <a:extLst>
                  <a:ext uri="{FF2B5EF4-FFF2-40B4-BE49-F238E27FC236}">
                    <a16:creationId xmlns:a16="http://schemas.microsoft.com/office/drawing/2014/main" id="{8682FB4E-894A-9F6C-6EFE-1B8EBF23998F}"/>
                  </a:ext>
                </a:extLst>
              </p:cNvPr>
              <p:cNvSpPr/>
              <p:nvPr/>
            </p:nvSpPr>
            <p:spPr>
              <a:xfrm>
                <a:off x="11342502"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2" name="모서리가 둥근 직사각형 104">
                <a:extLst>
                  <a:ext uri="{FF2B5EF4-FFF2-40B4-BE49-F238E27FC236}">
                    <a16:creationId xmlns:a16="http://schemas.microsoft.com/office/drawing/2014/main" id="{43EA47B2-EAFB-B4CF-81C7-31F54F3736FC}"/>
                  </a:ext>
                </a:extLst>
              </p:cNvPr>
              <p:cNvSpPr/>
              <p:nvPr/>
            </p:nvSpPr>
            <p:spPr>
              <a:xfrm>
                <a:off x="11379245"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3" name="타원 52">
                <a:extLst>
                  <a:ext uri="{FF2B5EF4-FFF2-40B4-BE49-F238E27FC236}">
                    <a16:creationId xmlns:a16="http://schemas.microsoft.com/office/drawing/2014/main" id="{7C4A2241-15C8-139A-BEF3-D15B42B42B0C}"/>
                  </a:ext>
                </a:extLst>
              </p:cNvPr>
              <p:cNvSpPr/>
              <p:nvPr/>
            </p:nvSpPr>
            <p:spPr>
              <a:xfrm>
                <a:off x="9196257"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4" name="타원 53">
                <a:extLst>
                  <a:ext uri="{FF2B5EF4-FFF2-40B4-BE49-F238E27FC236}">
                    <a16:creationId xmlns:a16="http://schemas.microsoft.com/office/drawing/2014/main" id="{F1A501B5-95A6-86B5-E688-825A8D3DC551}"/>
                  </a:ext>
                </a:extLst>
              </p:cNvPr>
              <p:cNvSpPr/>
              <p:nvPr/>
            </p:nvSpPr>
            <p:spPr>
              <a:xfrm>
                <a:off x="9196257"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5" name="모서리가 둥근 직사각형 107">
                <a:extLst>
                  <a:ext uri="{FF2B5EF4-FFF2-40B4-BE49-F238E27FC236}">
                    <a16:creationId xmlns:a16="http://schemas.microsoft.com/office/drawing/2014/main" id="{E2C8B27D-39A3-4029-9848-6241D0F82852}"/>
                  </a:ext>
                </a:extLst>
              </p:cNvPr>
              <p:cNvSpPr/>
              <p:nvPr/>
            </p:nvSpPr>
            <p:spPr>
              <a:xfrm>
                <a:off x="9233000"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pic>
            <p:nvPicPr>
              <p:cNvPr id="46" name="Picture 8">
                <a:extLst>
                  <a:ext uri="{FF2B5EF4-FFF2-40B4-BE49-F238E27FC236}">
                    <a16:creationId xmlns:a16="http://schemas.microsoft.com/office/drawing/2014/main" id="{C59799EC-99D0-0AF4-AC40-53DDB3276C29}"/>
                  </a:ext>
                </a:extLst>
              </p:cNvPr>
              <p:cNvPicPr>
                <a:picLocks noChangeAspect="1"/>
              </p:cNvPicPr>
              <p:nvPr/>
            </p:nvPicPr>
            <p:blipFill rotWithShape="1">
              <a:blip r:embed="rId4"/>
              <a:srcRect b="8816"/>
              <a:stretch/>
            </p:blipFill>
            <p:spPr>
              <a:xfrm>
                <a:off x="9111986" y="2439327"/>
                <a:ext cx="2440756" cy="1784986"/>
              </a:xfrm>
              <a:prstGeom prst="rect">
                <a:avLst/>
              </a:prstGeom>
              <a:effectLst/>
            </p:spPr>
          </p:pic>
        </p:grpSp>
        <p:grpSp>
          <p:nvGrpSpPr>
            <p:cNvPr id="31" name="그룹 30">
              <a:extLst>
                <a:ext uri="{FF2B5EF4-FFF2-40B4-BE49-F238E27FC236}">
                  <a16:creationId xmlns:a16="http://schemas.microsoft.com/office/drawing/2014/main" id="{289E307A-2641-1E3A-C383-11EF1CA1123A}"/>
                </a:ext>
              </a:extLst>
            </p:cNvPr>
            <p:cNvGrpSpPr/>
            <p:nvPr/>
          </p:nvGrpSpPr>
          <p:grpSpPr>
            <a:xfrm>
              <a:off x="6223228" y="1535374"/>
              <a:ext cx="2558447" cy="3943406"/>
              <a:chOff x="6218148" y="1497274"/>
              <a:chExt cx="2558447" cy="3943406"/>
            </a:xfrm>
          </p:grpSpPr>
          <p:sp>
            <p:nvSpPr>
              <p:cNvPr id="59" name="사각형: 둥근 위쪽 모서리 58">
                <a:extLst>
                  <a:ext uri="{FF2B5EF4-FFF2-40B4-BE49-F238E27FC236}">
                    <a16:creationId xmlns:a16="http://schemas.microsoft.com/office/drawing/2014/main" id="{63EEA3E4-42D2-6B4C-D41B-C5730D6CDA83}"/>
                  </a:ext>
                </a:extLst>
              </p:cNvPr>
              <p:cNvSpPr/>
              <p:nvPr/>
            </p:nvSpPr>
            <p:spPr>
              <a:xfrm>
                <a:off x="6218148" y="2103889"/>
                <a:ext cx="2558447" cy="2172832"/>
              </a:xfrm>
              <a:prstGeom prst="round2SameRect">
                <a:avLst>
                  <a:gd name="adj1" fmla="val 9934"/>
                  <a:gd name="adj2" fmla="val 0"/>
                </a:avLst>
              </a:prstGeom>
              <a:solidFill>
                <a:schemeClr val="bg1"/>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white"/>
                  </a:solidFill>
                </a:endParaRPr>
              </a:p>
            </p:txBody>
          </p:sp>
          <p:sp>
            <p:nvSpPr>
              <p:cNvPr id="60" name="양쪽 모서리가 둥근 사각형 100">
                <a:extLst>
                  <a:ext uri="{FF2B5EF4-FFF2-40B4-BE49-F238E27FC236}">
                    <a16:creationId xmlns:a16="http://schemas.microsoft.com/office/drawing/2014/main" id="{FBE2769B-FA9A-7D71-CE12-9316E59ED81F}"/>
                  </a:ext>
                </a:extLst>
              </p:cNvPr>
              <p:cNvSpPr/>
              <p:nvPr/>
            </p:nvSpPr>
            <p:spPr>
              <a:xfrm>
                <a:off x="6218150" y="4276722"/>
                <a:ext cx="2558445" cy="1163958"/>
              </a:xfrm>
              <a:prstGeom prst="round2SameRect">
                <a:avLst>
                  <a:gd name="adj1" fmla="val 0"/>
                  <a:gd name="adj2" fmla="val 12105"/>
                </a:avLst>
              </a:prstGeom>
              <a:solidFill>
                <a:schemeClr val="tx1">
                  <a:lumMod val="10000"/>
                  <a:lumOff val="90000"/>
                </a:schemeClr>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en-US" altLang="ko-KR" sz="1200" b="1">
                  <a:solidFill>
                    <a:schemeClr val="tx1"/>
                  </a:solidFill>
                </a:endParaRPr>
              </a:p>
              <a:p>
                <a:pPr algn="ctr">
                  <a:defRPr/>
                </a:pPr>
                <a:r>
                  <a:rPr lang="en-US" altLang="ko-KR" sz="1200" b="1">
                    <a:solidFill>
                      <a:schemeClr val="tx1"/>
                    </a:solidFill>
                  </a:rPr>
                  <a:t>High spatial resolution model</a:t>
                </a:r>
              </a:p>
              <a:p>
                <a:pPr algn="ctr">
                  <a:defRPr/>
                </a:pPr>
                <a:endParaRPr lang="en-US" altLang="ko-KR" sz="600" b="1">
                  <a:solidFill>
                    <a:schemeClr val="tx1"/>
                  </a:solidFill>
                </a:endParaRPr>
              </a:p>
              <a:p>
                <a:pPr algn="ctr">
                  <a:defRPr/>
                </a:pPr>
                <a:endParaRPr lang="en-US" altLang="ko-KR" sz="600" b="1">
                  <a:solidFill>
                    <a:schemeClr val="tx1"/>
                  </a:solidFill>
                </a:endParaRPr>
              </a:p>
              <a:p>
                <a:endParaRPr lang="en-US" altLang="ko-KR" sz="600" b="1">
                  <a:solidFill>
                    <a:schemeClr val="tx1"/>
                  </a:solidFill>
                </a:endParaRPr>
              </a:p>
              <a:p>
                <a:endParaRPr lang="en-US" altLang="ko-KR" sz="600" b="1">
                  <a:solidFill>
                    <a:schemeClr val="tx1"/>
                  </a:solidFill>
                </a:endParaRPr>
              </a:p>
              <a:p>
                <a:r>
                  <a:rPr lang="en-US" altLang="ko-KR" sz="600" b="1">
                    <a:solidFill>
                      <a:schemeClr val="tx1"/>
                    </a:solidFill>
                  </a:rPr>
                  <a:t>Source: </a:t>
                </a:r>
                <a:r>
                  <a:rPr lang="ko-KR" altLang="en-US" sz="600" b="1">
                    <a:solidFill>
                      <a:schemeClr val="tx1"/>
                    </a:solidFill>
                    <a:hlinkClick r:id="rId5">
                      <a:extLst>
                        <a:ext uri="{A12FA001-AC4F-418D-AE19-62706E023703}">
                          <ahyp:hlinkClr xmlns:ahyp="http://schemas.microsoft.com/office/drawing/2018/hyperlinkcolor" val="tx"/>
                        </a:ext>
                      </a:extLst>
                    </a:hlinkClick>
                  </a:rPr>
                  <a:t>https://www.cmascenter.org/conference/2020/slides/Loughlin_GLIMPSE_CMAS2020.pdf</a:t>
                </a:r>
                <a:r>
                  <a:rPr lang="ko-KR" altLang="en-US" sz="600" b="1">
                    <a:solidFill>
                      <a:schemeClr val="tx1"/>
                    </a:solidFill>
                  </a:rPr>
                  <a:t> </a:t>
                </a:r>
              </a:p>
            </p:txBody>
          </p:sp>
          <p:sp>
            <p:nvSpPr>
              <p:cNvPr id="61" name="모서리가 둥근 직사각형 101">
                <a:extLst>
                  <a:ext uri="{FF2B5EF4-FFF2-40B4-BE49-F238E27FC236}">
                    <a16:creationId xmlns:a16="http://schemas.microsoft.com/office/drawing/2014/main" id="{98E42089-A57D-8139-E97D-693DD66388BD}"/>
                  </a:ext>
                </a:extLst>
              </p:cNvPr>
              <p:cNvSpPr/>
              <p:nvPr/>
            </p:nvSpPr>
            <p:spPr>
              <a:xfrm>
                <a:off x="6218148" y="1497274"/>
                <a:ext cx="2558447" cy="415212"/>
              </a:xfrm>
              <a:prstGeom prst="roundRect">
                <a:avLst>
                  <a:gd name="adj" fmla="val 50000"/>
                </a:avLst>
              </a:prstGeom>
              <a:solidFill>
                <a:schemeClr val="accent3"/>
              </a:solidFill>
              <a:ln w="127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80000"/>
                  </a:lnSpc>
                  <a:defRPr/>
                </a:pPr>
                <a:r>
                  <a:rPr lang="en-US" altLang="ko-KR" sz="1300">
                    <a:solidFill>
                      <a:prstClr val="white"/>
                    </a:solidFill>
                    <a:latin typeface="HY헤드라인M" panose="02030600000101010101" pitchFamily="18" charset="-127"/>
                    <a:ea typeface="HY헤드라인M" panose="02030600000101010101" pitchFamily="18" charset="-127"/>
                  </a:rPr>
                  <a:t>U.S. Environmental Protection Agency</a:t>
                </a:r>
              </a:p>
            </p:txBody>
          </p:sp>
          <p:sp>
            <p:nvSpPr>
              <p:cNvPr id="62" name="타원 61">
                <a:extLst>
                  <a:ext uri="{FF2B5EF4-FFF2-40B4-BE49-F238E27FC236}">
                    <a16:creationId xmlns:a16="http://schemas.microsoft.com/office/drawing/2014/main" id="{7252E13E-E726-590F-32B9-3DDD5C0D5ECD}"/>
                  </a:ext>
                </a:extLst>
              </p:cNvPr>
              <p:cNvSpPr/>
              <p:nvPr/>
            </p:nvSpPr>
            <p:spPr>
              <a:xfrm>
                <a:off x="8511162"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3" name="타원 62">
                <a:extLst>
                  <a:ext uri="{FF2B5EF4-FFF2-40B4-BE49-F238E27FC236}">
                    <a16:creationId xmlns:a16="http://schemas.microsoft.com/office/drawing/2014/main" id="{E1BA2D3E-54C5-90E4-CE9B-ACAD3C6449EF}"/>
                  </a:ext>
                </a:extLst>
              </p:cNvPr>
              <p:cNvSpPr/>
              <p:nvPr/>
            </p:nvSpPr>
            <p:spPr>
              <a:xfrm>
                <a:off x="8511162"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4" name="모서리가 둥근 직사각형 104">
                <a:extLst>
                  <a:ext uri="{FF2B5EF4-FFF2-40B4-BE49-F238E27FC236}">
                    <a16:creationId xmlns:a16="http://schemas.microsoft.com/office/drawing/2014/main" id="{2AB257B4-319E-F76E-FFA8-20101A3AA500}"/>
                  </a:ext>
                </a:extLst>
              </p:cNvPr>
              <p:cNvSpPr/>
              <p:nvPr/>
            </p:nvSpPr>
            <p:spPr>
              <a:xfrm>
                <a:off x="8547905"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5" name="타원 64">
                <a:extLst>
                  <a:ext uri="{FF2B5EF4-FFF2-40B4-BE49-F238E27FC236}">
                    <a16:creationId xmlns:a16="http://schemas.microsoft.com/office/drawing/2014/main" id="{7458C8FE-6FCC-EE5A-BACE-E09E42DCF30C}"/>
                  </a:ext>
                </a:extLst>
              </p:cNvPr>
              <p:cNvSpPr/>
              <p:nvPr/>
            </p:nvSpPr>
            <p:spPr>
              <a:xfrm>
                <a:off x="6364917"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6" name="타원 65">
                <a:extLst>
                  <a:ext uri="{FF2B5EF4-FFF2-40B4-BE49-F238E27FC236}">
                    <a16:creationId xmlns:a16="http://schemas.microsoft.com/office/drawing/2014/main" id="{F94021E9-3C35-6140-6E72-DD345962B411}"/>
                  </a:ext>
                </a:extLst>
              </p:cNvPr>
              <p:cNvSpPr/>
              <p:nvPr/>
            </p:nvSpPr>
            <p:spPr>
              <a:xfrm>
                <a:off x="6364917"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7" name="모서리가 둥근 직사각형 107">
                <a:extLst>
                  <a:ext uri="{FF2B5EF4-FFF2-40B4-BE49-F238E27FC236}">
                    <a16:creationId xmlns:a16="http://schemas.microsoft.com/office/drawing/2014/main" id="{CAF995C6-3944-4919-223E-58707792E2EC}"/>
                  </a:ext>
                </a:extLst>
              </p:cNvPr>
              <p:cNvSpPr/>
              <p:nvPr/>
            </p:nvSpPr>
            <p:spPr>
              <a:xfrm>
                <a:off x="6401660"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pic>
            <p:nvPicPr>
              <p:cNvPr id="58" name="Picture 10">
                <a:extLst>
                  <a:ext uri="{FF2B5EF4-FFF2-40B4-BE49-F238E27FC236}">
                    <a16:creationId xmlns:a16="http://schemas.microsoft.com/office/drawing/2014/main" id="{C2A05AD3-8798-B83F-04AA-29DD50251931}"/>
                  </a:ext>
                </a:extLst>
              </p:cNvPr>
              <p:cNvPicPr>
                <a:picLocks noChangeAspect="1"/>
              </p:cNvPicPr>
              <p:nvPr/>
            </p:nvPicPr>
            <p:blipFill rotWithShape="1">
              <a:blip r:embed="rId6"/>
              <a:srcRect b="8866"/>
              <a:stretch/>
            </p:blipFill>
            <p:spPr>
              <a:xfrm>
                <a:off x="6221447" y="2439327"/>
                <a:ext cx="2555148" cy="1795145"/>
              </a:xfrm>
              <a:prstGeom prst="rect">
                <a:avLst/>
              </a:prstGeom>
              <a:effectLst/>
            </p:spPr>
          </p:pic>
        </p:grpSp>
        <p:grpSp>
          <p:nvGrpSpPr>
            <p:cNvPr id="30" name="그룹 29">
              <a:extLst>
                <a:ext uri="{FF2B5EF4-FFF2-40B4-BE49-F238E27FC236}">
                  <a16:creationId xmlns:a16="http://schemas.microsoft.com/office/drawing/2014/main" id="{9077EE5E-D3A9-303E-39FB-26C9EA7C81D2}"/>
                </a:ext>
              </a:extLst>
            </p:cNvPr>
            <p:cNvGrpSpPr/>
            <p:nvPr/>
          </p:nvGrpSpPr>
          <p:grpSpPr>
            <a:xfrm>
              <a:off x="3351247" y="1535374"/>
              <a:ext cx="2558447" cy="3943406"/>
              <a:chOff x="3386807" y="1497274"/>
              <a:chExt cx="2558447" cy="3943406"/>
            </a:xfrm>
          </p:grpSpPr>
          <p:sp>
            <p:nvSpPr>
              <p:cNvPr id="71" name="사각형: 둥근 위쪽 모서리 70">
                <a:extLst>
                  <a:ext uri="{FF2B5EF4-FFF2-40B4-BE49-F238E27FC236}">
                    <a16:creationId xmlns:a16="http://schemas.microsoft.com/office/drawing/2014/main" id="{3B26209C-1234-2AA2-ABC8-AD1F486FC063}"/>
                  </a:ext>
                </a:extLst>
              </p:cNvPr>
              <p:cNvSpPr/>
              <p:nvPr/>
            </p:nvSpPr>
            <p:spPr>
              <a:xfrm>
                <a:off x="3386807" y="2103889"/>
                <a:ext cx="2558447" cy="2172832"/>
              </a:xfrm>
              <a:prstGeom prst="round2SameRect">
                <a:avLst>
                  <a:gd name="adj1" fmla="val 9934"/>
                  <a:gd name="adj2" fmla="val 0"/>
                </a:avLst>
              </a:prstGeom>
              <a:solidFill>
                <a:schemeClr val="bg1"/>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white"/>
                  </a:solidFill>
                </a:endParaRPr>
              </a:p>
            </p:txBody>
          </p:sp>
          <p:sp>
            <p:nvSpPr>
              <p:cNvPr id="72" name="양쪽 모서리가 둥근 사각형 100">
                <a:extLst>
                  <a:ext uri="{FF2B5EF4-FFF2-40B4-BE49-F238E27FC236}">
                    <a16:creationId xmlns:a16="http://schemas.microsoft.com/office/drawing/2014/main" id="{F3326D7B-7A61-42A2-2434-DC738BA291FF}"/>
                  </a:ext>
                </a:extLst>
              </p:cNvPr>
              <p:cNvSpPr/>
              <p:nvPr/>
            </p:nvSpPr>
            <p:spPr>
              <a:xfrm>
                <a:off x="3386809" y="4276722"/>
                <a:ext cx="2558445" cy="1163958"/>
              </a:xfrm>
              <a:prstGeom prst="round2SameRect">
                <a:avLst>
                  <a:gd name="adj1" fmla="val 0"/>
                  <a:gd name="adj2" fmla="val 12105"/>
                </a:avLst>
              </a:prstGeom>
              <a:solidFill>
                <a:schemeClr val="tx1">
                  <a:lumMod val="10000"/>
                  <a:lumOff val="90000"/>
                </a:schemeClr>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en-US" altLang="ko-KR" sz="1200" b="1">
                  <a:solidFill>
                    <a:schemeClr val="tx1"/>
                  </a:solidFill>
                </a:endParaRPr>
              </a:p>
              <a:p>
                <a:pPr algn="ctr">
                  <a:defRPr/>
                </a:pPr>
                <a:r>
                  <a:rPr lang="en-US" altLang="ko-KR" sz="1200" b="1">
                    <a:solidFill>
                      <a:schemeClr val="tx1"/>
                    </a:solidFill>
                  </a:rPr>
                  <a:t>Literature review of modeling</a:t>
                </a: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r>
                  <a:rPr lang="en-US" altLang="ko-KR" sz="600" b="1">
                    <a:solidFill>
                      <a:schemeClr val="tx1"/>
                    </a:solidFill>
                  </a:rPr>
                  <a:t>Source: </a:t>
                </a:r>
                <a:r>
                  <a:rPr lang="en-US" altLang="ko-KR" sz="600" b="1">
                    <a:solidFill>
                      <a:schemeClr val="tx1"/>
                    </a:solidFill>
                    <a:hlinkClick r:id="rId7">
                      <a:extLst>
                        <a:ext uri="{A12FA001-AC4F-418D-AE19-62706E023703}">
                          <ahyp:hlinkClr xmlns:ahyp="http://schemas.microsoft.com/office/drawing/2018/hyperlinkcolor" val="tx"/>
                        </a:ext>
                      </a:extLst>
                    </a:hlinkClick>
                  </a:rPr>
                  <a:t>https://paris-reinforce.eu/sites/default/files/2021-07/D7.3%20-%20Report%20on%20stakeholder%20needs%20and%20research%20capacity%20needed_v1.10R_REVISED.pdf</a:t>
                </a:r>
                <a:r>
                  <a:rPr lang="en-US" altLang="ko-KR" sz="600" b="1">
                    <a:solidFill>
                      <a:schemeClr val="tx1"/>
                    </a:solidFill>
                  </a:rPr>
                  <a:t> </a:t>
                </a:r>
                <a:endParaRPr lang="ko-KR" altLang="en-US" sz="600" b="1">
                  <a:solidFill>
                    <a:schemeClr val="tx1"/>
                  </a:solidFill>
                </a:endParaRPr>
              </a:p>
              <a:p>
                <a:pPr algn="ctr">
                  <a:lnSpc>
                    <a:spcPct val="150000"/>
                  </a:lnSpc>
                  <a:defRPr/>
                </a:pPr>
                <a:endParaRPr lang="en-US" altLang="ko-KR" sz="1200" b="1">
                  <a:solidFill>
                    <a:schemeClr val="bg1"/>
                  </a:solidFill>
                </a:endParaRPr>
              </a:p>
            </p:txBody>
          </p:sp>
          <p:sp>
            <p:nvSpPr>
              <p:cNvPr id="73" name="모서리가 둥근 직사각형 101">
                <a:extLst>
                  <a:ext uri="{FF2B5EF4-FFF2-40B4-BE49-F238E27FC236}">
                    <a16:creationId xmlns:a16="http://schemas.microsoft.com/office/drawing/2014/main" id="{407C96D2-E600-A9DE-D9EF-F1D8CF0729A6}"/>
                  </a:ext>
                </a:extLst>
              </p:cNvPr>
              <p:cNvSpPr/>
              <p:nvPr/>
            </p:nvSpPr>
            <p:spPr>
              <a:xfrm>
                <a:off x="3386807" y="1497274"/>
                <a:ext cx="2558447" cy="415212"/>
              </a:xfrm>
              <a:prstGeom prst="roundRect">
                <a:avLst>
                  <a:gd name="adj" fmla="val 50000"/>
                </a:avLst>
              </a:prstGeom>
              <a:solidFill>
                <a:schemeClr val="accent2"/>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r>
                  <a:rPr lang="en-US" altLang="ko-KR" sz="1400">
                    <a:solidFill>
                      <a:prstClr val="white"/>
                    </a:solidFill>
                    <a:latin typeface="HY헤드라인M" panose="02030600000101010101" pitchFamily="18" charset="-127"/>
                    <a:ea typeface="HY헤드라인M" panose="02030600000101010101" pitchFamily="18" charset="-127"/>
                  </a:rPr>
                  <a:t>PARIS REINFORCE</a:t>
                </a:r>
              </a:p>
            </p:txBody>
          </p:sp>
          <p:sp>
            <p:nvSpPr>
              <p:cNvPr id="74" name="타원 73">
                <a:extLst>
                  <a:ext uri="{FF2B5EF4-FFF2-40B4-BE49-F238E27FC236}">
                    <a16:creationId xmlns:a16="http://schemas.microsoft.com/office/drawing/2014/main" id="{690FF56F-4BFD-392A-BB86-F33C292006C2}"/>
                  </a:ext>
                </a:extLst>
              </p:cNvPr>
              <p:cNvSpPr/>
              <p:nvPr/>
            </p:nvSpPr>
            <p:spPr>
              <a:xfrm>
                <a:off x="5679821"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5" name="타원 74">
                <a:extLst>
                  <a:ext uri="{FF2B5EF4-FFF2-40B4-BE49-F238E27FC236}">
                    <a16:creationId xmlns:a16="http://schemas.microsoft.com/office/drawing/2014/main" id="{F113EB52-53DC-BF48-A56E-2998139790F8}"/>
                  </a:ext>
                </a:extLst>
              </p:cNvPr>
              <p:cNvSpPr/>
              <p:nvPr/>
            </p:nvSpPr>
            <p:spPr>
              <a:xfrm>
                <a:off x="5679821"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6" name="모서리가 둥근 직사각형 104">
                <a:extLst>
                  <a:ext uri="{FF2B5EF4-FFF2-40B4-BE49-F238E27FC236}">
                    <a16:creationId xmlns:a16="http://schemas.microsoft.com/office/drawing/2014/main" id="{D714829B-D9EE-973C-2809-53884A8C1F48}"/>
                  </a:ext>
                </a:extLst>
              </p:cNvPr>
              <p:cNvSpPr/>
              <p:nvPr/>
            </p:nvSpPr>
            <p:spPr>
              <a:xfrm>
                <a:off x="5716564"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7" name="타원 76">
                <a:extLst>
                  <a:ext uri="{FF2B5EF4-FFF2-40B4-BE49-F238E27FC236}">
                    <a16:creationId xmlns:a16="http://schemas.microsoft.com/office/drawing/2014/main" id="{EF66B304-A52F-2CE3-4E53-563DA6CB0C3E}"/>
                  </a:ext>
                </a:extLst>
              </p:cNvPr>
              <p:cNvSpPr/>
              <p:nvPr/>
            </p:nvSpPr>
            <p:spPr>
              <a:xfrm>
                <a:off x="3533576"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8" name="타원 77">
                <a:extLst>
                  <a:ext uri="{FF2B5EF4-FFF2-40B4-BE49-F238E27FC236}">
                    <a16:creationId xmlns:a16="http://schemas.microsoft.com/office/drawing/2014/main" id="{5BB86D12-C9D3-F8E2-6DC1-CF12DF1A1992}"/>
                  </a:ext>
                </a:extLst>
              </p:cNvPr>
              <p:cNvSpPr/>
              <p:nvPr/>
            </p:nvSpPr>
            <p:spPr>
              <a:xfrm>
                <a:off x="3533576"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9" name="모서리가 둥근 직사각형 107">
                <a:extLst>
                  <a:ext uri="{FF2B5EF4-FFF2-40B4-BE49-F238E27FC236}">
                    <a16:creationId xmlns:a16="http://schemas.microsoft.com/office/drawing/2014/main" id="{71735062-9124-2688-BD66-2A54569EB4ED}"/>
                  </a:ext>
                </a:extLst>
              </p:cNvPr>
              <p:cNvSpPr/>
              <p:nvPr/>
            </p:nvSpPr>
            <p:spPr>
              <a:xfrm>
                <a:off x="3570319"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pic>
            <p:nvPicPr>
              <p:cNvPr id="70" name="Picture 25">
                <a:extLst>
                  <a:ext uri="{FF2B5EF4-FFF2-40B4-BE49-F238E27FC236}">
                    <a16:creationId xmlns:a16="http://schemas.microsoft.com/office/drawing/2014/main" id="{86956DB4-FAE8-E477-52A2-595C4C239027}"/>
                  </a:ext>
                </a:extLst>
              </p:cNvPr>
              <p:cNvPicPr>
                <a:picLocks noChangeAspect="1"/>
              </p:cNvPicPr>
              <p:nvPr/>
            </p:nvPicPr>
            <p:blipFill>
              <a:blip r:embed="rId8"/>
              <a:stretch>
                <a:fillRect/>
              </a:stretch>
            </p:blipFill>
            <p:spPr>
              <a:xfrm>
                <a:off x="3432622" y="2809703"/>
                <a:ext cx="2450018" cy="962076"/>
              </a:xfrm>
              <a:prstGeom prst="rect">
                <a:avLst/>
              </a:prstGeom>
              <a:effectLst/>
            </p:spPr>
          </p:pic>
        </p:grpSp>
        <p:grpSp>
          <p:nvGrpSpPr>
            <p:cNvPr id="29" name="그룹 28">
              <a:extLst>
                <a:ext uri="{FF2B5EF4-FFF2-40B4-BE49-F238E27FC236}">
                  <a16:creationId xmlns:a16="http://schemas.microsoft.com/office/drawing/2014/main" id="{5000F1D9-9756-4840-84FD-728ACB0C8066}"/>
                </a:ext>
              </a:extLst>
            </p:cNvPr>
            <p:cNvGrpSpPr/>
            <p:nvPr/>
          </p:nvGrpSpPr>
          <p:grpSpPr>
            <a:xfrm>
              <a:off x="479266" y="1535374"/>
              <a:ext cx="2558447" cy="3943406"/>
              <a:chOff x="555466" y="1497274"/>
              <a:chExt cx="2558447" cy="3943406"/>
            </a:xfrm>
          </p:grpSpPr>
          <p:sp>
            <p:nvSpPr>
              <p:cNvPr id="19" name="사각형: 둥근 위쪽 모서리 18">
                <a:extLst>
                  <a:ext uri="{FF2B5EF4-FFF2-40B4-BE49-F238E27FC236}">
                    <a16:creationId xmlns:a16="http://schemas.microsoft.com/office/drawing/2014/main" id="{86208315-A8B7-BD84-A1A8-6421BE0AD8B2}"/>
                  </a:ext>
                </a:extLst>
              </p:cNvPr>
              <p:cNvSpPr/>
              <p:nvPr/>
            </p:nvSpPr>
            <p:spPr>
              <a:xfrm>
                <a:off x="555466" y="2103889"/>
                <a:ext cx="2558447" cy="2172832"/>
              </a:xfrm>
              <a:prstGeom prst="round2SameRect">
                <a:avLst>
                  <a:gd name="adj1" fmla="val 9934"/>
                  <a:gd name="adj2" fmla="val 0"/>
                </a:avLst>
              </a:prstGeom>
              <a:solidFill>
                <a:schemeClr val="bg1"/>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white"/>
                  </a:solidFill>
                </a:endParaRPr>
              </a:p>
            </p:txBody>
          </p:sp>
          <p:sp>
            <p:nvSpPr>
              <p:cNvPr id="20" name="양쪽 모서리가 둥근 사각형 100">
                <a:extLst>
                  <a:ext uri="{FF2B5EF4-FFF2-40B4-BE49-F238E27FC236}">
                    <a16:creationId xmlns:a16="http://schemas.microsoft.com/office/drawing/2014/main" id="{C32E3908-7A7E-FDE6-F420-849CA25C40BE}"/>
                  </a:ext>
                </a:extLst>
              </p:cNvPr>
              <p:cNvSpPr/>
              <p:nvPr/>
            </p:nvSpPr>
            <p:spPr>
              <a:xfrm>
                <a:off x="555468" y="4276722"/>
                <a:ext cx="2558445" cy="1163958"/>
              </a:xfrm>
              <a:prstGeom prst="round2SameRect">
                <a:avLst>
                  <a:gd name="adj1" fmla="val 0"/>
                  <a:gd name="adj2" fmla="val 12105"/>
                </a:avLst>
              </a:prstGeom>
              <a:solidFill>
                <a:schemeClr val="tx1">
                  <a:lumMod val="10000"/>
                  <a:lumOff val="90000"/>
                </a:schemeClr>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en-US" altLang="ko-KR" sz="1200" b="1">
                  <a:solidFill>
                    <a:schemeClr val="tx1"/>
                  </a:solidFill>
                </a:endParaRPr>
              </a:p>
              <a:p>
                <a:pPr algn="ctr">
                  <a:defRPr/>
                </a:pPr>
                <a:r>
                  <a:rPr lang="en-US" altLang="ko-KR" sz="1200" b="1">
                    <a:solidFill>
                      <a:schemeClr val="tx1"/>
                    </a:solidFill>
                  </a:rPr>
                  <a:t>Subregional GCAM Models</a:t>
                </a:r>
              </a:p>
              <a:p>
                <a:pPr algn="ctr">
                  <a:defRPr/>
                </a:pPr>
                <a:endParaRPr lang="en-US" altLang="ko-KR" sz="600" b="1">
                  <a:solidFill>
                    <a:schemeClr val="tx1"/>
                  </a:solidFill>
                </a:endParaRPr>
              </a:p>
              <a:p>
                <a:pPr algn="ctr">
                  <a:defRPr/>
                </a:pPr>
                <a:endParaRPr lang="en-US" altLang="ko-KR" sz="600" b="1">
                  <a:solidFill>
                    <a:schemeClr val="tx1"/>
                  </a:solidFill>
                </a:endParaRPr>
              </a:p>
              <a:p>
                <a:endParaRPr lang="en-US" altLang="ko-KR" sz="600" b="1">
                  <a:solidFill>
                    <a:schemeClr val="tx1"/>
                  </a:solidFill>
                </a:endParaRPr>
              </a:p>
              <a:p>
                <a:endParaRPr lang="en-US" altLang="ko-KR" sz="600" b="1">
                  <a:solidFill>
                    <a:schemeClr val="tx1"/>
                  </a:solidFill>
                </a:endParaRPr>
              </a:p>
              <a:p>
                <a:endParaRPr lang="en-US" altLang="ko-KR" sz="600" b="1">
                  <a:solidFill>
                    <a:schemeClr val="tx1"/>
                  </a:solidFill>
                </a:endParaRPr>
              </a:p>
              <a:p>
                <a:endParaRPr lang="en-US" altLang="ko-KR" sz="600" b="1">
                  <a:solidFill>
                    <a:schemeClr val="tx1"/>
                  </a:solidFill>
                </a:endParaRPr>
              </a:p>
              <a:p>
                <a:r>
                  <a:rPr lang="en-US" altLang="ko-KR" sz="600" b="1" spc="-60">
                    <a:solidFill>
                      <a:schemeClr val="tx1"/>
                    </a:solidFill>
                  </a:rPr>
                  <a:t>Source: </a:t>
                </a:r>
                <a:r>
                  <a:rPr lang="en-US" altLang="ko-KR" sz="700" b="1" spc="-60">
                    <a:solidFill>
                      <a:schemeClr val="tx1"/>
                    </a:solidFill>
                  </a:rPr>
                  <a:t>https://jgcri.github.io/gcambreakout/articles/regional.html</a:t>
                </a:r>
                <a:endParaRPr lang="ko-KR" altLang="en-US" sz="700" b="1" spc="-60">
                  <a:solidFill>
                    <a:schemeClr val="tx1"/>
                  </a:solidFill>
                </a:endParaRPr>
              </a:p>
              <a:p>
                <a:endParaRPr lang="ko-KR" altLang="en-US" sz="600" b="1">
                  <a:solidFill>
                    <a:schemeClr val="bg1"/>
                  </a:solidFill>
                </a:endParaRPr>
              </a:p>
            </p:txBody>
          </p:sp>
          <p:sp>
            <p:nvSpPr>
              <p:cNvPr id="21" name="모서리가 둥근 직사각형 101">
                <a:extLst>
                  <a:ext uri="{FF2B5EF4-FFF2-40B4-BE49-F238E27FC236}">
                    <a16:creationId xmlns:a16="http://schemas.microsoft.com/office/drawing/2014/main" id="{BFE3C7E8-1DD1-9B94-4717-BEDA92E1B734}"/>
                  </a:ext>
                </a:extLst>
              </p:cNvPr>
              <p:cNvSpPr/>
              <p:nvPr/>
            </p:nvSpPr>
            <p:spPr>
              <a:xfrm>
                <a:off x="555466" y="1497274"/>
                <a:ext cx="2558447" cy="415212"/>
              </a:xfrm>
              <a:prstGeom prst="roundRect">
                <a:avLst>
                  <a:gd name="adj" fmla="val 50000"/>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80000"/>
                  </a:lnSpc>
                  <a:defRPr/>
                </a:pPr>
                <a:r>
                  <a:rPr lang="en-US" altLang="ko-KR" sz="1300">
                    <a:solidFill>
                      <a:prstClr val="white"/>
                    </a:solidFill>
                    <a:latin typeface="HY헤드라인M" panose="02030600000101010101" pitchFamily="18" charset="-127"/>
                    <a:ea typeface="HY헤드라인M" panose="02030600000101010101" pitchFamily="18" charset="-127"/>
                  </a:rPr>
                  <a:t>Official Introduction of GCAM Subregional Model</a:t>
                </a:r>
              </a:p>
            </p:txBody>
          </p:sp>
          <p:sp>
            <p:nvSpPr>
              <p:cNvPr id="22" name="타원 21">
                <a:extLst>
                  <a:ext uri="{FF2B5EF4-FFF2-40B4-BE49-F238E27FC236}">
                    <a16:creationId xmlns:a16="http://schemas.microsoft.com/office/drawing/2014/main" id="{9D8331FA-54BF-B031-68AC-E552F5660722}"/>
                  </a:ext>
                </a:extLst>
              </p:cNvPr>
              <p:cNvSpPr/>
              <p:nvPr/>
            </p:nvSpPr>
            <p:spPr>
              <a:xfrm>
                <a:off x="2848480"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3" name="타원 22">
                <a:extLst>
                  <a:ext uri="{FF2B5EF4-FFF2-40B4-BE49-F238E27FC236}">
                    <a16:creationId xmlns:a16="http://schemas.microsoft.com/office/drawing/2014/main" id="{2640ACC0-FC91-0AFF-1E44-4354C8162A40}"/>
                  </a:ext>
                </a:extLst>
              </p:cNvPr>
              <p:cNvSpPr/>
              <p:nvPr/>
            </p:nvSpPr>
            <p:spPr>
              <a:xfrm>
                <a:off x="2848480"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4" name="모서리가 둥근 직사각형 104">
                <a:extLst>
                  <a:ext uri="{FF2B5EF4-FFF2-40B4-BE49-F238E27FC236}">
                    <a16:creationId xmlns:a16="http://schemas.microsoft.com/office/drawing/2014/main" id="{24E0140F-5D15-987F-34DD-CD194AA869CA}"/>
                  </a:ext>
                </a:extLst>
              </p:cNvPr>
              <p:cNvSpPr/>
              <p:nvPr/>
            </p:nvSpPr>
            <p:spPr>
              <a:xfrm>
                <a:off x="2885223"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5" name="타원 24">
                <a:extLst>
                  <a:ext uri="{FF2B5EF4-FFF2-40B4-BE49-F238E27FC236}">
                    <a16:creationId xmlns:a16="http://schemas.microsoft.com/office/drawing/2014/main" id="{E3792553-0167-2B00-D3D4-2A1AEB2256F2}"/>
                  </a:ext>
                </a:extLst>
              </p:cNvPr>
              <p:cNvSpPr/>
              <p:nvPr/>
            </p:nvSpPr>
            <p:spPr>
              <a:xfrm>
                <a:off x="702235"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6" name="타원 25">
                <a:extLst>
                  <a:ext uri="{FF2B5EF4-FFF2-40B4-BE49-F238E27FC236}">
                    <a16:creationId xmlns:a16="http://schemas.microsoft.com/office/drawing/2014/main" id="{2DCCF485-EB83-94B0-D6C6-97CFA0A7CDD9}"/>
                  </a:ext>
                </a:extLst>
              </p:cNvPr>
              <p:cNvSpPr/>
              <p:nvPr/>
            </p:nvSpPr>
            <p:spPr>
              <a:xfrm>
                <a:off x="702235"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7" name="모서리가 둥근 직사각형 107">
                <a:extLst>
                  <a:ext uri="{FF2B5EF4-FFF2-40B4-BE49-F238E27FC236}">
                    <a16:creationId xmlns:a16="http://schemas.microsoft.com/office/drawing/2014/main" id="{40A568B6-44F1-A161-2615-06662BF016EA}"/>
                  </a:ext>
                </a:extLst>
              </p:cNvPr>
              <p:cNvSpPr/>
              <p:nvPr/>
            </p:nvSpPr>
            <p:spPr>
              <a:xfrm>
                <a:off x="738978"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pic>
            <p:nvPicPr>
              <p:cNvPr id="40" name="그림 39">
                <a:extLst>
                  <a:ext uri="{FF2B5EF4-FFF2-40B4-BE49-F238E27FC236}">
                    <a16:creationId xmlns:a16="http://schemas.microsoft.com/office/drawing/2014/main" id="{E01A87A4-197D-FB0C-CF35-A9DE263D5AC4}"/>
                  </a:ext>
                </a:extLst>
              </p:cNvPr>
              <p:cNvPicPr>
                <a:picLocks noChangeAspect="1"/>
              </p:cNvPicPr>
              <p:nvPr/>
            </p:nvPicPr>
            <p:blipFill>
              <a:blip r:embed="rId9"/>
              <a:stretch>
                <a:fillRect/>
              </a:stretch>
            </p:blipFill>
            <p:spPr>
              <a:xfrm>
                <a:off x="650123" y="2439327"/>
                <a:ext cx="2392760" cy="1759138"/>
              </a:xfrm>
              <a:prstGeom prst="rect">
                <a:avLst/>
              </a:prstGeom>
            </p:spPr>
          </p:pic>
          <p:sp>
            <p:nvSpPr>
              <p:cNvPr id="41" name="사각형: 둥근 모서리 40">
                <a:extLst>
                  <a:ext uri="{FF2B5EF4-FFF2-40B4-BE49-F238E27FC236}">
                    <a16:creationId xmlns:a16="http://schemas.microsoft.com/office/drawing/2014/main" id="{B512BD89-7016-F438-0392-2DCD8C463367}"/>
                  </a:ext>
                </a:extLst>
              </p:cNvPr>
              <p:cNvSpPr/>
              <p:nvPr/>
            </p:nvSpPr>
            <p:spPr>
              <a:xfrm>
                <a:off x="620260" y="3836619"/>
                <a:ext cx="2422623" cy="383998"/>
              </a:xfrm>
              <a:prstGeom prst="roundRect">
                <a:avLst>
                  <a:gd name="adj" fmla="val 6745"/>
                </a:avLst>
              </a:prstGeom>
              <a:solidFill>
                <a:srgbClr val="FFFF00">
                  <a:alpha val="17000"/>
                </a:srgbClr>
              </a:solidFill>
              <a:ln w="127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사각형: 둥근 모서리 41">
                <a:extLst>
                  <a:ext uri="{FF2B5EF4-FFF2-40B4-BE49-F238E27FC236}">
                    <a16:creationId xmlns:a16="http://schemas.microsoft.com/office/drawing/2014/main" id="{5DE4AB30-89CE-6075-CA32-E23396049019}"/>
                  </a:ext>
                </a:extLst>
              </p:cNvPr>
              <p:cNvSpPr/>
              <p:nvPr/>
            </p:nvSpPr>
            <p:spPr>
              <a:xfrm>
                <a:off x="1638300" y="3921518"/>
                <a:ext cx="471488" cy="169591"/>
              </a:xfrm>
              <a:prstGeom prst="roundRect">
                <a:avLst>
                  <a:gd name="adj" fmla="val 4030"/>
                </a:avLst>
              </a:prstGeom>
              <a:noFill/>
              <a:ln w="158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5" name="사각형: 둥근 모서리 4">
            <a:extLst>
              <a:ext uri="{FF2B5EF4-FFF2-40B4-BE49-F238E27FC236}">
                <a16:creationId xmlns:a16="http://schemas.microsoft.com/office/drawing/2014/main" id="{8AD742FB-D6D7-ABCD-0A72-524DDBAE301E}"/>
              </a:ext>
            </a:extLst>
          </p:cNvPr>
          <p:cNvSpPr/>
          <p:nvPr/>
        </p:nvSpPr>
        <p:spPr>
          <a:xfrm>
            <a:off x="5559939" y="3547916"/>
            <a:ext cx="316682" cy="114447"/>
          </a:xfrm>
          <a:prstGeom prst="roundRect">
            <a:avLst>
              <a:gd name="adj" fmla="val 6745"/>
            </a:avLst>
          </a:prstGeom>
          <a:solidFill>
            <a:srgbClr val="FFFF00">
              <a:alpha val="17000"/>
            </a:srgbClr>
          </a:solidFill>
          <a:ln w="127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29C2F22C-678C-6394-A4D3-7B30DFD51553}"/>
              </a:ext>
            </a:extLst>
          </p:cNvPr>
          <p:cNvSpPr/>
          <p:nvPr/>
        </p:nvSpPr>
        <p:spPr>
          <a:xfrm>
            <a:off x="3426600" y="3707326"/>
            <a:ext cx="454837" cy="114447"/>
          </a:xfrm>
          <a:prstGeom prst="roundRect">
            <a:avLst>
              <a:gd name="adj" fmla="val 6745"/>
            </a:avLst>
          </a:prstGeom>
          <a:solidFill>
            <a:srgbClr val="FFFF00">
              <a:alpha val="17000"/>
            </a:srgbClr>
          </a:solidFill>
          <a:ln w="127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5CD0289-8378-D0F2-B0E5-1F0DDC430562}"/>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4052385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806E2B-55E3-B032-1510-CE6AF4228400}"/>
              </a:ext>
            </a:extLst>
          </p:cNvPr>
          <p:cNvSpPr>
            <a:spLocks noGrp="1"/>
          </p:cNvSpPr>
          <p:nvPr>
            <p:ph type="title"/>
          </p:nvPr>
        </p:nvSpPr>
        <p:spPr/>
        <p:txBody>
          <a:bodyPr/>
          <a:lstStyle/>
          <a:p>
            <a:r>
              <a:rPr lang="en-US" altLang="ko-KR"/>
              <a:t>Power grid implications of electrification (2025)</a:t>
            </a:r>
            <a:endParaRPr lang="ko-KR" altLang="en-US"/>
          </a:p>
        </p:txBody>
      </p:sp>
      <p:sp>
        <p:nvSpPr>
          <p:cNvPr id="4" name="슬라이드 번호 개체 틀 3">
            <a:extLst>
              <a:ext uri="{FF2B5EF4-FFF2-40B4-BE49-F238E27FC236}">
                <a16:creationId xmlns:a16="http://schemas.microsoft.com/office/drawing/2014/main" id="{6AE36448-04A5-0774-6723-E15CFE692B04}"/>
              </a:ext>
            </a:extLst>
          </p:cNvPr>
          <p:cNvSpPr>
            <a:spLocks noGrp="1"/>
          </p:cNvSpPr>
          <p:nvPr>
            <p:ph type="sldNum" sz="quarter" idx="12"/>
          </p:nvPr>
        </p:nvSpPr>
        <p:spPr/>
        <p:txBody>
          <a:bodyPr/>
          <a:lstStyle/>
          <a:p>
            <a:fld id="{109C872D-39A9-4065-8BF3-6A613116E2A1}" type="slidenum">
              <a:rPr lang="ko-KR" altLang="en-US" smtClean="0"/>
              <a:t>32</a:t>
            </a:fld>
            <a:endParaRPr lang="ko-KR" altLang="en-US"/>
          </a:p>
        </p:txBody>
      </p:sp>
      <p:pic>
        <p:nvPicPr>
          <p:cNvPr id="8" name="그림 7">
            <a:extLst>
              <a:ext uri="{FF2B5EF4-FFF2-40B4-BE49-F238E27FC236}">
                <a16:creationId xmlns:a16="http://schemas.microsoft.com/office/drawing/2014/main" id="{D082A71D-F279-AB96-CD9C-CE4C6613147C}"/>
              </a:ext>
            </a:extLst>
          </p:cNvPr>
          <p:cNvPicPr>
            <a:picLocks noChangeAspect="1"/>
          </p:cNvPicPr>
          <p:nvPr/>
        </p:nvPicPr>
        <p:blipFill>
          <a:blip r:embed="rId2"/>
          <a:stretch>
            <a:fillRect/>
          </a:stretch>
        </p:blipFill>
        <p:spPr>
          <a:xfrm>
            <a:off x="8025672" y="1233236"/>
            <a:ext cx="3646502" cy="4843099"/>
          </a:xfrm>
          <a:prstGeom prst="rect">
            <a:avLst/>
          </a:prstGeom>
          <a:ln w="3175">
            <a:solidFill>
              <a:schemeClr val="tx1">
                <a:lumMod val="90000"/>
                <a:lumOff val="10000"/>
              </a:schemeClr>
            </a:solidFill>
            <a:prstDash val="sysDot"/>
          </a:ln>
          <a:effectLst>
            <a:outerShdw blurRad="50800" dist="38100" dir="2700000" algn="tl" rotWithShape="0">
              <a:prstClr val="black">
                <a:alpha val="40000"/>
              </a:prstClr>
            </a:outerShdw>
          </a:effectLst>
        </p:spPr>
      </p:pic>
      <p:graphicFrame>
        <p:nvGraphicFramePr>
          <p:cNvPr id="9" name="표 8">
            <a:extLst>
              <a:ext uri="{FF2B5EF4-FFF2-40B4-BE49-F238E27FC236}">
                <a16:creationId xmlns:a16="http://schemas.microsoft.com/office/drawing/2014/main" id="{E56FA1FE-1B52-56B8-1730-C010230285FC}"/>
              </a:ext>
            </a:extLst>
          </p:cNvPr>
          <p:cNvGraphicFramePr>
            <a:graphicFrameLocks noGrp="1"/>
          </p:cNvGraphicFramePr>
          <p:nvPr>
            <p:extLst>
              <p:ext uri="{D42A27DB-BD31-4B8C-83A1-F6EECF244321}">
                <p14:modId xmlns:p14="http://schemas.microsoft.com/office/powerpoint/2010/main" val="692751564"/>
              </p:ext>
            </p:extLst>
          </p:nvPr>
        </p:nvGraphicFramePr>
        <p:xfrm>
          <a:off x="515272" y="941081"/>
          <a:ext cx="7151329" cy="5442354"/>
        </p:xfrm>
        <a:graphic>
          <a:graphicData uri="http://schemas.openxmlformats.org/drawingml/2006/table">
            <a:tbl>
              <a:tblPr firstRow="1" bandRow="1">
                <a:tableStyleId>{5C22544A-7EE6-4342-B048-85BDC9FD1C3A}</a:tableStyleId>
              </a:tblPr>
              <a:tblGrid>
                <a:gridCol w="763638">
                  <a:extLst>
                    <a:ext uri="{9D8B030D-6E8A-4147-A177-3AD203B41FA5}">
                      <a16:colId xmlns:a16="http://schemas.microsoft.com/office/drawing/2014/main" val="1625390571"/>
                    </a:ext>
                  </a:extLst>
                </a:gridCol>
                <a:gridCol w="763638">
                  <a:extLst>
                    <a:ext uri="{9D8B030D-6E8A-4147-A177-3AD203B41FA5}">
                      <a16:colId xmlns:a16="http://schemas.microsoft.com/office/drawing/2014/main" val="1322664806"/>
                    </a:ext>
                  </a:extLst>
                </a:gridCol>
                <a:gridCol w="2243701">
                  <a:extLst>
                    <a:ext uri="{9D8B030D-6E8A-4147-A177-3AD203B41FA5}">
                      <a16:colId xmlns:a16="http://schemas.microsoft.com/office/drawing/2014/main" val="826227727"/>
                    </a:ext>
                  </a:extLst>
                </a:gridCol>
                <a:gridCol w="142875">
                  <a:extLst>
                    <a:ext uri="{9D8B030D-6E8A-4147-A177-3AD203B41FA5}">
                      <a16:colId xmlns:a16="http://schemas.microsoft.com/office/drawing/2014/main" val="3609572053"/>
                    </a:ext>
                  </a:extLst>
                </a:gridCol>
                <a:gridCol w="3237477">
                  <a:extLst>
                    <a:ext uri="{9D8B030D-6E8A-4147-A177-3AD203B41FA5}">
                      <a16:colId xmlns:a16="http://schemas.microsoft.com/office/drawing/2014/main" val="3807300103"/>
                    </a:ext>
                  </a:extLst>
                </a:gridCol>
              </a:tblGrid>
              <a:tr h="626956">
                <a:tc gridSpan="5">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a:solidFill>
                            <a:schemeClr val="accent2"/>
                          </a:solidFill>
                          <a:latin typeface="HY헤드라인M" panose="02030600000101010101" pitchFamily="18" charset="-127"/>
                          <a:ea typeface="HY헤드라인M" panose="02030600000101010101" pitchFamily="18" charset="-127"/>
                        </a:rPr>
                        <a:t>Research Question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latin typeface="HY헤드라인M" panose="02030600000101010101" pitchFamily="18" charset="-127"/>
                          <a:ea typeface="HY헤드라인M" panose="02030600000101010101" pitchFamily="18" charset="-127"/>
                        </a:rPr>
                        <a:t>How does electric vehicle (EV) adoption affect the national grid?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1595744136"/>
                  </a:ext>
                </a:extLst>
              </a:tr>
              <a:tr h="884383">
                <a:tc gridSpan="2">
                  <a:txBody>
                    <a:bodyPr/>
                    <a:lstStyle/>
                    <a:p>
                      <a:pPr latinLnBrk="1"/>
                      <a:r>
                        <a:rPr lang="en-US" altLang="ko-KR" sz="1400" b="1" u="sng"/>
                        <a:t>Background</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0" indent="0" latinLnBrk="1">
                        <a:spcAft>
                          <a:spcPts val="500"/>
                        </a:spcAft>
                        <a:buFontTx/>
                        <a:buNone/>
                      </a:pPr>
                      <a:r>
                        <a:rPr lang="en-US" altLang="ko-KR" sz="1400" b="0" kern="1200" spc="0" baseline="0">
                          <a:ln w="3175">
                            <a:noFill/>
                          </a:ln>
                          <a:solidFill>
                            <a:schemeClr val="dk1"/>
                          </a:solidFill>
                          <a:latin typeface="+mn-lt"/>
                          <a:ea typeface="+mn-ea"/>
                          <a:cs typeface="+mn-cs"/>
                        </a:rPr>
                        <a:t>Spatial mismatch between power supply and demand</a:t>
                      </a:r>
                    </a:p>
                    <a:p>
                      <a:pPr marL="171450" marR="0" lvl="0" indent="-1714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0" spc="0" baseline="0"/>
                        <a:t>Expansion of EVs raises concerns over insufficient transmission infrastructure</a:t>
                      </a:r>
                      <a:endParaRPr lang="ko-KR" altLang="en-US" sz="1400" b="0" spc="0" baseline="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157175915"/>
                  </a:ext>
                </a:extLst>
              </a:tr>
              <a:tr h="865505">
                <a:tc gridSpan="2">
                  <a:txBody>
                    <a:bodyPr/>
                    <a:lstStyle/>
                    <a:p>
                      <a:pPr latinLnBrk="1"/>
                      <a:r>
                        <a:rPr lang="en-US" altLang="ko-KR" sz="1400" b="1" u="sng" kern="1200">
                          <a:ln w="3175">
                            <a:noFill/>
                          </a:ln>
                          <a:solidFill>
                            <a:schemeClr val="dk1"/>
                          </a:solidFill>
                          <a:latin typeface="+mn-lt"/>
                          <a:ea typeface="+mn-ea"/>
                          <a:cs typeface="+mn-cs"/>
                        </a:rPr>
                        <a:t>Scenario</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171450" indent="-171450">
                        <a:spcAft>
                          <a:spcPts val="500"/>
                        </a:spcAft>
                        <a:buFont typeface="Arial" panose="020B0604020202020204" pitchFamily="34" charset="0"/>
                        <a:buChar char="•"/>
                      </a:pPr>
                      <a:r>
                        <a:rPr lang="en-US" altLang="ko-KR" sz="1400" b="0" spc="-50"/>
                        <a:t>(Reference) No</a:t>
                      </a:r>
                      <a:r>
                        <a:rPr lang="ko-KR" altLang="en-US" sz="1400" b="0" spc="-50"/>
                        <a:t> </a:t>
                      </a:r>
                      <a:r>
                        <a:rPr lang="en-US" altLang="ko-KR" sz="1400" b="0" spc="-50"/>
                        <a:t>mitigation policies are implemented (business as usual)</a:t>
                      </a:r>
                    </a:p>
                    <a:p>
                      <a:pPr marL="171450" indent="-171450">
                        <a:spcAft>
                          <a:spcPts val="500"/>
                        </a:spcAft>
                        <a:buFont typeface="Arial" panose="020B0604020202020204" pitchFamily="34" charset="0"/>
                        <a:buChar char="•"/>
                      </a:pPr>
                      <a:r>
                        <a:rPr lang="en-US" altLang="ko-KR" sz="1400" b="0" spc="0" baseline="0"/>
                        <a:t>(NetZero) Mitigation policies in place to achieve net-zero emissions by 2050</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1447136800"/>
                  </a:ext>
                </a:extLst>
              </a:tr>
              <a:tr h="393586">
                <a:tc gridSpan="2">
                  <a:txBody>
                    <a:bodyPr/>
                    <a:lstStyle/>
                    <a:p>
                      <a:pPr latinLnBrk="1"/>
                      <a:r>
                        <a:rPr lang="en-US" altLang="ko-KR" sz="1400" b="1" u="sng" kern="1200">
                          <a:ln w="3175">
                            <a:noFill/>
                          </a:ln>
                          <a:solidFill>
                            <a:schemeClr val="dk1"/>
                          </a:solidFill>
                          <a:latin typeface="+mn-lt"/>
                          <a:ea typeface="+mn-ea"/>
                          <a:cs typeface="+mn-cs"/>
                        </a:rPr>
                        <a:t>Main findings</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0" indent="0">
                        <a:spcAft>
                          <a:spcPts val="500"/>
                        </a:spcAft>
                        <a:buFontTx/>
                        <a:buNone/>
                      </a:pPr>
                      <a:r>
                        <a:rPr lang="en-US" altLang="ko-KR" sz="1400" b="0" kern="1200" spc="-50">
                          <a:ln w="3175">
                            <a:noFill/>
                          </a:ln>
                          <a:solidFill>
                            <a:schemeClr val="dk1"/>
                          </a:solidFill>
                          <a:latin typeface="+mn-lt"/>
                          <a:ea typeface="+mn-ea"/>
                          <a:cs typeface="+mn-cs"/>
                        </a:rPr>
                        <a:t>Spatial mismatch is reduced as supply becomes more balanced</a:t>
                      </a:r>
                      <a:endParaRPr lang="en-US" altLang="ko-KR" sz="1400" b="0" spc="-50" baseline="30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2804386111"/>
                  </a:ext>
                </a:extLst>
              </a:tr>
              <a:tr h="315655">
                <a:tc rowSpan="2">
                  <a:txBody>
                    <a:bodyPr/>
                    <a:lstStyle/>
                    <a:p>
                      <a:pPr latinLnBrk="1"/>
                      <a:endParaRPr lang="ko-KR" altLang="en-US" sz="1400" b="0"/>
                    </a:p>
                  </a:txBody>
                  <a:tcPr marL="216000">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300" b="1" spc="-50">
                          <a:ln w="3175">
                            <a:noFill/>
                          </a:ln>
                          <a:latin typeface="+mn-ea"/>
                          <a:ea typeface="+mn-ea"/>
                        </a:rPr>
                        <a:t>Power Supply</a:t>
                      </a:r>
                      <a:endParaRPr lang="ko-KR" altLang="en-US" sz="1300" b="1" spc="-50">
                        <a:ln w="3175">
                          <a:noFill/>
                        </a:ln>
                        <a:latin typeface="+mn-ea"/>
                        <a:ea typeface="+mn-ea"/>
                      </a:endParaRPr>
                    </a:p>
                  </a:txBody>
                  <a:tcPr marL="21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spcAft>
                          <a:spcPts val="500"/>
                        </a:spcAft>
                      </a:pPr>
                      <a:endParaRPr lang="en-US" altLang="ko-KR" sz="1400" b="0" spc="-50" baseline="30000">
                        <a:latin typeface="+mn-ea"/>
                        <a:ea typeface="+mn-ea"/>
                      </a:endParaRPr>
                    </a:p>
                  </a:txBody>
                  <a:tcPr marL="36000" marR="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300" b="1" spc="-50">
                          <a:ln w="3175">
                            <a:noFill/>
                          </a:ln>
                          <a:latin typeface="+mn-ea"/>
                          <a:ea typeface="+mn-ea"/>
                        </a:rPr>
                        <a:t>Power Demand</a:t>
                      </a:r>
                      <a:endParaRPr lang="ko-KR" altLang="en-US" sz="1300" b="1" spc="-50">
                        <a:ln w="3175">
                          <a:noFill/>
                        </a:ln>
                        <a:latin typeface="+mn-ea"/>
                        <a:ea typeface="+mn-ea"/>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69005255"/>
                  </a:ext>
                </a:extLst>
              </a:tr>
              <a:tr h="1315721">
                <a:tc vMerge="1">
                  <a:txBody>
                    <a:bodyPr/>
                    <a:lstStyle/>
                    <a:p>
                      <a:pPr latinLnBrk="1"/>
                      <a:endParaRPr lang="ko-KR" altLang="en-US"/>
                    </a:p>
                  </a:txBody>
                  <a:tcPr/>
                </a:tc>
                <a:tc gridSpan="2">
                  <a:txBody>
                    <a:bodyPr/>
                    <a:lstStyle/>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rPr>
                        <a:t>Retirement of coal-fired power plants</a:t>
                      </a:r>
                    </a:p>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rPr>
                        <a:t>Nationwide expansion of solar PV</a:t>
                      </a:r>
                    </a:p>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rPr>
                        <a:t>Power supply becomes spatially balanced</a:t>
                      </a:r>
                    </a:p>
                  </a:txBody>
                  <a:tcPr marL="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spcAft>
                          <a:spcPts val="500"/>
                        </a:spcAft>
                      </a:pPr>
                      <a:endParaRPr lang="en-US" altLang="ko-KR" sz="1200" b="0" spc="-50" baseline="30000">
                        <a:latin typeface="+mn-ea"/>
                        <a:ea typeface="+mn-ea"/>
                      </a:endParaRPr>
                    </a:p>
                  </a:txBody>
                  <a:tcPr marL="36000" marR="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cs typeface="Pretendard" panose="02000503000000020004" pitchFamily="50" charset="-127"/>
                        </a:rPr>
                        <a:t>Population is assumed to remain concentrated in the capital region</a:t>
                      </a:r>
                      <a:endParaRPr kumimoji="1" lang="en-US" altLang="ko-KR" sz="1200" b="0" spc="-50" baseline="30000">
                        <a:ln>
                          <a:solidFill>
                            <a:srgbClr val="5B9BD5">
                              <a:shade val="50000"/>
                              <a:alpha val="0"/>
                            </a:srgbClr>
                          </a:solidFill>
                        </a:ln>
                        <a:solidFill>
                          <a:schemeClr val="tx1">
                            <a:lumMod val="85000"/>
                            <a:lumOff val="15000"/>
                          </a:schemeClr>
                        </a:solidFill>
                        <a:latin typeface="+mn-ea"/>
                        <a:ea typeface="+mn-ea"/>
                        <a:cs typeface="Pretendard" panose="02000503000000020004" pitchFamily="50" charset="-127"/>
                      </a:endParaRPr>
                    </a:p>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cs typeface="Pretendard" panose="02000503000000020004" pitchFamily="50" charset="-127"/>
                        </a:rPr>
                        <a:t>EV adoption is concentrated in the capital region.</a:t>
                      </a:r>
                    </a:p>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cs typeface="Pretendard" panose="02000503000000020004" pitchFamily="50" charset="-127"/>
                        </a:rPr>
                        <a:t>Power demand from EVs remains spatially concentrated.</a:t>
                      </a:r>
                      <a:endParaRPr lang="en-US" altLang="ko-KR" sz="1200" b="0" spc="-50" baseline="30000">
                        <a:latin typeface="+mn-ea"/>
                        <a:ea typeface="+mn-ea"/>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590489"/>
                  </a:ext>
                </a:extLst>
              </a:tr>
              <a:tr h="0">
                <a:tc gridSpan="2">
                  <a:txBody>
                    <a:bodyPr/>
                    <a:lstStyle/>
                    <a:p>
                      <a:pPr latinLnBrk="1"/>
                      <a:endParaRPr lang="ko-KR" altLang="en-US" sz="1400" b="1" u="sng"/>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0" marR="0" lvl="0" indent="0" algn="l" defTabSz="914400" rtl="0" eaLnBrk="1" fontAlgn="auto" latinLnBrk="1" hangingPunct="1">
                        <a:lnSpc>
                          <a:spcPct val="100000"/>
                        </a:lnSpc>
                        <a:spcBef>
                          <a:spcPts val="0"/>
                        </a:spcBef>
                        <a:spcAft>
                          <a:spcPts val="500"/>
                        </a:spcAft>
                        <a:buClrTx/>
                        <a:buSzTx/>
                        <a:buFont typeface="Arial" panose="020B0604020202020204" pitchFamily="34" charset="0"/>
                        <a:buNone/>
                        <a:tabLst/>
                        <a:defRPr/>
                      </a:pPr>
                      <a:endParaRPr lang="en-US" altLang="ko-KR" sz="1400" b="0" spc="-50" baseline="30000"/>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lnT w="12700" cmpd="sng">
                      <a:noFill/>
                    </a:lnT>
                  </a:tcPr>
                </a:tc>
                <a:tc hMerge="1">
                  <a:txBody>
                    <a:bodyPr/>
                    <a:lstStyle/>
                    <a:p>
                      <a:pPr latinLnBrk="1"/>
                      <a:endParaRPr lang="ko-KR" altLang="en-US"/>
                    </a:p>
                  </a:txBody>
                  <a:tcPr/>
                </a:tc>
                <a:extLst>
                  <a:ext uri="{0D108BD9-81ED-4DB2-BD59-A6C34878D82A}">
                    <a16:rowId xmlns:a16="http://schemas.microsoft.com/office/drawing/2014/main" val="2277216029"/>
                  </a:ext>
                </a:extLst>
              </a:tr>
              <a:tr h="827188">
                <a:tc gridSpan="2">
                  <a:txBody>
                    <a:bodyPr/>
                    <a:lstStyle/>
                    <a:p>
                      <a:pPr latinLnBrk="1"/>
                      <a:r>
                        <a:rPr lang="en-US" altLang="ko-KR" sz="1400" b="1" u="sng" kern="1200">
                          <a:ln w="3175">
                            <a:noFill/>
                          </a:ln>
                          <a:solidFill>
                            <a:schemeClr val="dk1"/>
                          </a:solidFill>
                          <a:latin typeface="+mn-lt"/>
                          <a:ea typeface="+mn-ea"/>
                          <a:cs typeface="+mn-cs"/>
                        </a:rPr>
                        <a:t>Implications</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0" indent="0">
                        <a:spcAft>
                          <a:spcPts val="500"/>
                        </a:spcAft>
                        <a:buFontTx/>
                        <a:buNone/>
                      </a:pPr>
                      <a:r>
                        <a:rPr lang="en-US" altLang="ko-KR" sz="1400" b="0" kern="1200" spc="0" baseline="0">
                          <a:ln w="3175">
                            <a:noFill/>
                          </a:ln>
                          <a:solidFill>
                            <a:schemeClr val="dk1"/>
                          </a:solidFill>
                          <a:latin typeface="+mn-lt"/>
                          <a:ea typeface="+mn-ea"/>
                          <a:cs typeface="+mn-cs"/>
                        </a:rPr>
                        <a:t>Spatial coordination of power supply-demand</a:t>
                      </a:r>
                    </a:p>
                    <a:p>
                      <a:pPr marL="171450" marR="0" lvl="0" indent="-1714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0" spc="0" baseline="0"/>
                        <a:t>Electrification does not necessarily worsen grid stress if supply becomes spatially distributed.</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2123583874"/>
                  </a:ext>
                </a:extLst>
              </a:tr>
            </a:tbl>
          </a:graphicData>
        </a:graphic>
      </p:graphicFrame>
      <p:sp>
        <p:nvSpPr>
          <p:cNvPr id="3" name="TextBox 2">
            <a:extLst>
              <a:ext uri="{FF2B5EF4-FFF2-40B4-BE49-F238E27FC236}">
                <a16:creationId xmlns:a16="http://schemas.microsoft.com/office/drawing/2014/main" id="{1C958095-493E-4F56-0FA2-F2CA5EB87FE1}"/>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6429907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6BE54-62EC-231B-1C9D-332FC7471CE7}"/>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A9996C0B-27BE-5E57-D8E0-7F726856BA2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4" name="슬라이드 번호 개체 틀 3">
            <a:extLst>
              <a:ext uri="{FF2B5EF4-FFF2-40B4-BE49-F238E27FC236}">
                <a16:creationId xmlns:a16="http://schemas.microsoft.com/office/drawing/2014/main" id="{2AF7F920-EAAC-CB0A-E2CB-EC9E7A703E81}"/>
              </a:ext>
            </a:extLst>
          </p:cNvPr>
          <p:cNvSpPr>
            <a:spLocks noGrp="1"/>
          </p:cNvSpPr>
          <p:nvPr>
            <p:ph type="sldNum" sz="quarter" idx="12"/>
          </p:nvPr>
        </p:nvSpPr>
        <p:spPr/>
        <p:txBody>
          <a:bodyPr/>
          <a:lstStyle/>
          <a:p>
            <a:fld id="{109C872D-39A9-4065-8BF3-6A613116E2A1}" type="slidenum">
              <a:rPr lang="ko-KR" altLang="en-US" smtClean="0"/>
              <a:t>33</a:t>
            </a:fld>
            <a:endParaRPr lang="ko-KR" altLang="en-US"/>
          </a:p>
        </p:txBody>
      </p:sp>
      <p:sp>
        <p:nvSpPr>
          <p:cNvPr id="5" name="제목 1">
            <a:extLst>
              <a:ext uri="{FF2B5EF4-FFF2-40B4-BE49-F238E27FC236}">
                <a16:creationId xmlns:a16="http://schemas.microsoft.com/office/drawing/2014/main" id="{C9288F3E-91AA-73D9-4059-8CB2CA161D61}"/>
              </a:ext>
            </a:extLst>
          </p:cNvPr>
          <p:cNvSpPr txBox="1">
            <a:spLocks/>
          </p:cNvSpPr>
          <p:nvPr/>
        </p:nvSpPr>
        <p:spPr>
          <a:xfrm>
            <a:off x="831850" y="2473712"/>
            <a:ext cx="10994390" cy="1732775"/>
          </a:xfrm>
          <a:prstGeom prst="rect">
            <a:avLst/>
          </a:prstGeom>
          <a:effectLst>
            <a:reflection blurRad="50800" stA="45000" endPos="44000" dir="5400000" sy="-100000" algn="bl" rotWithShape="0"/>
          </a:effectLst>
        </p:spPr>
        <p:txBody>
          <a:bodyPr vert="horz" lIns="91440" tIns="45720" rIns="91440" bIns="45720" rtlCol="0" anchor="b">
            <a:noAutofit/>
          </a:bodyPr>
          <a:lstStyle>
            <a:lvl1pPr algn="l" defTabSz="914400" rtl="0" eaLnBrk="1" latinLnBrk="1" hangingPunct="1">
              <a:lnSpc>
                <a:spcPct val="90000"/>
              </a:lnSpc>
              <a:spcBef>
                <a:spcPct val="0"/>
              </a:spcBef>
              <a:buNone/>
              <a:defRPr sz="6000" i="1" kern="1200">
                <a:solidFill>
                  <a:schemeClr val="tx1"/>
                </a:solidFill>
                <a:latin typeface="HY헤드라인M" panose="02030600000101010101" pitchFamily="18" charset="-127"/>
                <a:ea typeface="HY헤드라인M" panose="02030600000101010101" pitchFamily="18" charset="-127"/>
                <a:cs typeface="+mj-cs"/>
              </a:defRPr>
            </a:lvl1pPr>
          </a:lstStyle>
          <a:p>
            <a:pPr>
              <a:lnSpc>
                <a:spcPct val="100000"/>
              </a:lnSpc>
            </a:pPr>
            <a:r>
              <a:rPr lang="en-US" altLang="ko-KR" b="1" i="0" spc="150">
                <a:solidFill>
                  <a:schemeClr val="accent2">
                    <a:lumMod val="40000"/>
                    <a:lumOff val="60000"/>
                  </a:schemeClr>
                </a:solidFill>
              </a:rPr>
              <a:t>R</a:t>
            </a:r>
            <a:r>
              <a:rPr lang="en-US" altLang="ko-KR" i="0" spc="150">
                <a:solidFill>
                  <a:schemeClr val="bg2">
                    <a:lumMod val="75000"/>
                  </a:schemeClr>
                </a:solidFill>
              </a:rPr>
              <a:t>esearch achievement:</a:t>
            </a:r>
            <a:br>
              <a:rPr lang="en-US" altLang="ko-KR" b="1" i="0" spc="150">
                <a:solidFill>
                  <a:schemeClr val="accent2"/>
                </a:solidFill>
              </a:rPr>
            </a:br>
            <a:br>
              <a:rPr lang="en-US" altLang="ko-KR" sz="200" b="1" i="0" spc="150">
                <a:solidFill>
                  <a:schemeClr val="bg2">
                    <a:lumMod val="75000"/>
                  </a:schemeClr>
                </a:solidFill>
              </a:rPr>
            </a:br>
            <a:r>
              <a:rPr lang="en-US" altLang="ko-KR" sz="4800" i="0" spc="150"/>
              <a:t> Empirical and Applied Research</a:t>
            </a:r>
            <a:endParaRPr lang="ko-KR" altLang="en-US" sz="5400" i="0" spc="150"/>
          </a:p>
        </p:txBody>
      </p:sp>
    </p:spTree>
    <p:extLst>
      <p:ext uri="{BB962C8B-B14F-4D97-AF65-F5344CB8AC3E}">
        <p14:creationId xmlns:p14="http://schemas.microsoft.com/office/powerpoint/2010/main" val="17864046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9408-0F82-93F3-3076-EE9D0A3A70B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95CE455-115D-6803-FE04-72E4A0F1664D}"/>
              </a:ext>
            </a:extLst>
          </p:cNvPr>
          <p:cNvSpPr>
            <a:spLocks noGrp="1"/>
          </p:cNvSpPr>
          <p:nvPr>
            <p:ph type="title"/>
          </p:nvPr>
        </p:nvSpPr>
        <p:spPr/>
        <p:txBody>
          <a:bodyPr/>
          <a:lstStyle/>
          <a:p>
            <a:r>
              <a:rPr lang="en-US" altLang="ko-KR"/>
              <a:t>Spatial Analysis of solar PV (Jeon, 2025)</a:t>
            </a:r>
            <a:endParaRPr lang="ko-KR" altLang="en-US"/>
          </a:p>
        </p:txBody>
      </p:sp>
      <p:sp>
        <p:nvSpPr>
          <p:cNvPr id="4" name="슬라이드 번호 개체 틀 3">
            <a:extLst>
              <a:ext uri="{FF2B5EF4-FFF2-40B4-BE49-F238E27FC236}">
                <a16:creationId xmlns:a16="http://schemas.microsoft.com/office/drawing/2014/main" id="{9F409B4F-1332-581D-73CE-CBD160F96D12}"/>
              </a:ext>
            </a:extLst>
          </p:cNvPr>
          <p:cNvSpPr>
            <a:spLocks noGrp="1"/>
          </p:cNvSpPr>
          <p:nvPr>
            <p:ph type="sldNum" sz="quarter" idx="12"/>
          </p:nvPr>
        </p:nvSpPr>
        <p:spPr/>
        <p:txBody>
          <a:bodyPr/>
          <a:lstStyle/>
          <a:p>
            <a:fld id="{109C872D-39A9-4065-8BF3-6A613116E2A1}" type="slidenum">
              <a:rPr lang="ko-KR" altLang="en-US" smtClean="0"/>
              <a:t>34</a:t>
            </a:fld>
            <a:endParaRPr lang="ko-KR" altLang="en-US"/>
          </a:p>
        </p:txBody>
      </p:sp>
      <p:graphicFrame>
        <p:nvGraphicFramePr>
          <p:cNvPr id="9" name="표 8">
            <a:extLst>
              <a:ext uri="{FF2B5EF4-FFF2-40B4-BE49-F238E27FC236}">
                <a16:creationId xmlns:a16="http://schemas.microsoft.com/office/drawing/2014/main" id="{A2367831-2B30-EDD9-992E-0E572E473711}"/>
              </a:ext>
            </a:extLst>
          </p:cNvPr>
          <p:cNvGraphicFramePr>
            <a:graphicFrameLocks noGrp="1"/>
          </p:cNvGraphicFramePr>
          <p:nvPr>
            <p:extLst>
              <p:ext uri="{D42A27DB-BD31-4B8C-83A1-F6EECF244321}">
                <p14:modId xmlns:p14="http://schemas.microsoft.com/office/powerpoint/2010/main" val="2247581071"/>
              </p:ext>
            </p:extLst>
          </p:nvPr>
        </p:nvGraphicFramePr>
        <p:xfrm>
          <a:off x="515272" y="941081"/>
          <a:ext cx="7151329" cy="5258253"/>
        </p:xfrm>
        <a:graphic>
          <a:graphicData uri="http://schemas.openxmlformats.org/drawingml/2006/table">
            <a:tbl>
              <a:tblPr firstRow="1" bandRow="1">
                <a:tableStyleId>{5C22544A-7EE6-4342-B048-85BDC9FD1C3A}</a:tableStyleId>
              </a:tblPr>
              <a:tblGrid>
                <a:gridCol w="1527276">
                  <a:extLst>
                    <a:ext uri="{9D8B030D-6E8A-4147-A177-3AD203B41FA5}">
                      <a16:colId xmlns:a16="http://schemas.microsoft.com/office/drawing/2014/main" val="1625390571"/>
                    </a:ext>
                  </a:extLst>
                </a:gridCol>
                <a:gridCol w="5624053">
                  <a:extLst>
                    <a:ext uri="{9D8B030D-6E8A-4147-A177-3AD203B41FA5}">
                      <a16:colId xmlns:a16="http://schemas.microsoft.com/office/drawing/2014/main" val="826227727"/>
                    </a:ext>
                  </a:extLst>
                </a:gridCol>
              </a:tblGrid>
              <a:tr h="725794">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a:solidFill>
                            <a:schemeClr val="accent2"/>
                          </a:solidFill>
                          <a:latin typeface="HY헤드라인M" panose="02030600000101010101" pitchFamily="18" charset="-127"/>
                          <a:ea typeface="HY헤드라인M" panose="02030600000101010101" pitchFamily="18" charset="-127"/>
                        </a:rPr>
                        <a:t>Research Question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latin typeface="HY헤드라인M" panose="02030600000101010101" pitchFamily="18" charset="-127"/>
                          <a:ea typeface="HY헤드라인M" panose="02030600000101010101" pitchFamily="18" charset="-127"/>
                        </a:rPr>
                        <a:t>How much solar PV potential is economically usable and utilized?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val="1595744136"/>
                  </a:ext>
                </a:extLst>
              </a:tr>
              <a:tr h="679863">
                <a:tc>
                  <a:txBody>
                    <a:bodyPr/>
                    <a:lstStyle/>
                    <a:p>
                      <a:pPr latinLnBrk="1"/>
                      <a:r>
                        <a:rPr lang="en-US" altLang="ko-KR" sz="1400" b="1" u="sng"/>
                        <a:t>Background</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latinLnBrk="1">
                        <a:spcAft>
                          <a:spcPts val="500"/>
                        </a:spcAft>
                        <a:buFontTx/>
                        <a:buNone/>
                      </a:pPr>
                      <a:r>
                        <a:rPr lang="en-US" altLang="ko-KR" sz="1400" b="0" kern="1200" spc="0" baseline="0">
                          <a:ln w="3175">
                            <a:noFill/>
                          </a:ln>
                          <a:solidFill>
                            <a:schemeClr val="dk1"/>
                          </a:solidFill>
                          <a:latin typeface="+mn-lt"/>
                          <a:ea typeface="+mn-ea"/>
                          <a:cs typeface="+mn-cs"/>
                        </a:rPr>
                        <a:t>Gyeonggi-do has the highest electricity demand but a relatively low level of renewable generation</a:t>
                      </a:r>
                      <a:endParaRPr lang="ko-KR" altLang="en-US" sz="1400" b="0" spc="0" baseline="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175915"/>
                  </a:ext>
                </a:extLst>
              </a:tr>
              <a:tr h="2053812">
                <a:tc>
                  <a:txBody>
                    <a:bodyPr/>
                    <a:lstStyle/>
                    <a:p>
                      <a:pPr latinLnBrk="1"/>
                      <a:r>
                        <a:rPr lang="en-US" altLang="ko-KR" sz="1400" b="1" u="sng" kern="1200">
                          <a:ln w="3175">
                            <a:noFill/>
                          </a:ln>
                          <a:solidFill>
                            <a:schemeClr val="dk1"/>
                          </a:solidFill>
                          <a:latin typeface="+mn-lt"/>
                          <a:ea typeface="+mn-ea"/>
                          <a:cs typeface="+mn-cs"/>
                        </a:rPr>
                        <a:t>Method</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500"/>
                        </a:spcAft>
                        <a:buFont typeface="Arial" panose="020B0604020202020204" pitchFamily="34" charset="0"/>
                        <a:buChar char="•"/>
                      </a:pPr>
                      <a:r>
                        <a:rPr lang="en-US" altLang="ko-KR" sz="1400" b="1" spc="0" baseline="0"/>
                        <a:t>GIS (Geographic Information System) spatial analysis</a:t>
                      </a:r>
                      <a:r>
                        <a:rPr lang="en-US" altLang="ko-KR" sz="1400" b="0" spc="0" baseline="0"/>
                        <a:t> </a:t>
                      </a:r>
                    </a:p>
                    <a:p>
                      <a:pPr marL="0" indent="0">
                        <a:spcAft>
                          <a:spcPts val="500"/>
                        </a:spcAft>
                        <a:buFont typeface="Arial" panose="020B0604020202020204" pitchFamily="34" charset="0"/>
                        <a:buNone/>
                      </a:pPr>
                      <a:r>
                        <a:rPr lang="en-US" altLang="ko-KR" sz="1400" b="0" spc="0" baseline="0"/>
                        <a:t>   based on satellite imagery irradiance data </a:t>
                      </a:r>
                      <a:r>
                        <a:rPr lang="en-US" altLang="ko-KR" sz="1200" b="0" spc="0" baseline="0"/>
                        <a:t>(1.5km raster)</a:t>
                      </a:r>
                      <a:endParaRPr lang="en-US" altLang="ko-KR" sz="1400" b="0" spc="0" baseline="0"/>
                    </a:p>
                    <a:p>
                      <a:pPr marL="171450" indent="-171450">
                        <a:spcAft>
                          <a:spcPts val="500"/>
                        </a:spcAft>
                        <a:buFont typeface="Arial" panose="020B0604020202020204" pitchFamily="34" charset="0"/>
                        <a:buChar char="•"/>
                      </a:pPr>
                      <a:r>
                        <a:rPr lang="en-US" altLang="ko-KR" sz="1400" b="0" spc="0" baseline="0"/>
                        <a:t>Three-tier PV potential assessment</a:t>
                      </a:r>
                    </a:p>
                    <a:p>
                      <a:pPr marL="0" indent="0">
                        <a:spcAft>
                          <a:spcPts val="500"/>
                        </a:spcAft>
                        <a:buFont typeface="Arial" panose="020B0604020202020204" pitchFamily="34" charset="0"/>
                        <a:buNone/>
                      </a:pPr>
                      <a:r>
                        <a:rPr lang="en-US" altLang="ko-KR" sz="1400" b="0" spc="0" baseline="0"/>
                        <a:t>   </a:t>
                      </a:r>
                      <a:r>
                        <a:rPr lang="en-US" altLang="ko-KR" sz="1200" b="0" spc="0" baseline="0"/>
                        <a:t>(Theoretical &gt; Technical &gt; </a:t>
                      </a:r>
                      <a:r>
                        <a:rPr lang="en-US" altLang="ko-KR" sz="1200" b="1" spc="0" baseline="0"/>
                        <a:t>Market potential</a:t>
                      </a:r>
                      <a:r>
                        <a:rPr lang="en-US" altLang="ko-KR" sz="1200" b="0" spc="0" baseline="0"/>
                        <a:t>)</a:t>
                      </a:r>
                      <a:endParaRPr lang="en-US" altLang="ko-KR" sz="1400" b="0" spc="0" baseline="0"/>
                    </a:p>
                    <a:p>
                      <a:pPr marL="171450" indent="-171450">
                        <a:spcAft>
                          <a:spcPts val="500"/>
                        </a:spcAft>
                        <a:buFont typeface="Arial" panose="020B0604020202020204" pitchFamily="34" charset="0"/>
                        <a:buChar char="•"/>
                      </a:pPr>
                      <a:r>
                        <a:rPr lang="en-US" altLang="ko-KR" sz="1400" b="1" spc="0" baseline="0"/>
                        <a:t>Economic viability</a:t>
                      </a:r>
                      <a:r>
                        <a:rPr lang="en-US" altLang="ko-KR" sz="1400" b="0" spc="0" baseline="0"/>
                        <a:t> based on LCOE vs. SMP (System Marginal Price)+REC (Renewable Energy Certificate) threshold using land prices at grid-level</a:t>
                      </a:r>
                    </a:p>
                    <a:p>
                      <a:pPr marL="171450" indent="-171450">
                        <a:spcAft>
                          <a:spcPts val="500"/>
                        </a:spcAft>
                        <a:buFont typeface="Arial" panose="020B0604020202020204" pitchFamily="34" charset="0"/>
                        <a:buChar char="•"/>
                      </a:pPr>
                      <a:r>
                        <a:rPr lang="en-US" altLang="ko-KR" sz="1400" b="0" spc="0" baseline="0"/>
                        <a:t>Municipality-level utilization rates assessed </a:t>
                      </a:r>
                      <a:r>
                        <a:rPr lang="en-US" altLang="ko-KR" sz="1200" b="0" spc="0" baseline="0"/>
                        <a:t>(Actual generation ÷ market potential)</a:t>
                      </a:r>
                      <a:endParaRPr lang="en-US" altLang="ko-KR" sz="1400" b="0" spc="0" baseline="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7136800"/>
                  </a:ext>
                </a:extLst>
              </a:tr>
              <a:tr h="803212">
                <a:tc>
                  <a:txBody>
                    <a:bodyPr/>
                    <a:lstStyle/>
                    <a:p>
                      <a:pPr latinLnBrk="1"/>
                      <a:r>
                        <a:rPr lang="en-US" altLang="ko-KR" sz="1400" b="1" u="sng" kern="1200">
                          <a:ln w="3175">
                            <a:noFill/>
                          </a:ln>
                          <a:solidFill>
                            <a:schemeClr val="dk1"/>
                          </a:solidFill>
                          <a:latin typeface="+mn-lt"/>
                          <a:ea typeface="+mn-ea"/>
                          <a:cs typeface="+mn-cs"/>
                        </a:rPr>
                        <a:t>Main findings</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spcAft>
                          <a:spcPts val="500"/>
                        </a:spcAft>
                        <a:buFontTx/>
                        <a:buNone/>
                      </a:pPr>
                      <a:r>
                        <a:rPr lang="en-US" altLang="ko-KR" sz="1400" b="0" kern="1200" spc="0" baseline="0">
                          <a:ln w="3175">
                            <a:noFill/>
                          </a:ln>
                          <a:solidFill>
                            <a:schemeClr val="dk1"/>
                          </a:solidFill>
                          <a:latin typeface="+mn-lt"/>
                          <a:ea typeface="+mn-ea"/>
                          <a:cs typeface="+mn-cs"/>
                        </a:rPr>
                        <a:t>Large spatial disparities in utilization rates</a:t>
                      </a:r>
                    </a:p>
                    <a:p>
                      <a:pPr marL="180975" indent="-180975">
                        <a:spcAft>
                          <a:spcPts val="500"/>
                        </a:spcAft>
                        <a:buFont typeface="Arial" panose="020B0604020202020204" pitchFamily="34" charset="0"/>
                        <a:buChar char="•"/>
                      </a:pPr>
                      <a:r>
                        <a:rPr lang="en-US" altLang="ko-KR" sz="1400" b="0" kern="1200" spc="0" baseline="0">
                          <a:ln w="3175">
                            <a:noFill/>
                          </a:ln>
                          <a:solidFill>
                            <a:schemeClr val="dk1"/>
                          </a:solidFill>
                          <a:latin typeface="+mn-lt"/>
                          <a:ea typeface="+mn-ea"/>
                          <a:cs typeface="+mn-cs"/>
                        </a:rPr>
                        <a:t>Gwangju : 147.1%,  Paju : 2.2%</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386111"/>
                  </a:ext>
                </a:extLst>
              </a:tr>
              <a:tr h="750684">
                <a:tc>
                  <a:txBody>
                    <a:bodyPr/>
                    <a:lstStyle/>
                    <a:p>
                      <a:pPr latinLnBrk="1"/>
                      <a:r>
                        <a:rPr lang="en-US" altLang="ko-KR" sz="1400" b="1" u="sng" kern="1200">
                          <a:ln w="3175">
                            <a:noFill/>
                          </a:ln>
                          <a:solidFill>
                            <a:schemeClr val="dk1"/>
                          </a:solidFill>
                          <a:latin typeface="+mn-lt"/>
                          <a:ea typeface="+mn-ea"/>
                          <a:cs typeface="+mn-cs"/>
                        </a:rPr>
                        <a:t>Implications</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spcAft>
                          <a:spcPts val="500"/>
                        </a:spcAft>
                        <a:buFontTx/>
                        <a:buNone/>
                      </a:pPr>
                      <a:r>
                        <a:rPr lang="en-US" altLang="ko-KR" sz="1400" b="0" kern="1200" spc="0" baseline="0">
                          <a:ln w="3175">
                            <a:noFill/>
                          </a:ln>
                          <a:solidFill>
                            <a:schemeClr val="dk1"/>
                          </a:solidFill>
                          <a:latin typeface="+mn-lt"/>
                          <a:ea typeface="+mn-ea"/>
                          <a:cs typeface="+mn-cs"/>
                        </a:rPr>
                        <a:t>Policy attention is needed for underutilized but high-potential areas (e.g. Yeonchoen)</a:t>
                      </a:r>
                      <a:endParaRPr lang="en-US" altLang="ko-KR" sz="1400" b="0" spc="0" baseline="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3583874"/>
                  </a:ext>
                </a:extLst>
              </a:tr>
            </a:tbl>
          </a:graphicData>
        </a:graphic>
      </p:graphicFrame>
      <p:pic>
        <p:nvPicPr>
          <p:cNvPr id="3" name="그림 2">
            <a:extLst>
              <a:ext uri="{FF2B5EF4-FFF2-40B4-BE49-F238E27FC236}">
                <a16:creationId xmlns:a16="http://schemas.microsoft.com/office/drawing/2014/main" id="{F655BA67-5C0E-3CF1-1D46-1AF48FF17CD8}"/>
              </a:ext>
            </a:extLst>
          </p:cNvPr>
          <p:cNvPicPr>
            <a:picLocks noChangeAspect="1"/>
          </p:cNvPicPr>
          <p:nvPr/>
        </p:nvPicPr>
        <p:blipFill>
          <a:blip r:embed="rId2"/>
          <a:stretch>
            <a:fillRect/>
          </a:stretch>
        </p:blipFill>
        <p:spPr>
          <a:xfrm>
            <a:off x="7855176" y="1209845"/>
            <a:ext cx="1509362" cy="445456"/>
          </a:xfrm>
          <a:prstGeom prst="rect">
            <a:avLst/>
          </a:prstGeom>
        </p:spPr>
      </p:pic>
      <p:grpSp>
        <p:nvGrpSpPr>
          <p:cNvPr id="5" name="그룹 4">
            <a:extLst>
              <a:ext uri="{FF2B5EF4-FFF2-40B4-BE49-F238E27FC236}">
                <a16:creationId xmlns:a16="http://schemas.microsoft.com/office/drawing/2014/main" id="{52CC773E-FB17-3F77-44BD-006773C4D621}"/>
              </a:ext>
            </a:extLst>
          </p:cNvPr>
          <p:cNvGrpSpPr/>
          <p:nvPr/>
        </p:nvGrpSpPr>
        <p:grpSpPr>
          <a:xfrm>
            <a:off x="7811532" y="2073542"/>
            <a:ext cx="2731509" cy="599774"/>
            <a:chOff x="9710202" y="2083213"/>
            <a:chExt cx="2731509" cy="599774"/>
          </a:xfrm>
        </p:grpSpPr>
        <p:pic>
          <p:nvPicPr>
            <p:cNvPr id="6" name="그림 5">
              <a:extLst>
                <a:ext uri="{FF2B5EF4-FFF2-40B4-BE49-F238E27FC236}">
                  <a16:creationId xmlns:a16="http://schemas.microsoft.com/office/drawing/2014/main" id="{CE81727A-821C-0414-5FD5-4D302AD21DEA}"/>
                </a:ext>
              </a:extLst>
            </p:cNvPr>
            <p:cNvPicPr>
              <a:picLocks noChangeAspect="1"/>
            </p:cNvPicPr>
            <p:nvPr/>
          </p:nvPicPr>
          <p:blipFill>
            <a:blip r:embed="rId3"/>
            <a:srcRect b="34058"/>
            <a:stretch>
              <a:fillRect/>
            </a:stretch>
          </p:blipFill>
          <p:spPr>
            <a:xfrm>
              <a:off x="9717431" y="2083213"/>
              <a:ext cx="2724280" cy="429006"/>
            </a:xfrm>
            <a:prstGeom prst="rect">
              <a:avLst/>
            </a:prstGeom>
          </p:spPr>
        </p:pic>
        <p:grpSp>
          <p:nvGrpSpPr>
            <p:cNvPr id="7" name="그룹 6">
              <a:extLst>
                <a:ext uri="{FF2B5EF4-FFF2-40B4-BE49-F238E27FC236}">
                  <a16:creationId xmlns:a16="http://schemas.microsoft.com/office/drawing/2014/main" id="{4F927FC2-C26B-D0CD-C6C1-FCE327A55364}"/>
                </a:ext>
              </a:extLst>
            </p:cNvPr>
            <p:cNvGrpSpPr/>
            <p:nvPr/>
          </p:nvGrpSpPr>
          <p:grpSpPr>
            <a:xfrm>
              <a:off x="9710202" y="2536287"/>
              <a:ext cx="1663972" cy="146700"/>
              <a:chOff x="9710202" y="2536287"/>
              <a:chExt cx="1663972" cy="146700"/>
            </a:xfrm>
          </p:grpSpPr>
          <p:pic>
            <p:nvPicPr>
              <p:cNvPr id="11" name="그림 10">
                <a:extLst>
                  <a:ext uri="{FF2B5EF4-FFF2-40B4-BE49-F238E27FC236}">
                    <a16:creationId xmlns:a16="http://schemas.microsoft.com/office/drawing/2014/main" id="{04697A0D-4CDE-4590-A212-82CF67D5CE9F}"/>
                  </a:ext>
                </a:extLst>
              </p:cNvPr>
              <p:cNvPicPr>
                <a:picLocks noChangeAspect="1"/>
              </p:cNvPicPr>
              <p:nvPr/>
            </p:nvPicPr>
            <p:blipFill>
              <a:blip r:embed="rId3"/>
              <a:srcRect t="77994" r="48850"/>
              <a:stretch>
                <a:fillRect/>
              </a:stretch>
            </p:blipFill>
            <p:spPr>
              <a:xfrm>
                <a:off x="9980693" y="2539821"/>
                <a:ext cx="1393481" cy="143166"/>
              </a:xfrm>
              <a:prstGeom prst="rect">
                <a:avLst/>
              </a:prstGeom>
            </p:spPr>
          </p:pic>
          <p:pic>
            <p:nvPicPr>
              <p:cNvPr id="12" name="그림 11">
                <a:extLst>
                  <a:ext uri="{FF2B5EF4-FFF2-40B4-BE49-F238E27FC236}">
                    <a16:creationId xmlns:a16="http://schemas.microsoft.com/office/drawing/2014/main" id="{D57D5EDF-CC15-6987-1C56-8DF8D9D59DA1}"/>
                  </a:ext>
                </a:extLst>
              </p:cNvPr>
              <p:cNvPicPr>
                <a:picLocks noChangeAspect="1"/>
              </p:cNvPicPr>
              <p:nvPr/>
            </p:nvPicPr>
            <p:blipFill>
              <a:blip r:embed="rId4"/>
              <a:srcRect t="1" r="10507" b="-1"/>
              <a:stretch>
                <a:fillRect/>
              </a:stretch>
            </p:blipFill>
            <p:spPr>
              <a:xfrm>
                <a:off x="9710202" y="2536287"/>
                <a:ext cx="446223" cy="143165"/>
              </a:xfrm>
              <a:prstGeom prst="rect">
                <a:avLst/>
              </a:prstGeom>
            </p:spPr>
          </p:pic>
        </p:grpSp>
      </p:grpSp>
      <p:grpSp>
        <p:nvGrpSpPr>
          <p:cNvPr id="13" name="그룹 12">
            <a:extLst>
              <a:ext uri="{FF2B5EF4-FFF2-40B4-BE49-F238E27FC236}">
                <a16:creationId xmlns:a16="http://schemas.microsoft.com/office/drawing/2014/main" id="{EFCA8CAF-5DC1-DFED-1E62-7035DCAC9C4B}"/>
              </a:ext>
            </a:extLst>
          </p:cNvPr>
          <p:cNvGrpSpPr/>
          <p:nvPr/>
        </p:nvGrpSpPr>
        <p:grpSpPr>
          <a:xfrm>
            <a:off x="7730759" y="3228715"/>
            <a:ext cx="2411234" cy="792178"/>
            <a:chOff x="9746234" y="3404547"/>
            <a:chExt cx="2107902" cy="692523"/>
          </a:xfrm>
        </p:grpSpPr>
        <p:pic>
          <p:nvPicPr>
            <p:cNvPr id="14" name="그림 13">
              <a:extLst>
                <a:ext uri="{FF2B5EF4-FFF2-40B4-BE49-F238E27FC236}">
                  <a16:creationId xmlns:a16="http://schemas.microsoft.com/office/drawing/2014/main" id="{1292D73D-6A46-4115-2EA5-D277B0DC8596}"/>
                </a:ext>
              </a:extLst>
            </p:cNvPr>
            <p:cNvPicPr>
              <a:picLocks noChangeAspect="1"/>
            </p:cNvPicPr>
            <p:nvPr/>
          </p:nvPicPr>
          <p:blipFill>
            <a:blip r:embed="rId5"/>
            <a:srcRect b="48802"/>
            <a:stretch>
              <a:fillRect/>
            </a:stretch>
          </p:blipFill>
          <p:spPr>
            <a:xfrm>
              <a:off x="9758053" y="3404547"/>
              <a:ext cx="1840810" cy="372116"/>
            </a:xfrm>
            <a:prstGeom prst="rect">
              <a:avLst/>
            </a:prstGeom>
          </p:spPr>
        </p:pic>
        <p:grpSp>
          <p:nvGrpSpPr>
            <p:cNvPr id="15" name="그룹 14">
              <a:extLst>
                <a:ext uri="{FF2B5EF4-FFF2-40B4-BE49-F238E27FC236}">
                  <a16:creationId xmlns:a16="http://schemas.microsoft.com/office/drawing/2014/main" id="{81F801B9-18E5-7241-B84D-36978DDB96E3}"/>
                </a:ext>
              </a:extLst>
            </p:cNvPr>
            <p:cNvGrpSpPr/>
            <p:nvPr/>
          </p:nvGrpSpPr>
          <p:grpSpPr>
            <a:xfrm>
              <a:off x="9746234" y="3788295"/>
              <a:ext cx="2107902" cy="308775"/>
              <a:chOff x="9746234" y="3788295"/>
              <a:chExt cx="2107902" cy="308775"/>
            </a:xfrm>
          </p:grpSpPr>
          <p:pic>
            <p:nvPicPr>
              <p:cNvPr id="16" name="그림 15">
                <a:extLst>
                  <a:ext uri="{FF2B5EF4-FFF2-40B4-BE49-F238E27FC236}">
                    <a16:creationId xmlns:a16="http://schemas.microsoft.com/office/drawing/2014/main" id="{BDECCE49-E46C-77B3-A9F0-8422071B63C5}"/>
                  </a:ext>
                </a:extLst>
              </p:cNvPr>
              <p:cNvPicPr>
                <a:picLocks noChangeAspect="1"/>
              </p:cNvPicPr>
              <p:nvPr/>
            </p:nvPicPr>
            <p:blipFill>
              <a:blip r:embed="rId5"/>
              <a:srcRect t="59372"/>
              <a:stretch>
                <a:fillRect/>
              </a:stretch>
            </p:blipFill>
            <p:spPr>
              <a:xfrm>
                <a:off x="10013326" y="3801779"/>
                <a:ext cx="1840810" cy="295291"/>
              </a:xfrm>
              <a:prstGeom prst="rect">
                <a:avLst/>
              </a:prstGeom>
            </p:spPr>
          </p:pic>
          <p:pic>
            <p:nvPicPr>
              <p:cNvPr id="17" name="그림 16">
                <a:extLst>
                  <a:ext uri="{FF2B5EF4-FFF2-40B4-BE49-F238E27FC236}">
                    <a16:creationId xmlns:a16="http://schemas.microsoft.com/office/drawing/2014/main" id="{0ABD22FC-469D-BC9F-E67B-9C468C09C313}"/>
                  </a:ext>
                </a:extLst>
              </p:cNvPr>
              <p:cNvPicPr>
                <a:picLocks noChangeAspect="1"/>
              </p:cNvPicPr>
              <p:nvPr/>
            </p:nvPicPr>
            <p:blipFill>
              <a:blip r:embed="rId6"/>
              <a:stretch>
                <a:fillRect/>
              </a:stretch>
            </p:blipFill>
            <p:spPr>
              <a:xfrm>
                <a:off x="9746234" y="3788295"/>
                <a:ext cx="410749" cy="141542"/>
              </a:xfrm>
              <a:prstGeom prst="rect">
                <a:avLst/>
              </a:prstGeom>
            </p:spPr>
          </p:pic>
        </p:grpSp>
      </p:grpSp>
      <p:sp>
        <p:nvSpPr>
          <p:cNvPr id="18" name="TextBox 17">
            <a:extLst>
              <a:ext uri="{FF2B5EF4-FFF2-40B4-BE49-F238E27FC236}">
                <a16:creationId xmlns:a16="http://schemas.microsoft.com/office/drawing/2014/main" id="{A85B6882-6FB1-22D3-9086-06E5257FD32B}"/>
              </a:ext>
            </a:extLst>
          </p:cNvPr>
          <p:cNvSpPr txBox="1"/>
          <p:nvPr/>
        </p:nvSpPr>
        <p:spPr>
          <a:xfrm>
            <a:off x="7586688" y="4117860"/>
            <a:ext cx="4383062" cy="2492990"/>
          </a:xfrm>
          <a:prstGeom prst="rect">
            <a:avLst/>
          </a:prstGeom>
          <a:noFill/>
        </p:spPr>
        <p:txBody>
          <a:bodyPr wrap="square">
            <a:spAutoFit/>
          </a:bodyPr>
          <a:lstStyle/>
          <a:p>
            <a:r>
              <a:rPr kumimoji="1" lang="en-US" altLang="ko-KR" sz="1200">
                <a:ln>
                  <a:solidFill>
                    <a:srgbClr val="5B9BD5">
                      <a:shade val="50000"/>
                      <a:alpha val="0"/>
                    </a:srgbClr>
                  </a:solidFill>
                </a:ln>
                <a:solidFill>
                  <a:schemeClr val="tx1">
                    <a:lumMod val="85000"/>
                    <a:lumOff val="15000"/>
                  </a:schemeClr>
                </a:solidFill>
                <a:latin typeface="+mn-ea"/>
              </a:rPr>
              <a:t>    : theoretical potential in Gyeonggi-do (MWh)</a:t>
            </a:r>
          </a:p>
          <a:p>
            <a:r>
              <a:rPr kumimoji="1" lang="ko-KR" altLang="en-US" sz="1200">
                <a:ln>
                  <a:solidFill>
                    <a:srgbClr val="5B9BD5">
                      <a:shade val="50000"/>
                      <a:alpha val="0"/>
                    </a:srgbClr>
                  </a:solidFill>
                </a:ln>
                <a:solidFill>
                  <a:schemeClr val="tx1">
                    <a:lumMod val="85000"/>
                    <a:lumOff val="15000"/>
                  </a:schemeClr>
                </a:solidFill>
                <a:latin typeface="+mn-ea"/>
              </a:rPr>
              <a:t>    </a:t>
            </a:r>
            <a:r>
              <a:rPr kumimoji="1" lang="en-US" altLang="ko-KR" sz="1200">
                <a:ln>
                  <a:solidFill>
                    <a:srgbClr val="5B9BD5">
                      <a:shade val="50000"/>
                      <a:alpha val="0"/>
                    </a:srgbClr>
                  </a:solidFill>
                </a:ln>
                <a:solidFill>
                  <a:schemeClr val="tx1">
                    <a:lumMod val="85000"/>
                    <a:lumOff val="15000"/>
                  </a:schemeClr>
                </a:solidFill>
                <a:latin typeface="+mn-ea"/>
              </a:rPr>
              <a:t>: theoretical potential of each grid cell ( ) (MWh)</a:t>
            </a:r>
          </a:p>
          <a:p>
            <a:r>
              <a:rPr kumimoji="1" lang="en-US" altLang="ko-KR" sz="1200">
                <a:ln>
                  <a:solidFill>
                    <a:srgbClr val="5B9BD5">
                      <a:shade val="50000"/>
                      <a:alpha val="0"/>
                    </a:srgbClr>
                  </a:solidFill>
                </a:ln>
                <a:solidFill>
                  <a:schemeClr val="tx1">
                    <a:lumMod val="85000"/>
                    <a:lumOff val="15000"/>
                  </a:schemeClr>
                </a:solidFill>
                <a:latin typeface="+mn-ea"/>
              </a:rPr>
              <a:t>    : irradiance (MWh/year/100m</a:t>
            </a:r>
            <a:r>
              <a:rPr kumimoji="1" lang="en-US" altLang="ko-KR" sz="1200" baseline="30000">
                <a:ln>
                  <a:solidFill>
                    <a:srgbClr val="5B9BD5">
                      <a:shade val="50000"/>
                      <a:alpha val="0"/>
                    </a:srgbClr>
                  </a:solidFill>
                </a:ln>
                <a:solidFill>
                  <a:schemeClr val="tx1">
                    <a:lumMod val="85000"/>
                    <a:lumOff val="15000"/>
                  </a:schemeClr>
                </a:solidFill>
                <a:latin typeface="+mn-ea"/>
              </a:rPr>
              <a:t>2</a:t>
            </a:r>
            <a:r>
              <a:rPr kumimoji="1" lang="en-US" altLang="ko-KR" sz="1200">
                <a:ln>
                  <a:solidFill>
                    <a:srgbClr val="5B9BD5">
                      <a:shade val="50000"/>
                      <a:alpha val="0"/>
                    </a:srgbClr>
                  </a:solidFill>
                </a:ln>
                <a:solidFill>
                  <a:schemeClr val="tx1">
                    <a:lumMod val="85000"/>
                    <a:lumOff val="15000"/>
                  </a:schemeClr>
                </a:solidFill>
                <a:latin typeface="+mn-ea"/>
              </a:rPr>
              <a:t>)</a:t>
            </a:r>
          </a:p>
          <a:p>
            <a:r>
              <a:rPr kumimoji="1" lang="en-US" altLang="ko-KR" sz="1200">
                <a:ln>
                  <a:solidFill>
                    <a:srgbClr val="5B9BD5">
                      <a:shade val="50000"/>
                      <a:alpha val="0"/>
                    </a:srgbClr>
                  </a:solidFill>
                </a:ln>
                <a:solidFill>
                  <a:schemeClr val="tx1">
                    <a:lumMod val="85000"/>
                    <a:lumOff val="15000"/>
                  </a:schemeClr>
                </a:solidFill>
                <a:latin typeface="+mn-ea"/>
              </a:rPr>
              <a:t>    : technical potential in Gyeonggi (MWh)</a:t>
            </a:r>
          </a:p>
          <a:p>
            <a:r>
              <a:rPr kumimoji="1" lang="en-US" altLang="ko-KR" sz="1200">
                <a:ln>
                  <a:solidFill>
                    <a:srgbClr val="5B9BD5">
                      <a:shade val="50000"/>
                      <a:alpha val="0"/>
                    </a:srgbClr>
                  </a:solidFill>
                </a:ln>
                <a:solidFill>
                  <a:schemeClr val="tx1">
                    <a:lumMod val="85000"/>
                    <a:lumOff val="15000"/>
                  </a:schemeClr>
                </a:solidFill>
                <a:latin typeface="+mn-ea"/>
              </a:rPr>
              <a:t>    : technical potential of each grid cell ( ) (MWh)</a:t>
            </a:r>
          </a:p>
          <a:p>
            <a:r>
              <a:rPr kumimoji="1" lang="en-US" altLang="ko-KR" sz="1200">
                <a:ln>
                  <a:solidFill>
                    <a:srgbClr val="5B9BD5">
                      <a:shade val="50000"/>
                      <a:alpha val="0"/>
                    </a:srgbClr>
                  </a:solidFill>
                </a:ln>
                <a:solidFill>
                  <a:schemeClr val="tx1">
                    <a:lumMod val="85000"/>
                    <a:lumOff val="15000"/>
                  </a:schemeClr>
                </a:solidFill>
                <a:latin typeface="+mn-ea"/>
              </a:rPr>
              <a:t>          : panel coverage ratio</a:t>
            </a:r>
            <a:r>
              <a:rPr kumimoji="1" lang="ko-KR" altLang="en-US" sz="1200">
                <a:ln>
                  <a:solidFill>
                    <a:srgbClr val="5B9BD5">
                      <a:shade val="50000"/>
                      <a:alpha val="0"/>
                    </a:srgbClr>
                  </a:solidFill>
                </a:ln>
                <a:solidFill>
                  <a:schemeClr val="tx1">
                    <a:lumMod val="85000"/>
                    <a:lumOff val="15000"/>
                  </a:schemeClr>
                </a:solidFill>
                <a:latin typeface="+mn-ea"/>
              </a:rPr>
              <a:t> </a:t>
            </a:r>
            <a:r>
              <a:rPr kumimoji="1" lang="en-US" altLang="ko-KR" sz="1200">
                <a:ln>
                  <a:solidFill>
                    <a:srgbClr val="5B9BD5">
                      <a:shade val="50000"/>
                      <a:alpha val="0"/>
                    </a:srgbClr>
                  </a:solidFill>
                </a:ln>
                <a:solidFill>
                  <a:schemeClr val="tx1">
                    <a:lumMod val="85000"/>
                    <a:lumOff val="15000"/>
                  </a:schemeClr>
                </a:solidFill>
                <a:latin typeface="+mn-ea"/>
              </a:rPr>
              <a:t>(%)</a:t>
            </a:r>
          </a:p>
          <a:p>
            <a:r>
              <a:rPr kumimoji="1" lang="en-US" altLang="ko-KR" sz="1200">
                <a:ln>
                  <a:solidFill>
                    <a:srgbClr val="5B9BD5">
                      <a:shade val="50000"/>
                      <a:alpha val="0"/>
                    </a:srgbClr>
                  </a:solidFill>
                </a:ln>
                <a:solidFill>
                  <a:schemeClr val="tx1">
                    <a:lumMod val="85000"/>
                    <a:lumOff val="15000"/>
                  </a:schemeClr>
                </a:solidFill>
                <a:latin typeface="+mn-ea"/>
              </a:rPr>
              <a:t>    : module efficiency (%)</a:t>
            </a:r>
          </a:p>
          <a:p>
            <a:r>
              <a:rPr kumimoji="1" lang="en-US" altLang="ko-KR" sz="1200">
                <a:ln>
                  <a:solidFill>
                    <a:srgbClr val="5B9BD5">
                      <a:shade val="50000"/>
                      <a:alpha val="0"/>
                    </a:srgbClr>
                  </a:solidFill>
                </a:ln>
                <a:solidFill>
                  <a:schemeClr val="tx1">
                    <a:lumMod val="85000"/>
                    <a:lumOff val="15000"/>
                  </a:schemeClr>
                </a:solidFill>
                <a:latin typeface="+mn-ea"/>
              </a:rPr>
              <a:t>                : geographically restricted area</a:t>
            </a:r>
          </a:p>
          <a:p>
            <a:r>
              <a:rPr kumimoji="1" lang="en-US" altLang="ko-KR" sz="1200">
                <a:ln>
                  <a:solidFill>
                    <a:srgbClr val="5B9BD5">
                      <a:shade val="50000"/>
                      <a:alpha val="0"/>
                    </a:srgbClr>
                  </a:solidFill>
                </a:ln>
                <a:solidFill>
                  <a:schemeClr val="tx1">
                    <a:lumMod val="85000"/>
                    <a:lumOff val="15000"/>
                  </a:schemeClr>
                </a:solidFill>
                <a:latin typeface="+mn-ea"/>
              </a:rPr>
              <a:t>                    : politically restricted area</a:t>
            </a:r>
          </a:p>
          <a:p>
            <a:r>
              <a:rPr kumimoji="1" lang="en-US" altLang="ko-KR" sz="1200">
                <a:ln>
                  <a:solidFill>
                    <a:srgbClr val="5B9BD5">
                      <a:shade val="50000"/>
                      <a:alpha val="0"/>
                    </a:srgbClr>
                  </a:solidFill>
                </a:ln>
                <a:solidFill>
                  <a:schemeClr val="tx1">
                    <a:lumMod val="85000"/>
                    <a:lumOff val="15000"/>
                  </a:schemeClr>
                </a:solidFill>
                <a:latin typeface="+mn-ea"/>
              </a:rPr>
              <a:t>       : levelized cost of electricity of each grid cell ( ) (MWh)</a:t>
            </a:r>
          </a:p>
          <a:p>
            <a:r>
              <a:rPr kumimoji="1" lang="en-US" altLang="ko-KR" sz="1200">
                <a:ln>
                  <a:solidFill>
                    <a:srgbClr val="5B9BD5">
                      <a:shade val="50000"/>
                      <a:alpha val="0"/>
                    </a:srgbClr>
                  </a:solidFill>
                </a:ln>
                <a:solidFill>
                  <a:schemeClr val="tx1">
                    <a:lumMod val="85000"/>
                    <a:lumOff val="15000"/>
                  </a:schemeClr>
                </a:solidFill>
                <a:latin typeface="+mn-ea"/>
              </a:rPr>
              <a:t>     : system marginal price (won/kWh)</a:t>
            </a:r>
          </a:p>
          <a:p>
            <a:r>
              <a:rPr kumimoji="1" lang="en-US" altLang="ko-KR" sz="1200">
                <a:ln>
                  <a:solidFill>
                    <a:srgbClr val="5B9BD5">
                      <a:shade val="50000"/>
                      <a:alpha val="0"/>
                    </a:srgbClr>
                  </a:solidFill>
                </a:ln>
                <a:solidFill>
                  <a:schemeClr val="tx1">
                    <a:lumMod val="85000"/>
                    <a:lumOff val="15000"/>
                  </a:schemeClr>
                </a:solidFill>
                <a:latin typeface="+mn-ea"/>
              </a:rPr>
              <a:t>     : renewable energy certificate (won/kWh)</a:t>
            </a:r>
          </a:p>
          <a:p>
            <a:r>
              <a:rPr kumimoji="1" lang="en-US" altLang="ko-KR" sz="1200">
                <a:ln>
                  <a:solidFill>
                    <a:srgbClr val="5B9BD5">
                      <a:shade val="50000"/>
                      <a:alpha val="0"/>
                    </a:srgbClr>
                  </a:solidFill>
                </a:ln>
                <a:solidFill>
                  <a:schemeClr val="tx1">
                    <a:lumMod val="85000"/>
                    <a:lumOff val="15000"/>
                  </a:schemeClr>
                </a:solidFill>
                <a:latin typeface="+mn-ea"/>
              </a:rPr>
              <a:t>     : REC weight (unitless)</a:t>
            </a:r>
          </a:p>
        </p:txBody>
      </p:sp>
      <p:pic>
        <p:nvPicPr>
          <p:cNvPr id="19" name="그림 18">
            <a:extLst>
              <a:ext uri="{FF2B5EF4-FFF2-40B4-BE49-F238E27FC236}">
                <a16:creationId xmlns:a16="http://schemas.microsoft.com/office/drawing/2014/main" id="{F63D3069-DCF9-3746-5322-72E530F95A68}"/>
              </a:ext>
            </a:extLst>
          </p:cNvPr>
          <p:cNvPicPr>
            <a:picLocks noChangeAspect="1"/>
          </p:cNvPicPr>
          <p:nvPr/>
        </p:nvPicPr>
        <p:blipFill>
          <a:blip r:embed="rId2"/>
          <a:srcRect t="19813" r="82958" b="38551"/>
          <a:stretch>
            <a:fillRect/>
          </a:stretch>
        </p:blipFill>
        <p:spPr>
          <a:xfrm>
            <a:off x="7659132" y="4193178"/>
            <a:ext cx="182951" cy="131914"/>
          </a:xfrm>
          <a:prstGeom prst="rect">
            <a:avLst/>
          </a:prstGeom>
        </p:spPr>
      </p:pic>
      <p:pic>
        <p:nvPicPr>
          <p:cNvPr id="20" name="그림 19">
            <a:extLst>
              <a:ext uri="{FF2B5EF4-FFF2-40B4-BE49-F238E27FC236}">
                <a16:creationId xmlns:a16="http://schemas.microsoft.com/office/drawing/2014/main" id="{D2449A04-DFF8-61DC-7C8C-6395546CFB16}"/>
              </a:ext>
            </a:extLst>
          </p:cNvPr>
          <p:cNvPicPr>
            <a:picLocks noChangeAspect="1"/>
          </p:cNvPicPr>
          <p:nvPr/>
        </p:nvPicPr>
        <p:blipFill>
          <a:blip r:embed="rId2"/>
          <a:srcRect l="34327" t="72295" r="61986" b="3279"/>
          <a:stretch>
            <a:fillRect/>
          </a:stretch>
        </p:blipFill>
        <p:spPr>
          <a:xfrm>
            <a:off x="10648407" y="4383747"/>
            <a:ext cx="66563" cy="130168"/>
          </a:xfrm>
          <a:prstGeom prst="rect">
            <a:avLst/>
          </a:prstGeom>
        </p:spPr>
      </p:pic>
      <p:pic>
        <p:nvPicPr>
          <p:cNvPr id="21" name="그림 20">
            <a:extLst>
              <a:ext uri="{FF2B5EF4-FFF2-40B4-BE49-F238E27FC236}">
                <a16:creationId xmlns:a16="http://schemas.microsoft.com/office/drawing/2014/main" id="{02C4C7A8-73F3-8B80-2EEA-6AD1FE81CA9A}"/>
              </a:ext>
            </a:extLst>
          </p:cNvPr>
          <p:cNvPicPr>
            <a:picLocks noChangeAspect="1"/>
          </p:cNvPicPr>
          <p:nvPr/>
        </p:nvPicPr>
        <p:blipFill>
          <a:blip r:embed="rId2"/>
          <a:srcRect l="42847" t="19807" r="45275" b="28565"/>
          <a:stretch>
            <a:fillRect/>
          </a:stretch>
        </p:blipFill>
        <p:spPr>
          <a:xfrm>
            <a:off x="7680511" y="4372267"/>
            <a:ext cx="137928" cy="176928"/>
          </a:xfrm>
          <a:prstGeom prst="rect">
            <a:avLst/>
          </a:prstGeom>
        </p:spPr>
      </p:pic>
      <p:pic>
        <p:nvPicPr>
          <p:cNvPr id="22" name="그림 21">
            <a:extLst>
              <a:ext uri="{FF2B5EF4-FFF2-40B4-BE49-F238E27FC236}">
                <a16:creationId xmlns:a16="http://schemas.microsoft.com/office/drawing/2014/main" id="{6C2DFD62-73DB-BDBD-77EF-A389684D1E50}"/>
              </a:ext>
            </a:extLst>
          </p:cNvPr>
          <p:cNvPicPr>
            <a:picLocks noChangeAspect="1"/>
          </p:cNvPicPr>
          <p:nvPr/>
        </p:nvPicPr>
        <p:blipFill>
          <a:blip r:embed="rId2"/>
          <a:srcRect l="82052" t="29174" r="3612" b="27801"/>
          <a:stretch>
            <a:fillRect/>
          </a:stretch>
        </p:blipFill>
        <p:spPr>
          <a:xfrm>
            <a:off x="7643891" y="4579525"/>
            <a:ext cx="182951" cy="162044"/>
          </a:xfrm>
          <a:prstGeom prst="rect">
            <a:avLst/>
          </a:prstGeom>
        </p:spPr>
      </p:pic>
      <p:pic>
        <p:nvPicPr>
          <p:cNvPr id="23" name="그림 22">
            <a:extLst>
              <a:ext uri="{FF2B5EF4-FFF2-40B4-BE49-F238E27FC236}">
                <a16:creationId xmlns:a16="http://schemas.microsoft.com/office/drawing/2014/main" id="{750CBC03-6EC9-985A-E392-C1A459E15406}"/>
              </a:ext>
            </a:extLst>
          </p:cNvPr>
          <p:cNvPicPr>
            <a:picLocks noChangeAspect="1"/>
          </p:cNvPicPr>
          <p:nvPr/>
        </p:nvPicPr>
        <p:blipFill>
          <a:blip r:embed="rId3"/>
          <a:srcRect t="16588" r="92749" b="58426"/>
          <a:stretch>
            <a:fillRect/>
          </a:stretch>
        </p:blipFill>
        <p:spPr>
          <a:xfrm>
            <a:off x="7698209" y="4751961"/>
            <a:ext cx="143874" cy="118394"/>
          </a:xfrm>
          <a:prstGeom prst="rect">
            <a:avLst/>
          </a:prstGeom>
        </p:spPr>
      </p:pic>
      <p:pic>
        <p:nvPicPr>
          <p:cNvPr id="24" name="그림 23">
            <a:extLst>
              <a:ext uri="{FF2B5EF4-FFF2-40B4-BE49-F238E27FC236}">
                <a16:creationId xmlns:a16="http://schemas.microsoft.com/office/drawing/2014/main" id="{17DD3845-6B8E-0142-F6AD-D117D7BA1F4A}"/>
              </a:ext>
            </a:extLst>
          </p:cNvPr>
          <p:cNvPicPr>
            <a:picLocks noChangeAspect="1"/>
          </p:cNvPicPr>
          <p:nvPr/>
        </p:nvPicPr>
        <p:blipFill>
          <a:blip r:embed="rId3"/>
          <a:srcRect l="21048" t="16529" r="73430" b="50677"/>
          <a:stretch>
            <a:fillRect/>
          </a:stretch>
        </p:blipFill>
        <p:spPr>
          <a:xfrm>
            <a:off x="7666361" y="4901496"/>
            <a:ext cx="143875" cy="204072"/>
          </a:xfrm>
          <a:prstGeom prst="rect">
            <a:avLst/>
          </a:prstGeom>
        </p:spPr>
      </p:pic>
      <p:pic>
        <p:nvPicPr>
          <p:cNvPr id="25" name="그림 24">
            <a:extLst>
              <a:ext uri="{FF2B5EF4-FFF2-40B4-BE49-F238E27FC236}">
                <a16:creationId xmlns:a16="http://schemas.microsoft.com/office/drawing/2014/main" id="{A9A73FB1-7682-0136-76BD-FF1CF80EA8F1}"/>
              </a:ext>
            </a:extLst>
          </p:cNvPr>
          <p:cNvPicPr>
            <a:picLocks noChangeAspect="1"/>
          </p:cNvPicPr>
          <p:nvPr/>
        </p:nvPicPr>
        <p:blipFill>
          <a:blip r:embed="rId2"/>
          <a:srcRect l="34327" t="72295" r="61986" b="3279"/>
          <a:stretch>
            <a:fillRect/>
          </a:stretch>
        </p:blipFill>
        <p:spPr>
          <a:xfrm>
            <a:off x="10529343" y="4938448"/>
            <a:ext cx="66563" cy="130168"/>
          </a:xfrm>
          <a:prstGeom prst="rect">
            <a:avLst/>
          </a:prstGeom>
        </p:spPr>
      </p:pic>
      <p:pic>
        <p:nvPicPr>
          <p:cNvPr id="26" name="그림 25">
            <a:extLst>
              <a:ext uri="{FF2B5EF4-FFF2-40B4-BE49-F238E27FC236}">
                <a16:creationId xmlns:a16="http://schemas.microsoft.com/office/drawing/2014/main" id="{EB74DCF1-9E03-8BEA-25C3-56FA216F9823}"/>
              </a:ext>
            </a:extLst>
          </p:cNvPr>
          <p:cNvPicPr>
            <a:picLocks noChangeAspect="1"/>
          </p:cNvPicPr>
          <p:nvPr/>
        </p:nvPicPr>
        <p:blipFill>
          <a:blip r:embed="rId3"/>
          <a:srcRect l="53390" t="20854" r="20039" b="50000"/>
          <a:stretch>
            <a:fillRect/>
          </a:stretch>
        </p:blipFill>
        <p:spPr>
          <a:xfrm>
            <a:off x="7671832" y="5139915"/>
            <a:ext cx="494268" cy="129472"/>
          </a:xfrm>
          <a:prstGeom prst="rect">
            <a:avLst/>
          </a:prstGeom>
        </p:spPr>
      </p:pic>
      <p:pic>
        <p:nvPicPr>
          <p:cNvPr id="27" name="그림 26">
            <a:extLst>
              <a:ext uri="{FF2B5EF4-FFF2-40B4-BE49-F238E27FC236}">
                <a16:creationId xmlns:a16="http://schemas.microsoft.com/office/drawing/2014/main" id="{DC30BD22-C3C6-B5D7-D43D-2A26AFF1B775}"/>
              </a:ext>
            </a:extLst>
          </p:cNvPr>
          <p:cNvPicPr>
            <a:picLocks noChangeAspect="1"/>
          </p:cNvPicPr>
          <p:nvPr/>
        </p:nvPicPr>
        <p:blipFill>
          <a:blip r:embed="rId3"/>
          <a:srcRect l="90155" t="19879" b="54216"/>
          <a:stretch>
            <a:fillRect/>
          </a:stretch>
        </p:blipFill>
        <p:spPr>
          <a:xfrm>
            <a:off x="7658453" y="5297224"/>
            <a:ext cx="206053" cy="129472"/>
          </a:xfrm>
          <a:prstGeom prst="rect">
            <a:avLst/>
          </a:prstGeom>
        </p:spPr>
      </p:pic>
      <p:pic>
        <p:nvPicPr>
          <p:cNvPr id="28" name="그림 27">
            <a:extLst>
              <a:ext uri="{FF2B5EF4-FFF2-40B4-BE49-F238E27FC236}">
                <a16:creationId xmlns:a16="http://schemas.microsoft.com/office/drawing/2014/main" id="{6720551D-7EFC-59E7-EEF6-B380D8C813D2}"/>
              </a:ext>
            </a:extLst>
          </p:cNvPr>
          <p:cNvPicPr>
            <a:picLocks noChangeAspect="1"/>
          </p:cNvPicPr>
          <p:nvPr/>
        </p:nvPicPr>
        <p:blipFill>
          <a:blip r:embed="rId3"/>
          <a:srcRect l="19452" t="77378" r="48656"/>
          <a:stretch>
            <a:fillRect/>
          </a:stretch>
        </p:blipFill>
        <p:spPr>
          <a:xfrm>
            <a:off x="7643891" y="5463321"/>
            <a:ext cx="846059" cy="143319"/>
          </a:xfrm>
          <a:prstGeom prst="rect">
            <a:avLst/>
          </a:prstGeom>
        </p:spPr>
      </p:pic>
      <p:pic>
        <p:nvPicPr>
          <p:cNvPr id="29" name="그림 28">
            <a:extLst>
              <a:ext uri="{FF2B5EF4-FFF2-40B4-BE49-F238E27FC236}">
                <a16:creationId xmlns:a16="http://schemas.microsoft.com/office/drawing/2014/main" id="{6659D380-AD4C-25A9-7A80-4F950EE2B4D4}"/>
              </a:ext>
            </a:extLst>
          </p:cNvPr>
          <p:cNvPicPr>
            <a:picLocks noChangeAspect="1"/>
          </p:cNvPicPr>
          <p:nvPr/>
        </p:nvPicPr>
        <p:blipFill>
          <a:blip r:embed="rId5"/>
          <a:srcRect l="24264" t="61391" r="24673" b="21356"/>
          <a:stretch>
            <a:fillRect/>
          </a:stretch>
        </p:blipFill>
        <p:spPr>
          <a:xfrm>
            <a:off x="7643891" y="5671041"/>
            <a:ext cx="1074767" cy="143376"/>
          </a:xfrm>
          <a:prstGeom prst="rect">
            <a:avLst/>
          </a:prstGeom>
        </p:spPr>
      </p:pic>
      <p:pic>
        <p:nvPicPr>
          <p:cNvPr id="30" name="그림 29">
            <a:extLst>
              <a:ext uri="{FF2B5EF4-FFF2-40B4-BE49-F238E27FC236}">
                <a16:creationId xmlns:a16="http://schemas.microsoft.com/office/drawing/2014/main" id="{44902CCC-20F7-097C-4F86-8F3BDDD903ED}"/>
              </a:ext>
            </a:extLst>
          </p:cNvPr>
          <p:cNvPicPr>
            <a:picLocks noChangeAspect="1"/>
          </p:cNvPicPr>
          <p:nvPr/>
        </p:nvPicPr>
        <p:blipFill>
          <a:blip r:embed="rId7"/>
          <a:srcRect t="25237" r="85960" b="63060"/>
          <a:stretch>
            <a:fillRect/>
          </a:stretch>
        </p:blipFill>
        <p:spPr>
          <a:xfrm>
            <a:off x="7648519" y="5864862"/>
            <a:ext cx="352482" cy="124292"/>
          </a:xfrm>
          <a:prstGeom prst="rect">
            <a:avLst/>
          </a:prstGeom>
        </p:spPr>
      </p:pic>
      <p:pic>
        <p:nvPicPr>
          <p:cNvPr id="31" name="그림 30">
            <a:extLst>
              <a:ext uri="{FF2B5EF4-FFF2-40B4-BE49-F238E27FC236}">
                <a16:creationId xmlns:a16="http://schemas.microsoft.com/office/drawing/2014/main" id="{FF4BB6EA-0753-7B70-7246-83D0AB2403E6}"/>
              </a:ext>
            </a:extLst>
          </p:cNvPr>
          <p:cNvPicPr>
            <a:picLocks noChangeAspect="1"/>
          </p:cNvPicPr>
          <p:nvPr/>
        </p:nvPicPr>
        <p:blipFill>
          <a:blip r:embed="rId5"/>
          <a:srcRect l="39493" t="79892" r="44417" b="4312"/>
          <a:stretch>
            <a:fillRect/>
          </a:stretch>
        </p:blipFill>
        <p:spPr>
          <a:xfrm>
            <a:off x="7666361" y="6060841"/>
            <a:ext cx="245666" cy="95227"/>
          </a:xfrm>
          <a:prstGeom prst="rect">
            <a:avLst/>
          </a:prstGeom>
        </p:spPr>
      </p:pic>
      <p:pic>
        <p:nvPicPr>
          <p:cNvPr id="32" name="그림 31">
            <a:extLst>
              <a:ext uri="{FF2B5EF4-FFF2-40B4-BE49-F238E27FC236}">
                <a16:creationId xmlns:a16="http://schemas.microsoft.com/office/drawing/2014/main" id="{C48FF1E5-685E-3F5E-06D5-A87FFC49A86F}"/>
              </a:ext>
            </a:extLst>
          </p:cNvPr>
          <p:cNvPicPr>
            <a:picLocks noChangeAspect="1"/>
          </p:cNvPicPr>
          <p:nvPr/>
        </p:nvPicPr>
        <p:blipFill>
          <a:blip r:embed="rId5"/>
          <a:srcRect l="64447" t="84203" r="30444" b="4450"/>
          <a:stretch>
            <a:fillRect/>
          </a:stretch>
        </p:blipFill>
        <p:spPr>
          <a:xfrm>
            <a:off x="7743903" y="6426067"/>
            <a:ext cx="111252" cy="97553"/>
          </a:xfrm>
          <a:prstGeom prst="rect">
            <a:avLst/>
          </a:prstGeom>
        </p:spPr>
      </p:pic>
      <p:pic>
        <p:nvPicPr>
          <p:cNvPr id="33" name="그림 32">
            <a:extLst>
              <a:ext uri="{FF2B5EF4-FFF2-40B4-BE49-F238E27FC236}">
                <a16:creationId xmlns:a16="http://schemas.microsoft.com/office/drawing/2014/main" id="{E8493EE0-BE73-AC87-2BA0-225FB8406F54}"/>
              </a:ext>
            </a:extLst>
          </p:cNvPr>
          <p:cNvPicPr>
            <a:picLocks noChangeAspect="1"/>
          </p:cNvPicPr>
          <p:nvPr/>
        </p:nvPicPr>
        <p:blipFill>
          <a:blip r:embed="rId2"/>
          <a:srcRect l="34327" t="72295" r="61986" b="3279"/>
          <a:stretch>
            <a:fillRect/>
          </a:stretch>
        </p:blipFill>
        <p:spPr>
          <a:xfrm>
            <a:off x="11243013" y="5843971"/>
            <a:ext cx="66563" cy="130168"/>
          </a:xfrm>
          <a:prstGeom prst="rect">
            <a:avLst/>
          </a:prstGeom>
        </p:spPr>
      </p:pic>
      <p:pic>
        <p:nvPicPr>
          <p:cNvPr id="34" name="그림 33">
            <a:extLst>
              <a:ext uri="{FF2B5EF4-FFF2-40B4-BE49-F238E27FC236}">
                <a16:creationId xmlns:a16="http://schemas.microsoft.com/office/drawing/2014/main" id="{F3C4C944-A7CD-F693-55BC-ECAED7F96F70}"/>
              </a:ext>
            </a:extLst>
          </p:cNvPr>
          <p:cNvPicPr>
            <a:picLocks noChangeAspect="1"/>
          </p:cNvPicPr>
          <p:nvPr/>
        </p:nvPicPr>
        <p:blipFill>
          <a:blip r:embed="rId5"/>
          <a:srcRect l="82411" t="80240" r="2966" b="5035"/>
          <a:stretch>
            <a:fillRect/>
          </a:stretch>
        </p:blipFill>
        <p:spPr>
          <a:xfrm>
            <a:off x="7666362" y="6237644"/>
            <a:ext cx="245666" cy="97674"/>
          </a:xfrm>
          <a:prstGeom prst="rect">
            <a:avLst/>
          </a:prstGeom>
        </p:spPr>
      </p:pic>
      <p:sp>
        <p:nvSpPr>
          <p:cNvPr id="35" name="TextBox 34">
            <a:extLst>
              <a:ext uri="{FF2B5EF4-FFF2-40B4-BE49-F238E27FC236}">
                <a16:creationId xmlns:a16="http://schemas.microsoft.com/office/drawing/2014/main" id="{362C3C2B-C808-24EA-7334-5E1151F06F96}"/>
              </a:ext>
            </a:extLst>
          </p:cNvPr>
          <p:cNvSpPr txBox="1"/>
          <p:nvPr/>
        </p:nvSpPr>
        <p:spPr>
          <a:xfrm>
            <a:off x="7679570" y="904116"/>
            <a:ext cx="2353380" cy="276999"/>
          </a:xfrm>
          <a:prstGeom prst="rect">
            <a:avLst/>
          </a:prstGeom>
          <a:noFill/>
        </p:spPr>
        <p:txBody>
          <a:bodyPr wrap="square">
            <a:spAutoFit/>
          </a:bodyPr>
          <a:lstStyle/>
          <a:p>
            <a:r>
              <a:rPr lang="en-US" altLang="ko-KR" sz="1200" spc="0"/>
              <a:t>&lt;Theoretical potential&gt;</a:t>
            </a:r>
            <a:endParaRPr lang="ko-KR" altLang="en-US" sz="1200"/>
          </a:p>
        </p:txBody>
      </p:sp>
      <p:sp>
        <p:nvSpPr>
          <p:cNvPr id="36" name="TextBox 35">
            <a:extLst>
              <a:ext uri="{FF2B5EF4-FFF2-40B4-BE49-F238E27FC236}">
                <a16:creationId xmlns:a16="http://schemas.microsoft.com/office/drawing/2014/main" id="{740D170E-AFB5-937A-4424-DCC40B686B6D}"/>
              </a:ext>
            </a:extLst>
          </p:cNvPr>
          <p:cNvSpPr txBox="1"/>
          <p:nvPr/>
        </p:nvSpPr>
        <p:spPr>
          <a:xfrm>
            <a:off x="7679570" y="1808362"/>
            <a:ext cx="2353380" cy="276999"/>
          </a:xfrm>
          <a:prstGeom prst="rect">
            <a:avLst/>
          </a:prstGeom>
          <a:noFill/>
        </p:spPr>
        <p:txBody>
          <a:bodyPr wrap="square">
            <a:spAutoFit/>
          </a:bodyPr>
          <a:lstStyle/>
          <a:p>
            <a:r>
              <a:rPr lang="en-US" altLang="ko-KR" sz="1200" spc="0"/>
              <a:t>&lt;Technical potential&gt;</a:t>
            </a:r>
            <a:endParaRPr lang="ko-KR" altLang="en-US" sz="1200"/>
          </a:p>
        </p:txBody>
      </p:sp>
      <p:sp>
        <p:nvSpPr>
          <p:cNvPr id="37" name="TextBox 36">
            <a:extLst>
              <a:ext uri="{FF2B5EF4-FFF2-40B4-BE49-F238E27FC236}">
                <a16:creationId xmlns:a16="http://schemas.microsoft.com/office/drawing/2014/main" id="{7BFCB8FD-64CE-31EC-3D96-C6931E9AB042}"/>
              </a:ext>
            </a:extLst>
          </p:cNvPr>
          <p:cNvSpPr txBox="1"/>
          <p:nvPr/>
        </p:nvSpPr>
        <p:spPr>
          <a:xfrm>
            <a:off x="7679570" y="2950038"/>
            <a:ext cx="2353380" cy="276999"/>
          </a:xfrm>
          <a:prstGeom prst="rect">
            <a:avLst/>
          </a:prstGeom>
          <a:noFill/>
        </p:spPr>
        <p:txBody>
          <a:bodyPr wrap="square">
            <a:spAutoFit/>
          </a:bodyPr>
          <a:lstStyle/>
          <a:p>
            <a:r>
              <a:rPr lang="en-US" altLang="ko-KR" sz="1200" spc="0"/>
              <a:t>&lt;Market potential&gt;</a:t>
            </a:r>
            <a:endParaRPr lang="ko-KR" altLang="en-US" sz="1200"/>
          </a:p>
        </p:txBody>
      </p:sp>
      <p:sp>
        <p:nvSpPr>
          <p:cNvPr id="8" name="TextBox 7">
            <a:extLst>
              <a:ext uri="{FF2B5EF4-FFF2-40B4-BE49-F238E27FC236}">
                <a16:creationId xmlns:a16="http://schemas.microsoft.com/office/drawing/2014/main" id="{8928E16B-2A98-15B5-6621-3DDB4A901D33}"/>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9903089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F7FD80-EE6C-D98D-D936-5E515B62CABC}"/>
              </a:ext>
            </a:extLst>
          </p:cNvPr>
          <p:cNvSpPr>
            <a:spLocks noGrp="1"/>
          </p:cNvSpPr>
          <p:nvPr>
            <p:ph type="title"/>
          </p:nvPr>
        </p:nvSpPr>
        <p:spPr/>
        <p:txBody>
          <a:bodyPr/>
          <a:lstStyle/>
          <a:p>
            <a:r>
              <a:rPr lang="en-US" altLang="ko-KR"/>
              <a:t>Spatial Analysis of solar PV (Jeon, 2025)</a:t>
            </a:r>
            <a:r>
              <a:rPr lang="en-US" altLang="ko-KR" sz="1800"/>
              <a:t>- Solar PV potential in Gyeonggi</a:t>
            </a:r>
            <a:endParaRPr lang="ko-KR" altLang="en-US" sz="1500"/>
          </a:p>
        </p:txBody>
      </p:sp>
      <p:sp>
        <p:nvSpPr>
          <p:cNvPr id="4" name="슬라이드 번호 개체 틀 3">
            <a:extLst>
              <a:ext uri="{FF2B5EF4-FFF2-40B4-BE49-F238E27FC236}">
                <a16:creationId xmlns:a16="http://schemas.microsoft.com/office/drawing/2014/main" id="{F7E42D40-FB3B-3635-3EF0-81556B281F4B}"/>
              </a:ext>
            </a:extLst>
          </p:cNvPr>
          <p:cNvSpPr>
            <a:spLocks noGrp="1"/>
          </p:cNvSpPr>
          <p:nvPr>
            <p:ph type="sldNum" sz="quarter" idx="12"/>
          </p:nvPr>
        </p:nvSpPr>
        <p:spPr/>
        <p:txBody>
          <a:bodyPr/>
          <a:lstStyle/>
          <a:p>
            <a:fld id="{109C872D-39A9-4065-8BF3-6A613116E2A1}" type="slidenum">
              <a:rPr lang="ko-KR" altLang="en-US" smtClean="0"/>
              <a:t>35</a:t>
            </a:fld>
            <a:endParaRPr lang="ko-KR" altLang="en-US"/>
          </a:p>
        </p:txBody>
      </p:sp>
      <p:grpSp>
        <p:nvGrpSpPr>
          <p:cNvPr id="13" name="그룹 12">
            <a:extLst>
              <a:ext uri="{FF2B5EF4-FFF2-40B4-BE49-F238E27FC236}">
                <a16:creationId xmlns:a16="http://schemas.microsoft.com/office/drawing/2014/main" id="{CCDC7CD9-B29D-6DDA-C63D-5B0699E6FEAA}"/>
              </a:ext>
            </a:extLst>
          </p:cNvPr>
          <p:cNvGrpSpPr/>
          <p:nvPr/>
        </p:nvGrpSpPr>
        <p:grpSpPr>
          <a:xfrm>
            <a:off x="419536" y="1667130"/>
            <a:ext cx="3495239" cy="4573703"/>
            <a:chOff x="419536" y="1695705"/>
            <a:chExt cx="3495239" cy="4573703"/>
          </a:xfrm>
        </p:grpSpPr>
        <p:pic>
          <p:nvPicPr>
            <p:cNvPr id="32" name="그림 31" descr="지도, 스크린샷, 그래픽 디자인, 다채로움이(가) 표시된 사진&#10;&#10;AI 생성 콘텐츠는 정확하지 않을 수 있습니다.">
              <a:extLst>
                <a:ext uri="{FF2B5EF4-FFF2-40B4-BE49-F238E27FC236}">
                  <a16:creationId xmlns:a16="http://schemas.microsoft.com/office/drawing/2014/main" id="{60489C00-686F-91F6-9C6A-1EAA40B02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45" y="1695705"/>
              <a:ext cx="3303230" cy="4573703"/>
            </a:xfrm>
            <a:prstGeom prst="rect">
              <a:avLst/>
            </a:prstGeom>
          </p:spPr>
        </p:pic>
        <p:sp>
          <p:nvSpPr>
            <p:cNvPr id="8" name="직사각형 7">
              <a:extLst>
                <a:ext uri="{FF2B5EF4-FFF2-40B4-BE49-F238E27FC236}">
                  <a16:creationId xmlns:a16="http://schemas.microsoft.com/office/drawing/2014/main" id="{4CE80A3D-8260-889A-495D-B9E67870D91E}"/>
                </a:ext>
              </a:extLst>
            </p:cNvPr>
            <p:cNvSpPr/>
            <p:nvPr/>
          </p:nvSpPr>
          <p:spPr>
            <a:xfrm>
              <a:off x="566738" y="5831681"/>
              <a:ext cx="871537" cy="176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E0E6D44-D9FD-A493-7BED-913FE14E602A}"/>
                </a:ext>
              </a:extLst>
            </p:cNvPr>
            <p:cNvSpPr txBox="1"/>
            <p:nvPr/>
          </p:nvSpPr>
          <p:spPr>
            <a:xfrm>
              <a:off x="419536" y="5807839"/>
              <a:ext cx="857172" cy="200055"/>
            </a:xfrm>
            <a:prstGeom prst="rect">
              <a:avLst/>
            </a:prstGeom>
            <a:solidFill>
              <a:schemeClr val="bg1"/>
            </a:solidFill>
          </p:spPr>
          <p:txBody>
            <a:bodyPr wrap="square">
              <a:spAutoFit/>
            </a:bodyPr>
            <a:lstStyle/>
            <a:p>
              <a:pPr algn="ctr"/>
              <a:r>
                <a:rPr lang="en-US" altLang="ko-KR" sz="700" spc="0"/>
                <a:t>(MWh/year/m</a:t>
              </a:r>
              <a:r>
                <a:rPr lang="en-US" altLang="ko-KR" sz="700" spc="0" baseline="30000"/>
                <a:t>2</a:t>
              </a:r>
              <a:r>
                <a:rPr lang="en-US" altLang="ko-KR" sz="700" spc="0"/>
                <a:t>)</a:t>
              </a:r>
              <a:endParaRPr lang="ko-KR" altLang="en-US" sz="700"/>
            </a:p>
          </p:txBody>
        </p:sp>
      </p:grpSp>
      <p:grpSp>
        <p:nvGrpSpPr>
          <p:cNvPr id="14" name="그룹 13">
            <a:extLst>
              <a:ext uri="{FF2B5EF4-FFF2-40B4-BE49-F238E27FC236}">
                <a16:creationId xmlns:a16="http://schemas.microsoft.com/office/drawing/2014/main" id="{C80AE26A-B2B3-4A4B-ECBD-84C437809A37}"/>
              </a:ext>
            </a:extLst>
          </p:cNvPr>
          <p:cNvGrpSpPr/>
          <p:nvPr/>
        </p:nvGrpSpPr>
        <p:grpSpPr>
          <a:xfrm>
            <a:off x="4170698" y="1683934"/>
            <a:ext cx="3538100" cy="4573699"/>
            <a:chOff x="3914775" y="1712509"/>
            <a:chExt cx="3538100" cy="4573699"/>
          </a:xfrm>
        </p:grpSpPr>
        <p:pic>
          <p:nvPicPr>
            <p:cNvPr id="33" name="그림 32" descr="텍스트, 스크린샷, 그래픽 디자인, 지도이(가) 표시된 사진&#10;&#10;AI 생성 콘텐츠는 정확하지 않을 수 있습니다.">
              <a:extLst>
                <a:ext uri="{FF2B5EF4-FFF2-40B4-BE49-F238E27FC236}">
                  <a16:creationId xmlns:a16="http://schemas.microsoft.com/office/drawing/2014/main" id="{A9EAF54F-8E56-C0DF-8B1A-0A27215B9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647" y="1712509"/>
              <a:ext cx="3303228" cy="4573699"/>
            </a:xfrm>
            <a:prstGeom prst="rect">
              <a:avLst/>
            </a:prstGeom>
          </p:spPr>
        </p:pic>
        <p:sp>
          <p:nvSpPr>
            <p:cNvPr id="9" name="직사각형 8">
              <a:extLst>
                <a:ext uri="{FF2B5EF4-FFF2-40B4-BE49-F238E27FC236}">
                  <a16:creationId xmlns:a16="http://schemas.microsoft.com/office/drawing/2014/main" id="{FB60F41C-5BB7-38D7-5145-C018B4C6CC5E}"/>
                </a:ext>
              </a:extLst>
            </p:cNvPr>
            <p:cNvSpPr/>
            <p:nvPr/>
          </p:nvSpPr>
          <p:spPr>
            <a:xfrm>
              <a:off x="4118015" y="5831681"/>
              <a:ext cx="871537" cy="200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2415D6F-1DA0-3EDC-E2EC-9655FF7F2317}"/>
                </a:ext>
              </a:extLst>
            </p:cNvPr>
            <p:cNvSpPr txBox="1"/>
            <p:nvPr/>
          </p:nvSpPr>
          <p:spPr>
            <a:xfrm>
              <a:off x="3914775" y="5807839"/>
              <a:ext cx="857172" cy="200055"/>
            </a:xfrm>
            <a:prstGeom prst="rect">
              <a:avLst/>
            </a:prstGeom>
            <a:solidFill>
              <a:schemeClr val="bg1"/>
            </a:solidFill>
          </p:spPr>
          <p:txBody>
            <a:bodyPr wrap="square">
              <a:spAutoFit/>
            </a:bodyPr>
            <a:lstStyle/>
            <a:p>
              <a:pPr algn="ctr"/>
              <a:r>
                <a:rPr lang="en-US" altLang="ko-KR" sz="700" spc="0"/>
                <a:t>(MWh/year/m</a:t>
              </a:r>
              <a:r>
                <a:rPr lang="en-US" altLang="ko-KR" sz="700" spc="0" baseline="30000"/>
                <a:t>2</a:t>
              </a:r>
              <a:r>
                <a:rPr lang="en-US" altLang="ko-KR" sz="700" spc="0"/>
                <a:t>)</a:t>
              </a:r>
              <a:endParaRPr lang="ko-KR" altLang="en-US" sz="700"/>
            </a:p>
          </p:txBody>
        </p:sp>
      </p:grpSp>
      <p:grpSp>
        <p:nvGrpSpPr>
          <p:cNvPr id="15" name="그룹 14">
            <a:extLst>
              <a:ext uri="{FF2B5EF4-FFF2-40B4-BE49-F238E27FC236}">
                <a16:creationId xmlns:a16="http://schemas.microsoft.com/office/drawing/2014/main" id="{BD875E51-83FB-0E7A-A867-8A190E0108AB}"/>
              </a:ext>
            </a:extLst>
          </p:cNvPr>
          <p:cNvGrpSpPr/>
          <p:nvPr/>
        </p:nvGrpSpPr>
        <p:grpSpPr>
          <a:xfrm>
            <a:off x="8078245" y="1683934"/>
            <a:ext cx="3547017" cy="4556899"/>
            <a:chOff x="7805481" y="1712509"/>
            <a:chExt cx="3547017" cy="4556899"/>
          </a:xfrm>
        </p:grpSpPr>
        <p:pic>
          <p:nvPicPr>
            <p:cNvPr id="34" name="그림 33" descr="스크린샷, 지도, 나무이(가) 표시된 사진&#10;&#10;AI 생성 콘텐츠는 정확하지 않을 수 있습니다.">
              <a:extLst>
                <a:ext uri="{FF2B5EF4-FFF2-40B4-BE49-F238E27FC236}">
                  <a16:creationId xmlns:a16="http://schemas.microsoft.com/office/drawing/2014/main" id="{AC0BA688-A1B4-40C3-FF62-4F0FC9228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404" y="1712509"/>
              <a:ext cx="3291094" cy="4556899"/>
            </a:xfrm>
            <a:prstGeom prst="rect">
              <a:avLst/>
            </a:prstGeom>
          </p:spPr>
        </p:pic>
        <p:sp>
          <p:nvSpPr>
            <p:cNvPr id="10" name="직사각형 9">
              <a:extLst>
                <a:ext uri="{FF2B5EF4-FFF2-40B4-BE49-F238E27FC236}">
                  <a16:creationId xmlns:a16="http://schemas.microsoft.com/office/drawing/2014/main" id="{A8AA0F43-6DE4-1C91-897D-D32792633BAA}"/>
                </a:ext>
              </a:extLst>
            </p:cNvPr>
            <p:cNvSpPr/>
            <p:nvPr/>
          </p:nvSpPr>
          <p:spPr>
            <a:xfrm>
              <a:off x="8061404" y="5831681"/>
              <a:ext cx="871537" cy="200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42469E4-9696-1DA0-98F4-35D63838FD73}"/>
                </a:ext>
              </a:extLst>
            </p:cNvPr>
            <p:cNvSpPr txBox="1"/>
            <p:nvPr/>
          </p:nvSpPr>
          <p:spPr>
            <a:xfrm>
              <a:off x="7805481" y="5807839"/>
              <a:ext cx="857172" cy="200055"/>
            </a:xfrm>
            <a:prstGeom prst="rect">
              <a:avLst/>
            </a:prstGeom>
            <a:solidFill>
              <a:schemeClr val="bg1"/>
            </a:solidFill>
          </p:spPr>
          <p:txBody>
            <a:bodyPr wrap="square">
              <a:spAutoFit/>
            </a:bodyPr>
            <a:lstStyle/>
            <a:p>
              <a:pPr algn="ctr"/>
              <a:r>
                <a:rPr lang="en-US" altLang="ko-KR" sz="700" spc="0"/>
                <a:t>(MWh/year/m</a:t>
              </a:r>
              <a:r>
                <a:rPr lang="en-US" altLang="ko-KR" sz="700" spc="0" baseline="30000"/>
                <a:t>2</a:t>
              </a:r>
              <a:r>
                <a:rPr lang="en-US" altLang="ko-KR" sz="700" spc="0"/>
                <a:t>)</a:t>
              </a:r>
              <a:endParaRPr lang="ko-KR" altLang="en-US" sz="700"/>
            </a:p>
          </p:txBody>
        </p:sp>
      </p:grpSp>
      <p:sp>
        <p:nvSpPr>
          <p:cNvPr id="16" name="TextBox 15">
            <a:extLst>
              <a:ext uri="{FF2B5EF4-FFF2-40B4-BE49-F238E27FC236}">
                <a16:creationId xmlns:a16="http://schemas.microsoft.com/office/drawing/2014/main" id="{38A2A1D3-B4DE-6B1F-1A44-3949B9D3A07B}"/>
              </a:ext>
            </a:extLst>
          </p:cNvPr>
          <p:cNvSpPr txBox="1"/>
          <p:nvPr/>
        </p:nvSpPr>
        <p:spPr>
          <a:xfrm>
            <a:off x="1161423" y="1147378"/>
            <a:ext cx="2537580" cy="338554"/>
          </a:xfrm>
          <a:prstGeom prst="rect">
            <a:avLst/>
          </a:prstGeom>
          <a:noFill/>
        </p:spPr>
        <p:txBody>
          <a:bodyPr wrap="square">
            <a:spAutoFit/>
          </a:bodyPr>
          <a:lstStyle/>
          <a:p>
            <a:pPr algn="ctr"/>
            <a:r>
              <a:rPr lang="en-US" altLang="ko-KR" sz="1600" spc="0">
                <a:latin typeface="HY헤드라인M" panose="02030600000101010101" pitchFamily="18" charset="-127"/>
                <a:ea typeface="HY헤드라인M" panose="02030600000101010101" pitchFamily="18" charset="-127"/>
              </a:rPr>
              <a:t>Theoretical potential</a:t>
            </a:r>
            <a:endParaRPr lang="ko-KR" altLang="en-US" sz="1600">
              <a:latin typeface="HY헤드라인M" panose="02030600000101010101" pitchFamily="18" charset="-127"/>
              <a:ea typeface="HY헤드라인M" panose="02030600000101010101" pitchFamily="18" charset="-127"/>
            </a:endParaRPr>
          </a:p>
        </p:txBody>
      </p:sp>
      <p:sp>
        <p:nvSpPr>
          <p:cNvPr id="17" name="TextBox 16">
            <a:extLst>
              <a:ext uri="{FF2B5EF4-FFF2-40B4-BE49-F238E27FC236}">
                <a16:creationId xmlns:a16="http://schemas.microsoft.com/office/drawing/2014/main" id="{D4836566-E3CC-7B9B-BFF6-6101C915545B}"/>
              </a:ext>
            </a:extLst>
          </p:cNvPr>
          <p:cNvSpPr txBox="1"/>
          <p:nvPr/>
        </p:nvSpPr>
        <p:spPr>
          <a:xfrm>
            <a:off x="5009079" y="1147378"/>
            <a:ext cx="2537580" cy="338554"/>
          </a:xfrm>
          <a:prstGeom prst="rect">
            <a:avLst/>
          </a:prstGeom>
          <a:noFill/>
        </p:spPr>
        <p:txBody>
          <a:bodyPr wrap="square">
            <a:spAutoFit/>
          </a:bodyPr>
          <a:lstStyle/>
          <a:p>
            <a:pPr algn="ctr"/>
            <a:r>
              <a:rPr lang="en-US" altLang="ko-KR" sz="1600" spc="0">
                <a:latin typeface="HY헤드라인M" panose="02030600000101010101" pitchFamily="18" charset="-127"/>
                <a:ea typeface="HY헤드라인M" panose="02030600000101010101" pitchFamily="18" charset="-127"/>
              </a:rPr>
              <a:t>Technical potential</a:t>
            </a:r>
            <a:endParaRPr lang="ko-KR" altLang="en-US" sz="1600">
              <a:latin typeface="HY헤드라인M" panose="02030600000101010101" pitchFamily="18" charset="-127"/>
              <a:ea typeface="HY헤드라인M" panose="02030600000101010101" pitchFamily="18" charset="-127"/>
            </a:endParaRPr>
          </a:p>
        </p:txBody>
      </p:sp>
      <p:sp>
        <p:nvSpPr>
          <p:cNvPr id="18" name="TextBox 17">
            <a:extLst>
              <a:ext uri="{FF2B5EF4-FFF2-40B4-BE49-F238E27FC236}">
                <a16:creationId xmlns:a16="http://schemas.microsoft.com/office/drawing/2014/main" id="{DF561EF2-D276-FBAD-B364-F0FD20CFB750}"/>
              </a:ext>
            </a:extLst>
          </p:cNvPr>
          <p:cNvSpPr txBox="1"/>
          <p:nvPr/>
        </p:nvSpPr>
        <p:spPr>
          <a:xfrm>
            <a:off x="8806461" y="1147378"/>
            <a:ext cx="2537580" cy="338554"/>
          </a:xfrm>
          <a:prstGeom prst="rect">
            <a:avLst/>
          </a:prstGeom>
          <a:noFill/>
        </p:spPr>
        <p:txBody>
          <a:bodyPr wrap="square">
            <a:spAutoFit/>
          </a:bodyPr>
          <a:lstStyle/>
          <a:p>
            <a:pPr algn="ctr"/>
            <a:r>
              <a:rPr lang="en-US" altLang="ko-KR" sz="1600" spc="0">
                <a:latin typeface="HY헤드라인M" panose="02030600000101010101" pitchFamily="18" charset="-127"/>
                <a:ea typeface="HY헤드라인M" panose="02030600000101010101" pitchFamily="18" charset="-127"/>
              </a:rPr>
              <a:t>Market potential</a:t>
            </a:r>
            <a:endParaRPr lang="ko-KR" altLang="en-US" sz="1600">
              <a:latin typeface="HY헤드라인M" panose="02030600000101010101" pitchFamily="18" charset="-127"/>
              <a:ea typeface="HY헤드라인M" panose="02030600000101010101" pitchFamily="18" charset="-127"/>
            </a:endParaRPr>
          </a:p>
        </p:txBody>
      </p:sp>
      <p:sp>
        <p:nvSpPr>
          <p:cNvPr id="3" name="TextBox 2">
            <a:extLst>
              <a:ext uri="{FF2B5EF4-FFF2-40B4-BE49-F238E27FC236}">
                <a16:creationId xmlns:a16="http://schemas.microsoft.com/office/drawing/2014/main" id="{C886E27D-FDA7-A651-F7D3-929F4F62CF19}"/>
              </a:ext>
            </a:extLst>
          </p:cNvPr>
          <p:cNvSpPr txBox="1"/>
          <p:nvPr/>
        </p:nvSpPr>
        <p:spPr>
          <a:xfrm>
            <a:off x="2996008" y="6257633"/>
            <a:ext cx="941508" cy="184666"/>
          </a:xfrm>
          <a:prstGeom prst="rect">
            <a:avLst/>
          </a:prstGeom>
          <a:noFill/>
        </p:spPr>
        <p:txBody>
          <a:bodyPr wrap="square">
            <a:spAutoFit/>
          </a:bodyPr>
          <a:lstStyle/>
          <a:p>
            <a:pPr algn="r"/>
            <a:r>
              <a:rPr lang="en-US" altLang="ko-KR" sz="600">
                <a:ln w="3175">
                  <a:noFill/>
                </a:ln>
                <a:ea typeface="+mj-ea"/>
              </a:rPr>
              <a:t>Source: Author</a:t>
            </a:r>
          </a:p>
        </p:txBody>
      </p:sp>
      <p:sp>
        <p:nvSpPr>
          <p:cNvPr id="5" name="TextBox 4">
            <a:extLst>
              <a:ext uri="{FF2B5EF4-FFF2-40B4-BE49-F238E27FC236}">
                <a16:creationId xmlns:a16="http://schemas.microsoft.com/office/drawing/2014/main" id="{8B717017-8DB0-81DB-08AF-4BA99E9C3FBC}"/>
              </a:ext>
            </a:extLst>
          </p:cNvPr>
          <p:cNvSpPr txBox="1"/>
          <p:nvPr/>
        </p:nvSpPr>
        <p:spPr>
          <a:xfrm>
            <a:off x="6820799" y="6257633"/>
            <a:ext cx="941508" cy="184666"/>
          </a:xfrm>
          <a:prstGeom prst="rect">
            <a:avLst/>
          </a:prstGeom>
          <a:noFill/>
        </p:spPr>
        <p:txBody>
          <a:bodyPr wrap="square">
            <a:spAutoFit/>
          </a:bodyPr>
          <a:lstStyle/>
          <a:p>
            <a:pPr algn="r"/>
            <a:r>
              <a:rPr lang="en-US" altLang="ko-KR" sz="600">
                <a:ln w="3175">
                  <a:noFill/>
                </a:ln>
                <a:ea typeface="+mj-ea"/>
              </a:rPr>
              <a:t>Source: Author</a:t>
            </a:r>
          </a:p>
        </p:txBody>
      </p:sp>
      <p:sp>
        <p:nvSpPr>
          <p:cNvPr id="7" name="TextBox 6">
            <a:extLst>
              <a:ext uri="{FF2B5EF4-FFF2-40B4-BE49-F238E27FC236}">
                <a16:creationId xmlns:a16="http://schemas.microsoft.com/office/drawing/2014/main" id="{8AA28A60-FA6E-4788-8580-D2826C88517B}"/>
              </a:ext>
            </a:extLst>
          </p:cNvPr>
          <p:cNvSpPr txBox="1"/>
          <p:nvPr/>
        </p:nvSpPr>
        <p:spPr>
          <a:xfrm>
            <a:off x="10719212" y="6257633"/>
            <a:ext cx="941508" cy="184666"/>
          </a:xfrm>
          <a:prstGeom prst="rect">
            <a:avLst/>
          </a:prstGeom>
          <a:noFill/>
        </p:spPr>
        <p:txBody>
          <a:bodyPr wrap="square">
            <a:spAutoFit/>
          </a:bodyPr>
          <a:lstStyle/>
          <a:p>
            <a:pPr algn="r"/>
            <a:r>
              <a:rPr lang="en-US" altLang="ko-KR" sz="600">
                <a:ln w="3175">
                  <a:noFill/>
                </a:ln>
                <a:ea typeface="+mj-ea"/>
              </a:rPr>
              <a:t>Source: Author</a:t>
            </a:r>
          </a:p>
        </p:txBody>
      </p:sp>
      <p:sp>
        <p:nvSpPr>
          <p:cNvPr id="19" name="TextBox 18">
            <a:extLst>
              <a:ext uri="{FF2B5EF4-FFF2-40B4-BE49-F238E27FC236}">
                <a16:creationId xmlns:a16="http://schemas.microsoft.com/office/drawing/2014/main" id="{CA3172F2-4059-7800-0B98-CF72313C4E66}"/>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4195883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EE1362-5AB3-E654-A069-F214B0F3A957}"/>
              </a:ext>
            </a:extLst>
          </p:cNvPr>
          <p:cNvSpPr>
            <a:spLocks noGrp="1"/>
          </p:cNvSpPr>
          <p:nvPr>
            <p:ph type="title"/>
          </p:nvPr>
        </p:nvSpPr>
        <p:spPr/>
        <p:txBody>
          <a:bodyPr/>
          <a:lstStyle/>
          <a:p>
            <a:r>
              <a:rPr lang="en-US" altLang="ko-KR"/>
              <a:t>Bridging environment and energy</a:t>
            </a:r>
            <a:endParaRPr lang="ko-KR" altLang="en-US"/>
          </a:p>
        </p:txBody>
      </p:sp>
      <p:sp>
        <p:nvSpPr>
          <p:cNvPr id="4" name="슬라이드 번호 개체 틀 3">
            <a:extLst>
              <a:ext uri="{FF2B5EF4-FFF2-40B4-BE49-F238E27FC236}">
                <a16:creationId xmlns:a16="http://schemas.microsoft.com/office/drawing/2014/main" id="{A06976F6-8E57-4317-3F4C-5A2AAEE47E24}"/>
              </a:ext>
            </a:extLst>
          </p:cNvPr>
          <p:cNvSpPr>
            <a:spLocks noGrp="1"/>
          </p:cNvSpPr>
          <p:nvPr>
            <p:ph type="sldNum" sz="quarter" idx="12"/>
          </p:nvPr>
        </p:nvSpPr>
        <p:spPr/>
        <p:txBody>
          <a:bodyPr/>
          <a:lstStyle/>
          <a:p>
            <a:fld id="{109C872D-39A9-4065-8BF3-6A613116E2A1}" type="slidenum">
              <a:rPr lang="ko-KR" altLang="en-US" smtClean="0"/>
              <a:t>36</a:t>
            </a:fld>
            <a:endParaRPr lang="ko-KR" altLang="en-US"/>
          </a:p>
        </p:txBody>
      </p:sp>
      <p:sp>
        <p:nvSpPr>
          <p:cNvPr id="9" name="TextBox 8">
            <a:extLst>
              <a:ext uri="{FF2B5EF4-FFF2-40B4-BE49-F238E27FC236}">
                <a16:creationId xmlns:a16="http://schemas.microsoft.com/office/drawing/2014/main" id="{936F0801-7896-C521-E648-4CB2C920DA18}"/>
              </a:ext>
            </a:extLst>
          </p:cNvPr>
          <p:cNvSpPr txBox="1"/>
          <p:nvPr/>
        </p:nvSpPr>
        <p:spPr>
          <a:xfrm>
            <a:off x="441142" y="1488005"/>
            <a:ext cx="11122050" cy="1764778"/>
          </a:xfrm>
          <a:prstGeom prst="rect">
            <a:avLst/>
          </a:prstGeom>
          <a:noFill/>
        </p:spPr>
        <p:txBody>
          <a:bodyPr wrap="square" rtlCol="0" anchor="t">
            <a:spAutoFit/>
          </a:bodyPr>
          <a:lstStyle/>
          <a:p>
            <a:pPr>
              <a:lnSpc>
                <a:spcPct val="150000"/>
              </a:lnSpc>
            </a:pPr>
            <a:r>
              <a:rPr lang="en-US" altLang="ko-KR" sz="1400" b="1" u="sng">
                <a:ln w="3175">
                  <a:noFill/>
                </a:ln>
                <a:ea typeface="+mj-ea"/>
              </a:rPr>
              <a:t>Research Design</a:t>
            </a:r>
          </a:p>
          <a:p>
            <a:pPr marL="92075" indent="-92075">
              <a:lnSpc>
                <a:spcPct val="150000"/>
              </a:lnSpc>
              <a:buFont typeface="Arial" panose="020B0604020202020204" pitchFamily="34" charset="0"/>
              <a:buChar char="•"/>
            </a:pPr>
            <a:r>
              <a:rPr lang="en-US" altLang="ko-KR" sz="1200"/>
              <a:t> </a:t>
            </a:r>
            <a:r>
              <a:rPr lang="en-US" altLang="ko-KR" sz="1200" b="1"/>
              <a:t>(Background) </a:t>
            </a:r>
            <a:r>
              <a:rPr lang="en-US" altLang="ko-KR" sz="1200"/>
              <a:t>An extended study on the monetary valuation of ecosystem regulating services</a:t>
            </a:r>
          </a:p>
          <a:p>
            <a:pPr marL="92075" indent="-92075">
              <a:lnSpc>
                <a:spcPct val="150000"/>
              </a:lnSpc>
              <a:buFont typeface="Arial" panose="020B0604020202020204" pitchFamily="34" charset="0"/>
              <a:buChar char="•"/>
            </a:pPr>
            <a:r>
              <a:rPr lang="en-US" altLang="ko-KR" sz="1200" b="1"/>
              <a:t> (Objective) </a:t>
            </a:r>
            <a:r>
              <a:rPr lang="en-US" altLang="ko-KR" sz="1200"/>
              <a:t>To estimate the cooling effect of green space and the resulting change in electricity demand for cooling under temperature variation</a:t>
            </a:r>
          </a:p>
          <a:p>
            <a:pPr marL="92075" indent="-92075">
              <a:lnSpc>
                <a:spcPct val="150000"/>
              </a:lnSpc>
              <a:buFont typeface="Arial" panose="020B0604020202020204" pitchFamily="34" charset="0"/>
              <a:buChar char="•"/>
            </a:pPr>
            <a:r>
              <a:rPr lang="en-US" altLang="ko-KR" sz="1200" b="1"/>
              <a:t> (Data)</a:t>
            </a:r>
          </a:p>
          <a:p>
            <a:pPr marL="411162" indent="-228600">
              <a:lnSpc>
                <a:spcPct val="150000"/>
              </a:lnSpc>
              <a:buFont typeface="+mj-ea"/>
              <a:buAutoNum type="circleNumDbPlain"/>
            </a:pPr>
            <a:r>
              <a:rPr lang="en-US" altLang="ko-KR" sz="1200"/>
              <a:t>Hourly temperature data </a:t>
            </a:r>
            <a:r>
              <a:rPr lang="en-US" altLang="ko-KR" sz="1000"/>
              <a:t>(2004-2024, 77 stations nationwide) </a:t>
            </a:r>
            <a:r>
              <a:rPr lang="en-US" altLang="ko-KR" sz="1200"/>
              <a:t>from ASOS</a:t>
            </a:r>
            <a:r>
              <a:rPr lang="en-US" altLang="ko-KR" sz="1200" baseline="30000"/>
              <a:t>1)</a:t>
            </a:r>
            <a:r>
              <a:rPr lang="en-US" altLang="ko-KR" sz="1200"/>
              <a:t> provided by KMA</a:t>
            </a:r>
            <a:r>
              <a:rPr lang="en-US" altLang="ko-KR" sz="1200" baseline="30000"/>
              <a:t>2)</a:t>
            </a:r>
            <a:r>
              <a:rPr lang="en-US" altLang="ko-KR" sz="1200"/>
              <a:t> retrieved via API</a:t>
            </a:r>
            <a:r>
              <a:rPr lang="en-US" altLang="ko-KR" sz="1200" baseline="30000"/>
              <a:t>3)</a:t>
            </a:r>
            <a:endParaRPr lang="en-US" altLang="ko-KR" sz="1200"/>
          </a:p>
          <a:p>
            <a:pPr marL="411162" indent="-228600">
              <a:lnSpc>
                <a:spcPct val="150000"/>
              </a:lnSpc>
              <a:buFont typeface="+mj-ea"/>
              <a:buAutoNum type="circleNumDbPlain"/>
            </a:pPr>
            <a:r>
              <a:rPr lang="en-US" altLang="ko-KR" sz="1200"/>
              <a:t>Monthly electricity consumption by cities and contract type provided by KEPCO</a:t>
            </a:r>
            <a:r>
              <a:rPr lang="en-US" altLang="ko-KR" sz="1200" baseline="30000"/>
              <a:t>4)</a:t>
            </a:r>
            <a:endParaRPr lang="en-US" altLang="ko-KR" sz="1200"/>
          </a:p>
        </p:txBody>
      </p:sp>
      <p:pic>
        <p:nvPicPr>
          <p:cNvPr id="11" name="그림 10">
            <a:extLst>
              <a:ext uri="{FF2B5EF4-FFF2-40B4-BE49-F238E27FC236}">
                <a16:creationId xmlns:a16="http://schemas.microsoft.com/office/drawing/2014/main" id="{28FCB965-4573-08E7-D4A4-B0F24FE02460}"/>
              </a:ext>
            </a:extLst>
          </p:cNvPr>
          <p:cNvPicPr>
            <a:picLocks noChangeAspect="1"/>
          </p:cNvPicPr>
          <p:nvPr/>
        </p:nvPicPr>
        <p:blipFill>
          <a:blip r:embed="rId3"/>
          <a:stretch>
            <a:fillRect/>
          </a:stretch>
        </p:blipFill>
        <p:spPr>
          <a:xfrm>
            <a:off x="845320" y="3913996"/>
            <a:ext cx="2160000" cy="2160000"/>
          </a:xfrm>
          <a:prstGeom prst="rect">
            <a:avLst/>
          </a:prstGeom>
        </p:spPr>
      </p:pic>
      <p:sp>
        <p:nvSpPr>
          <p:cNvPr id="14" name="TextBox 13">
            <a:extLst>
              <a:ext uri="{FF2B5EF4-FFF2-40B4-BE49-F238E27FC236}">
                <a16:creationId xmlns:a16="http://schemas.microsoft.com/office/drawing/2014/main" id="{34117C69-8CC0-34DC-E683-63470FAA8204}"/>
              </a:ext>
            </a:extLst>
          </p:cNvPr>
          <p:cNvSpPr txBox="1"/>
          <p:nvPr/>
        </p:nvSpPr>
        <p:spPr>
          <a:xfrm>
            <a:off x="4112778" y="3487129"/>
            <a:ext cx="2768528" cy="461665"/>
          </a:xfrm>
          <a:prstGeom prst="rect">
            <a:avLst/>
          </a:prstGeom>
          <a:noFill/>
        </p:spPr>
        <p:txBody>
          <a:bodyPr wrap="square">
            <a:spAutoFit/>
          </a:bodyPr>
          <a:lstStyle/>
          <a:p>
            <a:pPr algn="ctr"/>
            <a:r>
              <a:rPr lang="en-US" altLang="ko-KR" sz="1200">
                <a:ln w="3175">
                  <a:noFill/>
                </a:ln>
                <a:latin typeface="HY헤드라인M" panose="02030600000101010101" pitchFamily="18" charset="-127"/>
                <a:ea typeface="HY헤드라인M" panose="02030600000101010101" pitchFamily="18" charset="-127"/>
              </a:rPr>
              <a:t>Temperature response function (TRF)</a:t>
            </a:r>
          </a:p>
        </p:txBody>
      </p:sp>
      <p:pic>
        <p:nvPicPr>
          <p:cNvPr id="16" name="그림 15">
            <a:extLst>
              <a:ext uri="{FF2B5EF4-FFF2-40B4-BE49-F238E27FC236}">
                <a16:creationId xmlns:a16="http://schemas.microsoft.com/office/drawing/2014/main" id="{B31427DE-0EB4-28D8-B267-9F0D1692EA03}"/>
              </a:ext>
            </a:extLst>
          </p:cNvPr>
          <p:cNvPicPr>
            <a:picLocks noChangeAspect="1"/>
          </p:cNvPicPr>
          <p:nvPr/>
        </p:nvPicPr>
        <p:blipFill>
          <a:blip r:embed="rId4"/>
          <a:stretch>
            <a:fillRect/>
          </a:stretch>
        </p:blipFill>
        <p:spPr>
          <a:xfrm>
            <a:off x="4321435" y="6004307"/>
            <a:ext cx="2453612" cy="316848"/>
          </a:xfrm>
          <a:prstGeom prst="rect">
            <a:avLst/>
          </a:prstGeom>
        </p:spPr>
      </p:pic>
      <p:pic>
        <p:nvPicPr>
          <p:cNvPr id="17" name="그림 16">
            <a:extLst>
              <a:ext uri="{FF2B5EF4-FFF2-40B4-BE49-F238E27FC236}">
                <a16:creationId xmlns:a16="http://schemas.microsoft.com/office/drawing/2014/main" id="{D6468972-08B8-A254-42F0-480D77019CB2}"/>
              </a:ext>
            </a:extLst>
          </p:cNvPr>
          <p:cNvPicPr>
            <a:picLocks noChangeAspect="1"/>
          </p:cNvPicPr>
          <p:nvPr/>
        </p:nvPicPr>
        <p:blipFill>
          <a:blip r:embed="rId5"/>
          <a:stretch>
            <a:fillRect/>
          </a:stretch>
        </p:blipFill>
        <p:spPr>
          <a:xfrm>
            <a:off x="7705406" y="4009685"/>
            <a:ext cx="4109904" cy="348467"/>
          </a:xfrm>
          <a:prstGeom prst="rect">
            <a:avLst/>
          </a:prstGeom>
        </p:spPr>
      </p:pic>
      <p:pic>
        <p:nvPicPr>
          <p:cNvPr id="19" name="그림 18">
            <a:extLst>
              <a:ext uri="{FF2B5EF4-FFF2-40B4-BE49-F238E27FC236}">
                <a16:creationId xmlns:a16="http://schemas.microsoft.com/office/drawing/2014/main" id="{50AD775D-D453-A666-8A7B-BE2EBD2188AC}"/>
              </a:ext>
            </a:extLst>
          </p:cNvPr>
          <p:cNvPicPr>
            <a:picLocks noChangeAspect="1"/>
          </p:cNvPicPr>
          <p:nvPr/>
        </p:nvPicPr>
        <p:blipFill>
          <a:blip r:embed="rId3"/>
          <a:srcRect l="80640" t="75767" r="6571" b="9985"/>
          <a:stretch>
            <a:fillRect/>
          </a:stretch>
        </p:blipFill>
        <p:spPr>
          <a:xfrm>
            <a:off x="2396725" y="3922036"/>
            <a:ext cx="588961" cy="656235"/>
          </a:xfrm>
          <a:prstGeom prst="rect">
            <a:avLst/>
          </a:prstGeom>
        </p:spPr>
      </p:pic>
      <p:sp>
        <p:nvSpPr>
          <p:cNvPr id="20" name="직사각형 19">
            <a:extLst>
              <a:ext uri="{FF2B5EF4-FFF2-40B4-BE49-F238E27FC236}">
                <a16:creationId xmlns:a16="http://schemas.microsoft.com/office/drawing/2014/main" id="{1AF25D11-CEE1-6A0D-184D-8DF5467E7C13}"/>
              </a:ext>
            </a:extLst>
          </p:cNvPr>
          <p:cNvSpPr/>
          <p:nvPr/>
        </p:nvSpPr>
        <p:spPr>
          <a:xfrm>
            <a:off x="2606139" y="5541978"/>
            <a:ext cx="284382" cy="307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34B9692-E87A-BF31-ECD3-910444F84E23}"/>
              </a:ext>
            </a:extLst>
          </p:cNvPr>
          <p:cNvSpPr txBox="1"/>
          <p:nvPr/>
        </p:nvSpPr>
        <p:spPr>
          <a:xfrm>
            <a:off x="8437627" y="3579462"/>
            <a:ext cx="2883270" cy="276999"/>
          </a:xfrm>
          <a:prstGeom prst="rect">
            <a:avLst/>
          </a:prstGeom>
          <a:noFill/>
        </p:spPr>
        <p:txBody>
          <a:bodyPr wrap="square">
            <a:spAutoFit/>
          </a:bodyPr>
          <a:lstStyle/>
          <a:p>
            <a:pPr algn="ctr"/>
            <a:r>
              <a:rPr lang="en-US" altLang="ko-KR" sz="1200">
                <a:ln w="3175">
                  <a:noFill/>
                </a:ln>
                <a:latin typeface="HY헤드라인M" panose="02030600000101010101" pitchFamily="18" charset="-127"/>
                <a:ea typeface="HY헤드라인M" panose="02030600000101010101" pitchFamily="18" charset="-127"/>
              </a:rPr>
              <a:t>Electricity demand function</a:t>
            </a:r>
            <a:endParaRPr lang="ko-KR" altLang="en-US" sz="1200">
              <a:latin typeface="HY헤드라인M" panose="02030600000101010101" pitchFamily="18" charset="-127"/>
              <a:ea typeface="HY헤드라인M" panose="02030600000101010101" pitchFamily="18" charset="-127"/>
            </a:endParaRPr>
          </a:p>
        </p:txBody>
      </p:sp>
      <p:grpSp>
        <p:nvGrpSpPr>
          <p:cNvPr id="43" name="그룹 42">
            <a:extLst>
              <a:ext uri="{FF2B5EF4-FFF2-40B4-BE49-F238E27FC236}">
                <a16:creationId xmlns:a16="http://schemas.microsoft.com/office/drawing/2014/main" id="{6C2D741C-F941-9107-3147-3C6EA80498E0}"/>
              </a:ext>
            </a:extLst>
          </p:cNvPr>
          <p:cNvGrpSpPr/>
          <p:nvPr/>
        </p:nvGrpSpPr>
        <p:grpSpPr>
          <a:xfrm>
            <a:off x="7757069" y="4551333"/>
            <a:ext cx="2495406" cy="1320352"/>
            <a:chOff x="7757069" y="4393601"/>
            <a:chExt cx="2495406" cy="1320352"/>
          </a:xfrm>
        </p:grpSpPr>
        <p:sp>
          <p:nvSpPr>
            <p:cNvPr id="24" name="TextBox 23">
              <a:extLst>
                <a:ext uri="{FF2B5EF4-FFF2-40B4-BE49-F238E27FC236}">
                  <a16:creationId xmlns:a16="http://schemas.microsoft.com/office/drawing/2014/main" id="{BEC6695F-EF7C-9581-CA7D-C1AC1273BE93}"/>
                </a:ext>
              </a:extLst>
            </p:cNvPr>
            <p:cNvSpPr txBox="1">
              <a:spLocks/>
            </p:cNvSpPr>
            <p:nvPr/>
          </p:nvSpPr>
          <p:spPr>
            <a:xfrm>
              <a:off x="8189345" y="4393601"/>
              <a:ext cx="2063130" cy="1320352"/>
            </a:xfrm>
            <a:prstGeom prst="rect">
              <a:avLst/>
            </a:prstGeom>
            <a:noFill/>
          </p:spPr>
          <p:txBody>
            <a:bodyPr wrap="square" tIns="36000" bIns="36000" rtlCol="0" anchor="t">
              <a:spAutoFit/>
            </a:bodyPr>
            <a:lstStyle>
              <a:defPPr>
                <a:defRPr lang="en-US"/>
              </a:defPPr>
              <a:lvl1pPr marL="92075" indent="-92075" latinLnBrk="1">
                <a:lnSpc>
                  <a:spcPts val="2000"/>
                </a:lnSpc>
                <a:buClr>
                  <a:schemeClr val="tx1"/>
                </a:buClr>
                <a:buSzPct val="120000"/>
                <a:buFont typeface="Arial" panose="020B0604020202020204" pitchFamily="34" charset="0"/>
                <a:buChar char="•"/>
                <a:defRPr kumimoji="1" sz="1200" spc="-60">
                  <a:ln>
                    <a:solidFill>
                      <a:srgbClr val="5B9BD5">
                        <a:shade val="50000"/>
                        <a:alpha val="0"/>
                      </a:srgbClr>
                    </a:solidFill>
                  </a:ln>
                  <a:solidFill>
                    <a:schemeClr val="tx1">
                      <a:lumMod val="85000"/>
                      <a:lumOff val="15000"/>
                    </a:schemeClr>
                  </a:solidFill>
                  <a:latin typeface="+mn-ea"/>
                  <a:cs typeface="Pretendard" panose="02000503000000020004" pitchFamily="50" charset="-127"/>
                </a:defRPr>
              </a:lvl1pPr>
            </a:lstStyle>
            <a:p>
              <a:pPr marL="0" indent="0">
                <a:buNone/>
              </a:pPr>
              <a:r>
                <a:rPr lang="en-US" altLang="ko-KR" sz="1050" spc="0"/>
                <a:t>Monthly electricity sales</a:t>
              </a:r>
            </a:p>
            <a:p>
              <a:pPr marL="0" indent="0">
                <a:buNone/>
              </a:pPr>
              <a:r>
                <a:rPr lang="en-US" altLang="ko-KR" sz="1050" spc="0"/>
                <a:t>Monthly effective days</a:t>
              </a:r>
            </a:p>
            <a:p>
              <a:pPr marL="0" indent="0">
                <a:buNone/>
              </a:pPr>
              <a:r>
                <a:rPr lang="en-US" altLang="ko-KR" sz="1050" spc="0"/>
                <a:t>Real electricity tariff index</a:t>
              </a:r>
            </a:p>
            <a:p>
              <a:pPr marL="0" indent="0">
                <a:buNone/>
              </a:pPr>
              <a:r>
                <a:rPr lang="en-US" altLang="ko-KR" sz="1050" spc="0"/>
                <a:t>Monthly GRDP</a:t>
              </a:r>
            </a:p>
            <a:p>
              <a:pPr marL="0" indent="0">
                <a:buNone/>
              </a:pPr>
              <a:r>
                <a:rPr lang="en-US" altLang="ko-KR" sz="1050" spc="0"/>
                <a:t>Monthly temperature effect</a:t>
              </a:r>
            </a:p>
          </p:txBody>
        </p:sp>
        <p:pic>
          <p:nvPicPr>
            <p:cNvPr id="25" name="그림 24">
              <a:extLst>
                <a:ext uri="{FF2B5EF4-FFF2-40B4-BE49-F238E27FC236}">
                  <a16:creationId xmlns:a16="http://schemas.microsoft.com/office/drawing/2014/main" id="{47CD2689-F941-7B3C-6721-9E1244513759}"/>
                </a:ext>
              </a:extLst>
            </p:cNvPr>
            <p:cNvPicPr>
              <a:picLocks noChangeAspect="1"/>
            </p:cNvPicPr>
            <p:nvPr/>
          </p:nvPicPr>
          <p:blipFill>
            <a:blip r:embed="rId5"/>
            <a:srcRect l="14796" t="1" r="76127" b="57313"/>
            <a:stretch>
              <a:fillRect/>
            </a:stretch>
          </p:blipFill>
          <p:spPr>
            <a:xfrm>
              <a:off x="7852093" y="4516839"/>
              <a:ext cx="373062" cy="148750"/>
            </a:xfrm>
            <a:prstGeom prst="rect">
              <a:avLst/>
            </a:prstGeom>
          </p:spPr>
        </p:pic>
        <p:pic>
          <p:nvPicPr>
            <p:cNvPr id="26" name="그림 25">
              <a:extLst>
                <a:ext uri="{FF2B5EF4-FFF2-40B4-BE49-F238E27FC236}">
                  <a16:creationId xmlns:a16="http://schemas.microsoft.com/office/drawing/2014/main" id="{69761FD7-9D9C-87D2-EAF6-ED997B1452D2}"/>
                </a:ext>
              </a:extLst>
            </p:cNvPr>
            <p:cNvPicPr>
              <a:picLocks noChangeAspect="1"/>
            </p:cNvPicPr>
            <p:nvPr/>
          </p:nvPicPr>
          <p:blipFill>
            <a:blip r:embed="rId5"/>
            <a:srcRect l="87976" t="33231" r="6346" b="22579"/>
            <a:stretch>
              <a:fillRect/>
            </a:stretch>
          </p:blipFill>
          <p:spPr>
            <a:xfrm>
              <a:off x="7955983" y="5512441"/>
              <a:ext cx="233362" cy="153988"/>
            </a:xfrm>
            <a:prstGeom prst="rect">
              <a:avLst/>
            </a:prstGeom>
          </p:spPr>
        </p:pic>
        <p:pic>
          <p:nvPicPr>
            <p:cNvPr id="27" name="그림 26">
              <a:extLst>
                <a:ext uri="{FF2B5EF4-FFF2-40B4-BE49-F238E27FC236}">
                  <a16:creationId xmlns:a16="http://schemas.microsoft.com/office/drawing/2014/main" id="{BD816D96-4382-51CB-78E7-401D64B7E339}"/>
                </a:ext>
              </a:extLst>
            </p:cNvPr>
            <p:cNvPicPr>
              <a:picLocks noChangeAspect="1"/>
            </p:cNvPicPr>
            <p:nvPr/>
          </p:nvPicPr>
          <p:blipFill>
            <a:blip r:embed="rId5"/>
            <a:srcRect l="14508" t="55323" r="75874"/>
            <a:stretch>
              <a:fillRect/>
            </a:stretch>
          </p:blipFill>
          <p:spPr>
            <a:xfrm>
              <a:off x="7840980" y="4754535"/>
              <a:ext cx="395287" cy="155686"/>
            </a:xfrm>
            <a:prstGeom prst="rect">
              <a:avLst/>
            </a:prstGeom>
          </p:spPr>
        </p:pic>
        <p:pic>
          <p:nvPicPr>
            <p:cNvPr id="28" name="그림 27">
              <a:extLst>
                <a:ext uri="{FF2B5EF4-FFF2-40B4-BE49-F238E27FC236}">
                  <a16:creationId xmlns:a16="http://schemas.microsoft.com/office/drawing/2014/main" id="{1E0AEDE2-2281-5A30-39AF-C40F640E5E09}"/>
                </a:ext>
              </a:extLst>
            </p:cNvPr>
            <p:cNvPicPr>
              <a:picLocks noChangeAspect="1"/>
            </p:cNvPicPr>
            <p:nvPr/>
          </p:nvPicPr>
          <p:blipFill>
            <a:blip r:embed="rId5"/>
            <a:srcRect l="45757" t="30107" r="42153" b="22475"/>
            <a:stretch>
              <a:fillRect/>
            </a:stretch>
          </p:blipFill>
          <p:spPr>
            <a:xfrm>
              <a:off x="7757069" y="5258259"/>
              <a:ext cx="496889" cy="165237"/>
            </a:xfrm>
            <a:prstGeom prst="rect">
              <a:avLst/>
            </a:prstGeom>
          </p:spPr>
        </p:pic>
        <p:pic>
          <p:nvPicPr>
            <p:cNvPr id="29" name="그림 28">
              <a:extLst>
                <a:ext uri="{FF2B5EF4-FFF2-40B4-BE49-F238E27FC236}">
                  <a16:creationId xmlns:a16="http://schemas.microsoft.com/office/drawing/2014/main" id="{E8610961-6F8D-8355-6C4E-6E675B36B858}"/>
                </a:ext>
              </a:extLst>
            </p:cNvPr>
            <p:cNvPicPr>
              <a:picLocks noChangeAspect="1"/>
            </p:cNvPicPr>
            <p:nvPr/>
          </p:nvPicPr>
          <p:blipFill>
            <a:blip r:embed="rId5"/>
            <a:srcRect l="71945" t="29342" r="19750" b="21831"/>
            <a:stretch>
              <a:fillRect/>
            </a:stretch>
          </p:blipFill>
          <p:spPr>
            <a:xfrm>
              <a:off x="7894953" y="4999167"/>
              <a:ext cx="341314" cy="170146"/>
            </a:xfrm>
            <a:prstGeom prst="rect">
              <a:avLst/>
            </a:prstGeom>
          </p:spPr>
        </p:pic>
      </p:grpSp>
      <p:pic>
        <p:nvPicPr>
          <p:cNvPr id="30" name="그림 29">
            <a:extLst>
              <a:ext uri="{FF2B5EF4-FFF2-40B4-BE49-F238E27FC236}">
                <a16:creationId xmlns:a16="http://schemas.microsoft.com/office/drawing/2014/main" id="{173E5889-CF62-A18E-9F1A-EBF10888A0B4}"/>
              </a:ext>
            </a:extLst>
          </p:cNvPr>
          <p:cNvPicPr>
            <a:picLocks noChangeAspect="1"/>
          </p:cNvPicPr>
          <p:nvPr/>
        </p:nvPicPr>
        <p:blipFill>
          <a:blip r:embed="rId6"/>
          <a:stretch>
            <a:fillRect/>
          </a:stretch>
        </p:blipFill>
        <p:spPr>
          <a:xfrm>
            <a:off x="9951517" y="4610926"/>
            <a:ext cx="1863793" cy="464966"/>
          </a:xfrm>
          <a:prstGeom prst="rect">
            <a:avLst/>
          </a:prstGeom>
        </p:spPr>
      </p:pic>
      <p:grpSp>
        <p:nvGrpSpPr>
          <p:cNvPr id="39" name="그룹 38">
            <a:extLst>
              <a:ext uri="{FF2B5EF4-FFF2-40B4-BE49-F238E27FC236}">
                <a16:creationId xmlns:a16="http://schemas.microsoft.com/office/drawing/2014/main" id="{3617B923-D597-518A-D208-06FB17EEC51F}"/>
              </a:ext>
            </a:extLst>
          </p:cNvPr>
          <p:cNvGrpSpPr/>
          <p:nvPr/>
        </p:nvGrpSpPr>
        <p:grpSpPr>
          <a:xfrm>
            <a:off x="7294100" y="1126980"/>
            <a:ext cx="4401407" cy="286778"/>
            <a:chOff x="4257470" y="1643028"/>
            <a:chExt cx="4908313" cy="411215"/>
          </a:xfrm>
        </p:grpSpPr>
        <p:sp>
          <p:nvSpPr>
            <p:cNvPr id="37" name="사각형: 둥근 위쪽 모서리 36">
              <a:extLst>
                <a:ext uri="{FF2B5EF4-FFF2-40B4-BE49-F238E27FC236}">
                  <a16:creationId xmlns:a16="http://schemas.microsoft.com/office/drawing/2014/main" id="{4EFF0790-71E9-823D-3588-1104C8397BDE}"/>
                </a:ext>
              </a:extLst>
            </p:cNvPr>
            <p:cNvSpPr/>
            <p:nvPr/>
          </p:nvSpPr>
          <p:spPr>
            <a:xfrm rot="5400000">
              <a:off x="7553723" y="404417"/>
              <a:ext cx="340852" cy="2883269"/>
            </a:xfrm>
            <a:prstGeom prst="round2SameRect">
              <a:avLst>
                <a:gd name="adj1" fmla="val 50000"/>
                <a:gd name="adj2" fmla="val 0"/>
              </a:avLst>
            </a:prstGeom>
            <a:solidFill>
              <a:schemeClr val="accent4"/>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spc="-50"/>
            </a:p>
          </p:txBody>
        </p:sp>
        <p:sp>
          <p:nvSpPr>
            <p:cNvPr id="41" name="TextBox 40">
              <a:extLst>
                <a:ext uri="{FF2B5EF4-FFF2-40B4-BE49-F238E27FC236}">
                  <a16:creationId xmlns:a16="http://schemas.microsoft.com/office/drawing/2014/main" id="{4FCB4E17-0BCA-6117-DEE8-46814EF494AA}"/>
                </a:ext>
              </a:extLst>
            </p:cNvPr>
            <p:cNvSpPr txBox="1"/>
            <p:nvPr/>
          </p:nvSpPr>
          <p:spPr>
            <a:xfrm>
              <a:off x="6853198" y="1657052"/>
              <a:ext cx="2199130" cy="397191"/>
            </a:xfrm>
            <a:prstGeom prst="rect">
              <a:avLst/>
            </a:prstGeom>
            <a:noFill/>
          </p:spPr>
          <p:txBody>
            <a:bodyPr wrap="none" rtlCol="0" anchor="ctr">
              <a:spAutoFit/>
            </a:bodyPr>
            <a:lstStyle>
              <a:defPPr>
                <a:defRPr lang="en-US"/>
              </a:defPPr>
              <a:lvl1pPr algn="ctr">
                <a:defRPr sz="1400" b="0" spc="-60">
                  <a:ln w="3175">
                    <a:noFill/>
                  </a:ln>
                  <a:solidFill>
                    <a:schemeClr val="accent1"/>
                  </a:solidFill>
                  <a:effectLst/>
                  <a:latin typeface="경기천년제목 Medium" panose="02020603020101020101" pitchFamily="18" charset="-127"/>
                  <a:ea typeface="경기천년제목 Medium" panose="02020603020101020101" pitchFamily="18" charset="-127"/>
                </a:defRPr>
              </a:lvl1pPr>
            </a:lstStyle>
            <a:p>
              <a:r>
                <a:rPr lang="en-US" altLang="ko-KR" sz="1200" spc="-50">
                  <a:solidFill>
                    <a:schemeClr val="bg1"/>
                  </a:solidFill>
                  <a:latin typeface="+mn-ea"/>
                  <a:ea typeface="+mn-ea"/>
                </a:rPr>
                <a:t>Electricity use for cooling</a:t>
              </a:r>
              <a:r>
                <a:rPr lang="ko-KR" altLang="en-US" sz="1200" spc="-50">
                  <a:solidFill>
                    <a:schemeClr val="bg1"/>
                  </a:solidFill>
                  <a:latin typeface="+mn-ea"/>
                  <a:ea typeface="+mn-ea"/>
                </a:rPr>
                <a:t> ↓</a:t>
              </a:r>
            </a:p>
          </p:txBody>
        </p:sp>
        <p:sp>
          <p:nvSpPr>
            <p:cNvPr id="31" name="사각형: 둥근 위쪽 모서리 30">
              <a:extLst>
                <a:ext uri="{FF2B5EF4-FFF2-40B4-BE49-F238E27FC236}">
                  <a16:creationId xmlns:a16="http://schemas.microsoft.com/office/drawing/2014/main" id="{8CFF656F-3D83-B850-7FE4-207FB9674689}"/>
                </a:ext>
              </a:extLst>
            </p:cNvPr>
            <p:cNvSpPr/>
            <p:nvPr/>
          </p:nvSpPr>
          <p:spPr>
            <a:xfrm rot="5400000">
              <a:off x="5986719" y="1217629"/>
              <a:ext cx="340852" cy="1251083"/>
            </a:xfrm>
            <a:prstGeom prst="round2SameRect">
              <a:avLst>
                <a:gd name="adj1" fmla="val 47538"/>
                <a:gd name="adj2" fmla="val 0"/>
              </a:avLst>
            </a:prstGeom>
            <a:solidFill>
              <a:schemeClr val="accent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spc="-50"/>
            </a:p>
          </p:txBody>
        </p:sp>
        <p:sp>
          <p:nvSpPr>
            <p:cNvPr id="33" name="사각형: 둥근 위쪽 모서리 32">
              <a:extLst>
                <a:ext uri="{FF2B5EF4-FFF2-40B4-BE49-F238E27FC236}">
                  <a16:creationId xmlns:a16="http://schemas.microsoft.com/office/drawing/2014/main" id="{A1929494-7E2F-28ED-BE18-E1179C7A115F}"/>
                </a:ext>
              </a:extLst>
            </p:cNvPr>
            <p:cNvSpPr/>
            <p:nvPr/>
          </p:nvSpPr>
          <p:spPr>
            <a:xfrm rot="5400000">
              <a:off x="4887671" y="1042542"/>
              <a:ext cx="340852" cy="1601254"/>
            </a:xfrm>
            <a:prstGeom prst="round2SameRect">
              <a:avLst>
                <a:gd name="adj1" fmla="val 50000"/>
                <a:gd name="adj2" fmla="val 0"/>
              </a:avLst>
            </a:prstGeom>
            <a:solidFill>
              <a:schemeClr val="accent6">
                <a:lumMod val="75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spc="-50"/>
            </a:p>
          </p:txBody>
        </p:sp>
        <p:sp>
          <p:nvSpPr>
            <p:cNvPr id="35" name="TextBox 34">
              <a:extLst>
                <a:ext uri="{FF2B5EF4-FFF2-40B4-BE49-F238E27FC236}">
                  <a16:creationId xmlns:a16="http://schemas.microsoft.com/office/drawing/2014/main" id="{B286C839-A02B-E281-D46F-228991A3A2AD}"/>
                </a:ext>
              </a:extLst>
            </p:cNvPr>
            <p:cNvSpPr txBox="1"/>
            <p:nvPr/>
          </p:nvSpPr>
          <p:spPr>
            <a:xfrm>
              <a:off x="4257470" y="1648117"/>
              <a:ext cx="1428762" cy="397189"/>
            </a:xfrm>
            <a:prstGeom prst="rect">
              <a:avLst/>
            </a:prstGeom>
            <a:noFill/>
          </p:spPr>
          <p:txBody>
            <a:bodyPr wrap="square" rtlCol="0" anchor="ctr">
              <a:spAutoFit/>
            </a:bodyPr>
            <a:lstStyle>
              <a:defPPr>
                <a:defRPr lang="en-US"/>
              </a:defPPr>
              <a:lvl1pPr algn="ctr">
                <a:defRPr sz="1400" b="0" spc="-60">
                  <a:ln w="3175">
                    <a:noFill/>
                  </a:ln>
                  <a:solidFill>
                    <a:schemeClr val="accent1"/>
                  </a:solidFill>
                  <a:effectLst/>
                  <a:latin typeface="경기천년제목 Medium" panose="02020603020101020101" pitchFamily="18" charset="-127"/>
                  <a:ea typeface="경기천년제목 Medium" panose="02020603020101020101" pitchFamily="18" charset="-127"/>
                </a:defRPr>
              </a:lvl1pPr>
            </a:lstStyle>
            <a:p>
              <a:r>
                <a:rPr lang="ko-KR" altLang="en-US" sz="1200" spc="-50">
                  <a:solidFill>
                    <a:schemeClr val="bg1"/>
                  </a:solidFill>
                  <a:latin typeface="맑은 고딕" panose="020B0503020000020004" pitchFamily="50" charset="-127"/>
                  <a:ea typeface="맑은 고딕" panose="020B0503020000020004" pitchFamily="50" charset="-127"/>
                </a:rPr>
                <a:t> </a:t>
              </a:r>
              <a:r>
                <a:rPr lang="en-US" altLang="ko-KR" sz="1200" spc="-50">
                  <a:solidFill>
                    <a:schemeClr val="bg1"/>
                  </a:solidFill>
                  <a:latin typeface="맑은 고딕" panose="020B0503020000020004" pitchFamily="50" charset="-127"/>
                  <a:ea typeface="맑은 고딕" panose="020B0503020000020004" pitchFamily="50" charset="-127"/>
                </a:rPr>
                <a:t>Green space↑</a:t>
              </a:r>
              <a:endParaRPr lang="ko-KR" altLang="en-US" sz="1200" spc="-50">
                <a:solidFill>
                  <a:schemeClr val="bg1"/>
                </a:solidFill>
                <a:latin typeface="+mn-ea"/>
                <a:ea typeface="+mn-ea"/>
              </a:endParaRPr>
            </a:p>
          </p:txBody>
        </p:sp>
        <p:sp>
          <p:nvSpPr>
            <p:cNvPr id="36" name="TextBox 35">
              <a:extLst>
                <a:ext uri="{FF2B5EF4-FFF2-40B4-BE49-F238E27FC236}">
                  <a16:creationId xmlns:a16="http://schemas.microsoft.com/office/drawing/2014/main" id="{63EB3B7F-AE0A-B644-29F1-C8F7090F5E49}"/>
                </a:ext>
              </a:extLst>
            </p:cNvPr>
            <p:cNvSpPr txBox="1"/>
            <p:nvPr/>
          </p:nvSpPr>
          <p:spPr>
            <a:xfrm>
              <a:off x="5721898" y="1643028"/>
              <a:ext cx="1182696" cy="397189"/>
            </a:xfrm>
            <a:prstGeom prst="rect">
              <a:avLst/>
            </a:prstGeom>
            <a:noFill/>
          </p:spPr>
          <p:txBody>
            <a:bodyPr wrap="square" rtlCol="0" anchor="ctr">
              <a:spAutoFit/>
            </a:bodyPr>
            <a:lstStyle>
              <a:defPPr>
                <a:defRPr lang="en-US"/>
              </a:defPPr>
              <a:lvl1pPr algn="ctr">
                <a:defRPr sz="1400" b="0" spc="-60">
                  <a:ln w="3175">
                    <a:noFill/>
                  </a:ln>
                  <a:solidFill>
                    <a:schemeClr val="accent1"/>
                  </a:solidFill>
                  <a:effectLst/>
                  <a:latin typeface="경기천년제목 Medium" panose="02020603020101020101" pitchFamily="18" charset="-127"/>
                  <a:ea typeface="경기천년제목 Medium" panose="02020603020101020101" pitchFamily="18" charset="-127"/>
                </a:defRPr>
              </a:lvl1pPr>
            </a:lstStyle>
            <a:p>
              <a:r>
                <a:rPr lang="en-US" altLang="ko-KR" sz="1200" spc="-50">
                  <a:solidFill>
                    <a:schemeClr val="bg1"/>
                  </a:solidFill>
                  <a:latin typeface="+mn-ea"/>
                  <a:ea typeface="+mn-ea"/>
                </a:rPr>
                <a:t>Heat ↓</a:t>
              </a:r>
              <a:endParaRPr lang="ko-KR" altLang="en-US" sz="1200" spc="-50">
                <a:solidFill>
                  <a:schemeClr val="bg1"/>
                </a:solidFill>
                <a:latin typeface="+mn-ea"/>
                <a:ea typeface="+mn-ea"/>
              </a:endParaRPr>
            </a:p>
          </p:txBody>
        </p:sp>
      </p:grpSp>
      <p:sp>
        <p:nvSpPr>
          <p:cNvPr id="44" name="TextBox 43">
            <a:extLst>
              <a:ext uri="{FF2B5EF4-FFF2-40B4-BE49-F238E27FC236}">
                <a16:creationId xmlns:a16="http://schemas.microsoft.com/office/drawing/2014/main" id="{B88A3642-BBAA-F5D1-A9BD-64FB0DAA51CF}"/>
              </a:ext>
            </a:extLst>
          </p:cNvPr>
          <p:cNvSpPr txBox="1"/>
          <p:nvPr/>
        </p:nvSpPr>
        <p:spPr>
          <a:xfrm>
            <a:off x="2172968" y="3948794"/>
            <a:ext cx="797478" cy="246221"/>
          </a:xfrm>
          <a:prstGeom prst="rect">
            <a:avLst/>
          </a:prstGeom>
          <a:solidFill>
            <a:schemeClr val="bg1"/>
          </a:solidFill>
        </p:spPr>
        <p:txBody>
          <a:bodyPr wrap="square" lIns="0" tIns="0" rIns="0" bIns="0">
            <a:spAutoFit/>
          </a:bodyPr>
          <a:lstStyle/>
          <a:p>
            <a:pPr algn="ctr"/>
            <a:r>
              <a:rPr lang="en-US" altLang="ko-KR" sz="800" b="1" spc="-50">
                <a:ln w="3175">
                  <a:noFill/>
                </a:ln>
                <a:ea typeface="+mj-ea"/>
              </a:rPr>
              <a:t>Heat Mitigation</a:t>
            </a:r>
          </a:p>
          <a:p>
            <a:pPr algn="ctr"/>
            <a:r>
              <a:rPr lang="en-US" altLang="ko-KR" sz="800" b="1" spc="-50">
                <a:ln w="3175">
                  <a:noFill/>
                </a:ln>
                <a:ea typeface="+mj-ea"/>
              </a:rPr>
              <a:t>index</a:t>
            </a:r>
            <a:endParaRPr lang="ko-KR" altLang="en-US" sz="800" b="1" spc="-50"/>
          </a:p>
        </p:txBody>
      </p:sp>
      <p:sp>
        <p:nvSpPr>
          <p:cNvPr id="48" name="TextBox 47">
            <a:extLst>
              <a:ext uri="{FF2B5EF4-FFF2-40B4-BE49-F238E27FC236}">
                <a16:creationId xmlns:a16="http://schemas.microsoft.com/office/drawing/2014/main" id="{62375D56-B2E2-55F4-C271-B1840BDCE9B9}"/>
              </a:ext>
            </a:extLst>
          </p:cNvPr>
          <p:cNvSpPr txBox="1"/>
          <p:nvPr/>
        </p:nvSpPr>
        <p:spPr>
          <a:xfrm>
            <a:off x="845319" y="3502518"/>
            <a:ext cx="2153151" cy="430887"/>
          </a:xfrm>
          <a:prstGeom prst="rect">
            <a:avLst/>
          </a:prstGeom>
          <a:noFill/>
        </p:spPr>
        <p:txBody>
          <a:bodyPr wrap="square">
            <a:spAutoFit/>
          </a:bodyPr>
          <a:lstStyle/>
          <a:p>
            <a:pPr algn="ctr"/>
            <a:r>
              <a:rPr lang="en-US" altLang="ko-KR" sz="1050">
                <a:ln w="3175">
                  <a:noFill/>
                </a:ln>
                <a:latin typeface="HY헤드라인M" panose="02030600000101010101" pitchFamily="18" charset="-127"/>
                <a:ea typeface="HY헤드라인M" panose="02030600000101010101" pitchFamily="18" charset="-127"/>
              </a:rPr>
              <a:t>Heat Mitigation impact</a:t>
            </a:r>
          </a:p>
          <a:p>
            <a:pPr algn="ctr"/>
            <a:r>
              <a:rPr lang="en-US" altLang="ko-KR" sz="1050">
                <a:ln w="3175">
                  <a:noFill/>
                </a:ln>
                <a:latin typeface="HY헤드라인M" panose="02030600000101010101" pitchFamily="18" charset="-127"/>
                <a:ea typeface="HY헤드라인M" panose="02030600000101010101" pitchFamily="18" charset="-127"/>
              </a:rPr>
              <a:t>using InVEST</a:t>
            </a:r>
            <a:r>
              <a:rPr lang="en-US" altLang="ko-KR" sz="1050" baseline="30000">
                <a:ln w="3175">
                  <a:noFill/>
                </a:ln>
                <a:latin typeface="HY헤드라인M" panose="02030600000101010101" pitchFamily="18" charset="-127"/>
                <a:ea typeface="HY헤드라인M" panose="02030600000101010101" pitchFamily="18" charset="-127"/>
              </a:rPr>
              <a:t>*</a:t>
            </a:r>
            <a:r>
              <a:rPr lang="en-US" altLang="ko-KR" sz="1050">
                <a:ln w="3175">
                  <a:noFill/>
                </a:ln>
                <a:latin typeface="HY헤드라인M" panose="02030600000101010101" pitchFamily="18" charset="-127"/>
                <a:ea typeface="HY헤드라인M" panose="02030600000101010101" pitchFamily="18" charset="-127"/>
              </a:rPr>
              <a:t> model </a:t>
            </a:r>
          </a:p>
        </p:txBody>
      </p:sp>
      <p:sp>
        <p:nvSpPr>
          <p:cNvPr id="50" name="TextBox 49">
            <a:extLst>
              <a:ext uri="{FF2B5EF4-FFF2-40B4-BE49-F238E27FC236}">
                <a16:creationId xmlns:a16="http://schemas.microsoft.com/office/drawing/2014/main" id="{44389E9F-4395-8483-8DEC-C5877589193E}"/>
              </a:ext>
            </a:extLst>
          </p:cNvPr>
          <p:cNvSpPr txBox="1"/>
          <p:nvPr/>
        </p:nvSpPr>
        <p:spPr>
          <a:xfrm>
            <a:off x="-124360" y="6238486"/>
            <a:ext cx="3208588" cy="351506"/>
          </a:xfrm>
          <a:prstGeom prst="rect">
            <a:avLst/>
          </a:prstGeom>
          <a:noFill/>
        </p:spPr>
        <p:txBody>
          <a:bodyPr wrap="square">
            <a:spAutoFit/>
          </a:bodyPr>
          <a:lstStyle/>
          <a:p>
            <a:pPr algn="r">
              <a:lnSpc>
                <a:spcPct val="150000"/>
              </a:lnSpc>
            </a:pPr>
            <a:r>
              <a:rPr lang="en-US" altLang="ko-KR" sz="600">
                <a:ln w="3175">
                  <a:noFill/>
                </a:ln>
                <a:ea typeface="+mj-ea"/>
              </a:rPr>
              <a:t>Source: Gyeonggi research institute and National Institute of ecology</a:t>
            </a:r>
          </a:p>
          <a:p>
            <a:pPr algn="r">
              <a:lnSpc>
                <a:spcPct val="150000"/>
              </a:lnSpc>
            </a:pPr>
            <a:r>
              <a:rPr lang="en-US" altLang="ko-KR" sz="600">
                <a:ln w="3175">
                  <a:noFill/>
                </a:ln>
              </a:rPr>
              <a:t>* InVEST model: Integrated Valuation of Ecosystem Services and Tradeoffs</a:t>
            </a:r>
          </a:p>
        </p:txBody>
      </p:sp>
      <p:grpSp>
        <p:nvGrpSpPr>
          <p:cNvPr id="40" name="그룹 39">
            <a:extLst>
              <a:ext uri="{FF2B5EF4-FFF2-40B4-BE49-F238E27FC236}">
                <a16:creationId xmlns:a16="http://schemas.microsoft.com/office/drawing/2014/main" id="{EAEB5E74-9B06-247E-F454-2CDB24B0C2B9}"/>
              </a:ext>
            </a:extLst>
          </p:cNvPr>
          <p:cNvGrpSpPr/>
          <p:nvPr/>
        </p:nvGrpSpPr>
        <p:grpSpPr>
          <a:xfrm>
            <a:off x="3788208" y="4010681"/>
            <a:ext cx="3093098" cy="1988549"/>
            <a:chOff x="3788208" y="4177747"/>
            <a:chExt cx="3093098" cy="1988549"/>
          </a:xfrm>
        </p:grpSpPr>
        <p:pic>
          <p:nvPicPr>
            <p:cNvPr id="13" name="그림 12">
              <a:extLst>
                <a:ext uri="{FF2B5EF4-FFF2-40B4-BE49-F238E27FC236}">
                  <a16:creationId xmlns:a16="http://schemas.microsoft.com/office/drawing/2014/main" id="{81EB93D0-E396-695F-E6FC-020B3C753740}"/>
                </a:ext>
              </a:extLst>
            </p:cNvPr>
            <p:cNvPicPr>
              <a:picLocks noChangeAspect="1"/>
            </p:cNvPicPr>
            <p:nvPr/>
          </p:nvPicPr>
          <p:blipFill>
            <a:blip r:embed="rId7"/>
            <a:stretch>
              <a:fillRect/>
            </a:stretch>
          </p:blipFill>
          <p:spPr>
            <a:xfrm>
              <a:off x="3945516" y="4177747"/>
              <a:ext cx="2935790" cy="1755938"/>
            </a:xfrm>
            <a:prstGeom prst="rect">
              <a:avLst/>
            </a:prstGeom>
          </p:spPr>
        </p:pic>
        <p:sp>
          <p:nvSpPr>
            <p:cNvPr id="15" name="TextBox 14">
              <a:extLst>
                <a:ext uri="{FF2B5EF4-FFF2-40B4-BE49-F238E27FC236}">
                  <a16:creationId xmlns:a16="http://schemas.microsoft.com/office/drawing/2014/main" id="{908A67FC-C1CD-B53E-259A-5482AE320B44}"/>
                </a:ext>
              </a:extLst>
            </p:cNvPr>
            <p:cNvSpPr txBox="1"/>
            <p:nvPr/>
          </p:nvSpPr>
          <p:spPr>
            <a:xfrm>
              <a:off x="4969267" y="5920075"/>
              <a:ext cx="1157948" cy="246221"/>
            </a:xfrm>
            <a:prstGeom prst="rect">
              <a:avLst/>
            </a:prstGeom>
            <a:noFill/>
          </p:spPr>
          <p:txBody>
            <a:bodyPr wrap="square">
              <a:spAutoFit/>
            </a:bodyPr>
            <a:lstStyle/>
            <a:p>
              <a:pPr algn="ctr"/>
              <a:r>
                <a:rPr lang="en-US" altLang="ko-KR" sz="1000">
                  <a:ln w="3175">
                    <a:noFill/>
                  </a:ln>
                  <a:ea typeface="+mj-ea"/>
                </a:rPr>
                <a:t>temperature</a:t>
              </a:r>
              <a:r>
                <a:rPr lang="ko-KR" altLang="en-US" sz="1000">
                  <a:ln w="3175">
                    <a:noFill/>
                  </a:ln>
                  <a:ea typeface="+mj-ea"/>
                </a:rPr>
                <a:t> </a:t>
              </a:r>
              <a:r>
                <a:rPr lang="en-US" altLang="ko-KR" sz="1000">
                  <a:ln w="3175">
                    <a:noFill/>
                  </a:ln>
                  <a:ea typeface="+mj-ea"/>
                </a:rPr>
                <a:t>(</a:t>
              </a:r>
              <a:r>
                <a:rPr lang="en-US" altLang="ko-KR" sz="1000">
                  <a:ln w="3175">
                    <a:noFill/>
                  </a:ln>
                  <a:latin typeface="맑은 고딕" panose="020B0503020000020004" pitchFamily="50" charset="-127"/>
                  <a:ea typeface="맑은 고딕" panose="020B0503020000020004" pitchFamily="50" charset="-127"/>
                </a:rPr>
                <a:t>℃</a:t>
              </a:r>
              <a:r>
                <a:rPr lang="en-US" altLang="ko-KR" sz="1000">
                  <a:ln w="3175">
                    <a:noFill/>
                  </a:ln>
                  <a:ea typeface="+mj-ea"/>
                </a:rPr>
                <a:t>)</a:t>
              </a:r>
              <a:endParaRPr lang="ko-KR" altLang="en-US" sz="1000"/>
            </a:p>
          </p:txBody>
        </p:sp>
        <p:sp>
          <p:nvSpPr>
            <p:cNvPr id="21" name="TextBox 20">
              <a:extLst>
                <a:ext uri="{FF2B5EF4-FFF2-40B4-BE49-F238E27FC236}">
                  <a16:creationId xmlns:a16="http://schemas.microsoft.com/office/drawing/2014/main" id="{D3148B3B-B659-7073-374B-26E5C5AB2BDA}"/>
                </a:ext>
              </a:extLst>
            </p:cNvPr>
            <p:cNvSpPr txBox="1"/>
            <p:nvPr/>
          </p:nvSpPr>
          <p:spPr>
            <a:xfrm rot="16200000">
              <a:off x="3625675" y="4932605"/>
              <a:ext cx="571288" cy="246221"/>
            </a:xfrm>
            <a:prstGeom prst="rect">
              <a:avLst/>
            </a:prstGeom>
            <a:noFill/>
          </p:spPr>
          <p:txBody>
            <a:bodyPr wrap="square">
              <a:spAutoFit/>
            </a:bodyPr>
            <a:lstStyle/>
            <a:p>
              <a:pPr algn="ctr"/>
              <a:r>
                <a:rPr lang="en-US" altLang="ko-KR" sz="1000">
                  <a:ln w="3175">
                    <a:noFill/>
                  </a:ln>
                  <a:ea typeface="+mj-ea"/>
                </a:rPr>
                <a:t>TRF</a:t>
              </a:r>
              <a:endParaRPr lang="ko-KR" altLang="en-US" sz="1000"/>
            </a:p>
          </p:txBody>
        </p:sp>
        <p:sp>
          <p:nvSpPr>
            <p:cNvPr id="46" name="TextBox 45">
              <a:extLst>
                <a:ext uri="{FF2B5EF4-FFF2-40B4-BE49-F238E27FC236}">
                  <a16:creationId xmlns:a16="http://schemas.microsoft.com/office/drawing/2014/main" id="{B7A4075C-D2D0-E5EC-9795-68A5D711181F}"/>
                </a:ext>
              </a:extLst>
            </p:cNvPr>
            <p:cNvSpPr txBox="1"/>
            <p:nvPr/>
          </p:nvSpPr>
          <p:spPr>
            <a:xfrm>
              <a:off x="4073988" y="4177747"/>
              <a:ext cx="1573454" cy="415498"/>
            </a:xfrm>
            <a:prstGeom prst="rect">
              <a:avLst/>
            </a:prstGeom>
            <a:noFill/>
          </p:spPr>
          <p:txBody>
            <a:bodyPr wrap="square">
              <a:spAutoFit/>
            </a:bodyPr>
            <a:lstStyle/>
            <a:p>
              <a:r>
                <a:rPr lang="en-US" altLang="ko-KR" sz="1000">
                  <a:ln w="3175">
                    <a:noFill/>
                  </a:ln>
                  <a:ea typeface="+mj-ea"/>
                </a:rPr>
                <a:t>City: Suwon,</a:t>
              </a:r>
            </a:p>
            <a:p>
              <a:r>
                <a:rPr lang="en-US" altLang="ko-KR" sz="1000">
                  <a:ln w="3175">
                    <a:noFill/>
                  </a:ln>
                  <a:ea typeface="+mj-ea"/>
                </a:rPr>
                <a:t>Tariff: General service</a:t>
              </a:r>
              <a:endParaRPr lang="ko-KR" altLang="en-US" sz="1000"/>
            </a:p>
          </p:txBody>
        </p:sp>
        <p:sp>
          <p:nvSpPr>
            <p:cNvPr id="55" name="TextBox 54">
              <a:extLst>
                <a:ext uri="{FF2B5EF4-FFF2-40B4-BE49-F238E27FC236}">
                  <a16:creationId xmlns:a16="http://schemas.microsoft.com/office/drawing/2014/main" id="{4AEE6DDF-5D66-2EAF-A3F2-85348D8E9D76}"/>
                </a:ext>
              </a:extLst>
            </p:cNvPr>
            <p:cNvSpPr txBox="1"/>
            <p:nvPr/>
          </p:nvSpPr>
          <p:spPr>
            <a:xfrm>
              <a:off x="4011143" y="5626088"/>
              <a:ext cx="941508" cy="200055"/>
            </a:xfrm>
            <a:prstGeom prst="rect">
              <a:avLst/>
            </a:prstGeom>
            <a:noFill/>
          </p:spPr>
          <p:txBody>
            <a:bodyPr wrap="square">
              <a:spAutoFit/>
            </a:bodyPr>
            <a:lstStyle/>
            <a:p>
              <a:pPr algn="ctr"/>
              <a:r>
                <a:rPr lang="en-US" altLang="ko-KR" sz="700">
                  <a:ln w="3175">
                    <a:noFill/>
                  </a:ln>
                  <a:ea typeface="+mj-ea"/>
                </a:rPr>
                <a:t>Source: Author</a:t>
              </a:r>
            </a:p>
          </p:txBody>
        </p:sp>
      </p:grpSp>
      <p:sp>
        <p:nvSpPr>
          <p:cNvPr id="38" name="TextBox 37">
            <a:extLst>
              <a:ext uri="{FF2B5EF4-FFF2-40B4-BE49-F238E27FC236}">
                <a16:creationId xmlns:a16="http://schemas.microsoft.com/office/drawing/2014/main" id="{529442FD-FC26-00B5-B52F-52B50C606D44}"/>
              </a:ext>
            </a:extLst>
          </p:cNvPr>
          <p:cNvSpPr txBox="1"/>
          <p:nvPr/>
        </p:nvSpPr>
        <p:spPr>
          <a:xfrm>
            <a:off x="441142" y="924315"/>
            <a:ext cx="6694131" cy="53091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50" b="0">
                <a:solidFill>
                  <a:schemeClr val="accent2"/>
                </a:solidFill>
                <a:latin typeface="HY헤드라인M" panose="02030600000101010101" pitchFamily="18" charset="-127"/>
                <a:ea typeface="HY헤드라인M" panose="02030600000101010101" pitchFamily="18" charset="-127"/>
              </a:rPr>
              <a:t>Research Question</a:t>
            </a:r>
          </a:p>
          <a:p>
            <a:pPr lvl="0">
              <a:defRPr/>
            </a:pPr>
            <a:r>
              <a:rPr lang="en-US" altLang="ko-KR" sz="1800" b="0">
                <a:solidFill>
                  <a:schemeClr val="tx1"/>
                </a:solidFill>
                <a:latin typeface="HY헤드라인M" panose="02030600000101010101" pitchFamily="18" charset="-127"/>
                <a:ea typeface="HY헤드라인M" panose="02030600000101010101" pitchFamily="18" charset="-127"/>
              </a:rPr>
              <a:t>How </a:t>
            </a:r>
            <a:r>
              <a:rPr lang="en-US" altLang="ko-KR">
                <a:latin typeface="HY헤드라인M" panose="02030600000101010101" pitchFamily="18" charset="-127"/>
                <a:ea typeface="HY헤드라인M" panose="02030600000101010101" pitchFamily="18" charset="-127"/>
              </a:rPr>
              <a:t>much electricity can we save by greening our cities?</a:t>
            </a:r>
            <a:endParaRPr lang="en-US" altLang="ko-KR" sz="1800" b="0">
              <a:solidFill>
                <a:schemeClr val="tx1"/>
              </a:solidFill>
              <a:latin typeface="HY헤드라인M" panose="02030600000101010101" pitchFamily="18" charset="-127"/>
              <a:ea typeface="HY헤드라인M" panose="02030600000101010101" pitchFamily="18" charset="-127"/>
            </a:endParaRPr>
          </a:p>
        </p:txBody>
      </p:sp>
      <p:sp>
        <p:nvSpPr>
          <p:cNvPr id="42" name="TextBox 41">
            <a:extLst>
              <a:ext uri="{FF2B5EF4-FFF2-40B4-BE49-F238E27FC236}">
                <a16:creationId xmlns:a16="http://schemas.microsoft.com/office/drawing/2014/main" id="{A3A3CD8A-8928-DAB0-443F-1779460A0433}"/>
              </a:ext>
            </a:extLst>
          </p:cNvPr>
          <p:cNvSpPr txBox="1"/>
          <p:nvPr/>
        </p:nvSpPr>
        <p:spPr>
          <a:xfrm>
            <a:off x="9399697" y="6028767"/>
            <a:ext cx="2520562" cy="584775"/>
          </a:xfrm>
          <a:prstGeom prst="rect">
            <a:avLst/>
          </a:prstGeom>
          <a:noFill/>
        </p:spPr>
        <p:txBody>
          <a:bodyPr wrap="none" rtlCol="0">
            <a:spAutoFit/>
          </a:bodyPr>
          <a:lstStyle/>
          <a:p>
            <a:pPr marL="182563" indent="-182563">
              <a:buAutoNum type="arabicParenR"/>
              <a:tabLst>
                <a:tab pos="182563" algn="l"/>
              </a:tabLst>
            </a:pPr>
            <a:r>
              <a:rPr lang="en-US" altLang="ko-KR" sz="800"/>
              <a:t>ASOS: Automated Synoptic Observing System</a:t>
            </a:r>
          </a:p>
          <a:p>
            <a:pPr marL="182563" indent="-182563">
              <a:buAutoNum type="arabicParenR"/>
              <a:tabLst>
                <a:tab pos="182563" algn="l"/>
              </a:tabLst>
            </a:pPr>
            <a:r>
              <a:rPr lang="en-US" altLang="ko-KR" sz="800"/>
              <a:t>KMA: Korea Meteorological administration</a:t>
            </a:r>
          </a:p>
          <a:p>
            <a:pPr marL="182563" indent="-182563">
              <a:buAutoNum type="arabicParenR"/>
              <a:tabLst>
                <a:tab pos="182563" algn="l"/>
              </a:tabLst>
            </a:pPr>
            <a:r>
              <a:rPr lang="en-US" altLang="ko-KR" sz="800"/>
              <a:t>API: Application Programming Interface</a:t>
            </a:r>
          </a:p>
          <a:p>
            <a:pPr marL="182563" indent="-182563">
              <a:buAutoNum type="arabicParenR"/>
              <a:tabLst>
                <a:tab pos="182563" algn="l"/>
              </a:tabLst>
            </a:pPr>
            <a:r>
              <a:rPr lang="en-US" altLang="ko-KR" sz="800"/>
              <a:t>KEPCO: Korea Electric Power Corporation</a:t>
            </a:r>
            <a:endParaRPr lang="ko-KR" altLang="en-US" sz="800"/>
          </a:p>
        </p:txBody>
      </p:sp>
      <p:sp>
        <p:nvSpPr>
          <p:cNvPr id="47" name="위쪽 화살표 55">
            <a:extLst>
              <a:ext uri="{FF2B5EF4-FFF2-40B4-BE49-F238E27FC236}">
                <a16:creationId xmlns:a16="http://schemas.microsoft.com/office/drawing/2014/main" id="{E6659CE4-DF6D-0899-2CCA-50A1F75F8D18}"/>
              </a:ext>
            </a:extLst>
          </p:cNvPr>
          <p:cNvSpPr/>
          <p:nvPr/>
        </p:nvSpPr>
        <p:spPr>
          <a:xfrm rot="16200000" flipV="1">
            <a:off x="3292325" y="4664581"/>
            <a:ext cx="267174" cy="430199"/>
          </a:xfrm>
          <a:prstGeom prst="upArrow">
            <a:avLst>
              <a:gd name="adj1" fmla="val 56177"/>
              <a:gd name="adj2" fmla="val 68532"/>
            </a:avLst>
          </a:prstGeom>
          <a:gradFill flip="none" rotWithShape="1">
            <a:gsLst>
              <a:gs pos="100000">
                <a:schemeClr val="bg1">
                  <a:lumMod val="95000"/>
                </a:schemeClr>
              </a:gs>
              <a:gs pos="0">
                <a:schemeClr val="tx1">
                  <a:lumMod val="50000"/>
                  <a:lumOff val="50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Arial" panose="020B0604020202020204" pitchFamily="34" charset="0"/>
            </a:endParaRPr>
          </a:p>
        </p:txBody>
      </p:sp>
      <p:sp>
        <p:nvSpPr>
          <p:cNvPr id="52" name="위쪽 화살표 55">
            <a:extLst>
              <a:ext uri="{FF2B5EF4-FFF2-40B4-BE49-F238E27FC236}">
                <a16:creationId xmlns:a16="http://schemas.microsoft.com/office/drawing/2014/main" id="{2A0F54DA-78C8-7CDB-763C-8DCB135051F4}"/>
              </a:ext>
            </a:extLst>
          </p:cNvPr>
          <p:cNvSpPr/>
          <p:nvPr/>
        </p:nvSpPr>
        <p:spPr>
          <a:xfrm rot="16200000" flipV="1">
            <a:off x="7160513" y="4664581"/>
            <a:ext cx="267174" cy="430199"/>
          </a:xfrm>
          <a:prstGeom prst="upArrow">
            <a:avLst>
              <a:gd name="adj1" fmla="val 56177"/>
              <a:gd name="adj2" fmla="val 68532"/>
            </a:avLst>
          </a:prstGeom>
          <a:gradFill flip="none" rotWithShape="1">
            <a:gsLst>
              <a:gs pos="100000">
                <a:schemeClr val="bg1">
                  <a:lumMod val="95000"/>
                </a:schemeClr>
              </a:gs>
              <a:gs pos="0">
                <a:schemeClr val="tx1">
                  <a:lumMod val="50000"/>
                  <a:lumOff val="50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Arial" panose="020B0604020202020204" pitchFamily="34" charset="0"/>
            </a:endParaRPr>
          </a:p>
        </p:txBody>
      </p:sp>
      <p:sp>
        <p:nvSpPr>
          <p:cNvPr id="3" name="TextBox 2">
            <a:extLst>
              <a:ext uri="{FF2B5EF4-FFF2-40B4-BE49-F238E27FC236}">
                <a16:creationId xmlns:a16="http://schemas.microsoft.com/office/drawing/2014/main" id="{3471C476-8D39-CFEA-E941-D4D6261DB809}"/>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642932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3805B-4CAB-4E9B-65FB-246035C07D55}"/>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98C08E43-1ABA-CAE1-14BD-A4699A21E6E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07C7B606-1994-4E06-1AFC-342BDAD33E59}"/>
              </a:ext>
            </a:extLst>
          </p:cNvPr>
          <p:cNvSpPr>
            <a:spLocks noGrp="1"/>
          </p:cNvSpPr>
          <p:nvPr>
            <p:ph type="title"/>
          </p:nvPr>
        </p:nvSpPr>
        <p:spPr>
          <a:xfrm>
            <a:off x="831850" y="1709739"/>
            <a:ext cx="10515600" cy="2134292"/>
          </a:xfrm>
          <a:effectLst>
            <a:reflection blurRad="50800" stA="45000" endPos="44000" dir="5400000" sy="-100000" algn="bl" rotWithShape="0"/>
          </a:effectLst>
        </p:spPr>
        <p:txBody>
          <a:bodyPr/>
          <a:lstStyle/>
          <a:p>
            <a:r>
              <a:rPr lang="en-US" altLang="ko-KR" b="1" i="0" spc="150">
                <a:solidFill>
                  <a:schemeClr val="accent2"/>
                </a:solidFill>
              </a:rPr>
              <a:t>T</a:t>
            </a:r>
            <a:r>
              <a:rPr lang="en-US" altLang="ko-KR" sz="5400" i="0" spc="100"/>
              <a:t>eaching Experience &amp; Plan</a:t>
            </a:r>
            <a:endParaRPr lang="ko-KR" altLang="en-US" sz="5400" i="0" spc="100"/>
          </a:p>
        </p:txBody>
      </p:sp>
      <p:sp>
        <p:nvSpPr>
          <p:cNvPr id="4" name="슬라이드 번호 개체 틀 3">
            <a:extLst>
              <a:ext uri="{FF2B5EF4-FFF2-40B4-BE49-F238E27FC236}">
                <a16:creationId xmlns:a16="http://schemas.microsoft.com/office/drawing/2014/main" id="{E6EE7306-EF91-AD13-32D3-5C880542E769}"/>
              </a:ext>
            </a:extLst>
          </p:cNvPr>
          <p:cNvSpPr>
            <a:spLocks noGrp="1"/>
          </p:cNvSpPr>
          <p:nvPr>
            <p:ph type="sldNum" sz="quarter" idx="12"/>
          </p:nvPr>
        </p:nvSpPr>
        <p:spPr/>
        <p:txBody>
          <a:bodyPr/>
          <a:lstStyle/>
          <a:p>
            <a:fld id="{109C872D-39A9-4065-8BF3-6A613116E2A1}" type="slidenum">
              <a:rPr lang="ko-KR" altLang="en-US" smtClean="0"/>
              <a:t>37</a:t>
            </a:fld>
            <a:endParaRPr lang="ko-KR" altLang="en-US"/>
          </a:p>
        </p:txBody>
      </p:sp>
    </p:spTree>
    <p:extLst>
      <p:ext uri="{BB962C8B-B14F-4D97-AF65-F5344CB8AC3E}">
        <p14:creationId xmlns:p14="http://schemas.microsoft.com/office/powerpoint/2010/main" val="3500323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0571A3-DABA-0CDF-B0FC-44AB134A167A}"/>
              </a:ext>
            </a:extLst>
          </p:cNvPr>
          <p:cNvSpPr>
            <a:spLocks noGrp="1"/>
          </p:cNvSpPr>
          <p:nvPr>
            <p:ph type="title"/>
          </p:nvPr>
        </p:nvSpPr>
        <p:spPr/>
        <p:txBody>
          <a:bodyPr/>
          <a:lstStyle/>
          <a:p>
            <a:r>
              <a:rPr lang="en-US" altLang="ko-KR"/>
              <a:t>Teaching</a:t>
            </a:r>
            <a:r>
              <a:rPr lang="ko-KR" altLang="en-US"/>
              <a:t> </a:t>
            </a:r>
            <a:r>
              <a:rPr lang="en-US" altLang="ko-KR"/>
              <a:t>Experience</a:t>
            </a:r>
            <a:endParaRPr lang="ko-KR" altLang="en-US"/>
          </a:p>
        </p:txBody>
      </p:sp>
      <p:sp>
        <p:nvSpPr>
          <p:cNvPr id="4" name="슬라이드 번호 개체 틀 3">
            <a:extLst>
              <a:ext uri="{FF2B5EF4-FFF2-40B4-BE49-F238E27FC236}">
                <a16:creationId xmlns:a16="http://schemas.microsoft.com/office/drawing/2014/main" id="{226BE77B-6C54-925A-41E9-8E543DF9F5E3}"/>
              </a:ext>
            </a:extLst>
          </p:cNvPr>
          <p:cNvSpPr>
            <a:spLocks noGrp="1"/>
          </p:cNvSpPr>
          <p:nvPr>
            <p:ph type="sldNum" sz="quarter" idx="12"/>
          </p:nvPr>
        </p:nvSpPr>
        <p:spPr/>
        <p:txBody>
          <a:bodyPr/>
          <a:lstStyle/>
          <a:p>
            <a:fld id="{109C872D-39A9-4065-8BF3-6A613116E2A1}" type="slidenum">
              <a:rPr lang="ko-KR" altLang="en-US" smtClean="0"/>
              <a:t>38</a:t>
            </a:fld>
            <a:endParaRPr lang="ko-KR" altLang="en-US"/>
          </a:p>
        </p:txBody>
      </p:sp>
      <p:sp>
        <p:nvSpPr>
          <p:cNvPr id="15" name="TextBox 14">
            <a:extLst>
              <a:ext uri="{FF2B5EF4-FFF2-40B4-BE49-F238E27FC236}">
                <a16:creationId xmlns:a16="http://schemas.microsoft.com/office/drawing/2014/main" id="{CFE6F423-8CC3-39C5-2BB6-854A8248D3CD}"/>
              </a:ext>
            </a:extLst>
          </p:cNvPr>
          <p:cNvSpPr txBox="1"/>
          <p:nvPr/>
        </p:nvSpPr>
        <p:spPr>
          <a:xfrm>
            <a:off x="346861" y="6307720"/>
            <a:ext cx="6587983" cy="276999"/>
          </a:xfrm>
          <a:prstGeom prst="rect">
            <a:avLst/>
          </a:prstGeom>
          <a:noFill/>
        </p:spPr>
        <p:txBody>
          <a:bodyPr wrap="square" rtlCol="0">
            <a:spAutoFit/>
          </a:bodyPr>
          <a:lstStyle/>
          <a:p>
            <a:r>
              <a:rPr lang="en-US" altLang="ko-KR" sz="1200">
                <a:solidFill>
                  <a:schemeClr val="accent2">
                    <a:lumMod val="75000"/>
                  </a:schemeClr>
                </a:solidFill>
              </a:rPr>
              <a:t>* Thesis qualification is granted only to those who achieve a B+ or above in this course.</a:t>
            </a:r>
            <a:endParaRPr lang="ko-KR" altLang="en-US" sz="1200">
              <a:solidFill>
                <a:schemeClr val="accent2">
                  <a:lumMod val="75000"/>
                </a:schemeClr>
              </a:solidFill>
            </a:endParaRPr>
          </a:p>
        </p:txBody>
      </p:sp>
      <p:grpSp>
        <p:nvGrpSpPr>
          <p:cNvPr id="41" name="그룹 40">
            <a:extLst>
              <a:ext uri="{FF2B5EF4-FFF2-40B4-BE49-F238E27FC236}">
                <a16:creationId xmlns:a16="http://schemas.microsoft.com/office/drawing/2014/main" id="{CF4592E1-381F-12E0-4E2B-ABD2D2D60EC0}"/>
              </a:ext>
            </a:extLst>
          </p:cNvPr>
          <p:cNvGrpSpPr/>
          <p:nvPr/>
        </p:nvGrpSpPr>
        <p:grpSpPr>
          <a:xfrm>
            <a:off x="7988001" y="1558311"/>
            <a:ext cx="3890028" cy="2583498"/>
            <a:chOff x="514910" y="4239407"/>
            <a:chExt cx="3611598" cy="2398583"/>
          </a:xfrm>
        </p:grpSpPr>
        <p:grpSp>
          <p:nvGrpSpPr>
            <p:cNvPr id="24" name="그룹 23">
              <a:extLst>
                <a:ext uri="{FF2B5EF4-FFF2-40B4-BE49-F238E27FC236}">
                  <a16:creationId xmlns:a16="http://schemas.microsoft.com/office/drawing/2014/main" id="{0AA33197-06CD-31A5-75C1-AFFD5A8E59E2}"/>
                </a:ext>
              </a:extLst>
            </p:cNvPr>
            <p:cNvGrpSpPr/>
            <p:nvPr/>
          </p:nvGrpSpPr>
          <p:grpSpPr>
            <a:xfrm>
              <a:off x="514910" y="4239407"/>
              <a:ext cx="3376713" cy="2265601"/>
              <a:chOff x="7739965" y="1121587"/>
              <a:chExt cx="3376713" cy="2265601"/>
            </a:xfrm>
          </p:grpSpPr>
          <p:grpSp>
            <p:nvGrpSpPr>
              <p:cNvPr id="9" name="그룹 8">
                <a:extLst>
                  <a:ext uri="{FF2B5EF4-FFF2-40B4-BE49-F238E27FC236}">
                    <a16:creationId xmlns:a16="http://schemas.microsoft.com/office/drawing/2014/main" id="{7AEA3475-5AD3-4A3A-C1FA-06EECE78035A}"/>
                  </a:ext>
                </a:extLst>
              </p:cNvPr>
              <p:cNvGrpSpPr/>
              <p:nvPr/>
            </p:nvGrpSpPr>
            <p:grpSpPr>
              <a:xfrm>
                <a:off x="7944914" y="1271787"/>
                <a:ext cx="3142384" cy="2115401"/>
                <a:chOff x="2261118" y="2212520"/>
                <a:chExt cx="7396696" cy="4979335"/>
              </a:xfrm>
            </p:grpSpPr>
            <p:sp>
              <p:nvSpPr>
                <p:cNvPr id="10" name="자유형 9">
                  <a:extLst>
                    <a:ext uri="{FF2B5EF4-FFF2-40B4-BE49-F238E27FC236}">
                      <a16:creationId xmlns:a16="http://schemas.microsoft.com/office/drawing/2014/main" id="{E102CD75-72FC-3380-6C59-0E45AC91EA85}"/>
                    </a:ext>
                  </a:extLst>
                </p:cNvPr>
                <p:cNvSpPr/>
                <p:nvPr/>
              </p:nvSpPr>
              <p:spPr>
                <a:xfrm>
                  <a:off x="2261118" y="5302218"/>
                  <a:ext cx="2071396" cy="1839580"/>
                </a:xfrm>
                <a:custGeom>
                  <a:avLst/>
                  <a:gdLst>
                    <a:gd name="connsiteX0" fmla="*/ 74645 w 2071396"/>
                    <a:gd name="connsiteY0" fmla="*/ 0 h 2575249"/>
                    <a:gd name="connsiteX1" fmla="*/ 0 w 2071396"/>
                    <a:gd name="connsiteY1" fmla="*/ 2556588 h 2575249"/>
                    <a:gd name="connsiteX2" fmla="*/ 2071396 w 2071396"/>
                    <a:gd name="connsiteY2" fmla="*/ 2575249 h 2575249"/>
                    <a:gd name="connsiteX3" fmla="*/ 74645 w 2071396"/>
                    <a:gd name="connsiteY3" fmla="*/ 0 h 2575249"/>
                  </a:gdLst>
                  <a:ahLst/>
                  <a:cxnLst>
                    <a:cxn ang="0">
                      <a:pos x="connsiteX0" y="connsiteY0"/>
                    </a:cxn>
                    <a:cxn ang="0">
                      <a:pos x="connsiteX1" y="connsiteY1"/>
                    </a:cxn>
                    <a:cxn ang="0">
                      <a:pos x="connsiteX2" y="connsiteY2"/>
                    </a:cxn>
                    <a:cxn ang="0">
                      <a:pos x="connsiteX3" y="connsiteY3"/>
                    </a:cxn>
                  </a:cxnLst>
                  <a:rect l="l" t="t" r="r" b="b"/>
                  <a:pathLst>
                    <a:path w="2071396" h="2575249">
                      <a:moveTo>
                        <a:pt x="74645" y="0"/>
                      </a:moveTo>
                      <a:lnTo>
                        <a:pt x="0" y="2556588"/>
                      </a:lnTo>
                      <a:lnTo>
                        <a:pt x="2071396" y="2575249"/>
                      </a:lnTo>
                      <a:lnTo>
                        <a:pt x="74645" y="0"/>
                      </a:lnTo>
                      <a:close/>
                    </a:path>
                  </a:pathLst>
                </a:custGeom>
                <a:solidFill>
                  <a:schemeClr val="tx1">
                    <a:alpha val="2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직사각형 4">
                  <a:extLst>
                    <a:ext uri="{FF2B5EF4-FFF2-40B4-BE49-F238E27FC236}">
                      <a16:creationId xmlns:a16="http://schemas.microsoft.com/office/drawing/2014/main" id="{EF736A0F-E8BE-DA59-9001-877C40E8199E}"/>
                    </a:ext>
                  </a:extLst>
                </p:cNvPr>
                <p:cNvSpPr/>
                <p:nvPr/>
              </p:nvSpPr>
              <p:spPr>
                <a:xfrm>
                  <a:off x="2315346" y="2212520"/>
                  <a:ext cx="7342468" cy="4979335"/>
                </a:xfrm>
                <a:custGeom>
                  <a:avLst/>
                  <a:gdLst>
                    <a:gd name="connsiteX0" fmla="*/ 0 w 4739951"/>
                    <a:gd name="connsiteY0" fmla="*/ 0 h 5747657"/>
                    <a:gd name="connsiteX1" fmla="*/ 4739951 w 4739951"/>
                    <a:gd name="connsiteY1" fmla="*/ 0 h 5747657"/>
                    <a:gd name="connsiteX2" fmla="*/ 4739951 w 4739951"/>
                    <a:gd name="connsiteY2" fmla="*/ 5747657 h 5747657"/>
                    <a:gd name="connsiteX3" fmla="*/ 0 w 4739951"/>
                    <a:gd name="connsiteY3" fmla="*/ 5747657 h 5747657"/>
                    <a:gd name="connsiteX4" fmla="*/ 0 w 4739951"/>
                    <a:gd name="connsiteY4" fmla="*/ 0 h 5747657"/>
                    <a:gd name="connsiteX0" fmla="*/ 0 w 4739951"/>
                    <a:gd name="connsiteY0" fmla="*/ 0 h 5747657"/>
                    <a:gd name="connsiteX1" fmla="*/ 4739951 w 4739951"/>
                    <a:gd name="connsiteY1" fmla="*/ 0 h 5747657"/>
                    <a:gd name="connsiteX2" fmla="*/ 4739951 w 4739951"/>
                    <a:gd name="connsiteY2" fmla="*/ 5747657 h 5747657"/>
                    <a:gd name="connsiteX3" fmla="*/ 130629 w 4739951"/>
                    <a:gd name="connsiteY3" fmla="*/ 5449077 h 5747657"/>
                    <a:gd name="connsiteX4" fmla="*/ 0 w 4739951"/>
                    <a:gd name="connsiteY4" fmla="*/ 0 h 5747657"/>
                    <a:gd name="connsiteX0" fmla="*/ 0 w 4739951"/>
                    <a:gd name="connsiteY0" fmla="*/ 0 h 5747657"/>
                    <a:gd name="connsiteX1" fmla="*/ 4739951 w 4739951"/>
                    <a:gd name="connsiteY1" fmla="*/ 0 h 5747657"/>
                    <a:gd name="connsiteX2" fmla="*/ 4739951 w 4739951"/>
                    <a:gd name="connsiteY2" fmla="*/ 5747657 h 5747657"/>
                    <a:gd name="connsiteX3" fmla="*/ 130629 w 4739951"/>
                    <a:gd name="connsiteY3" fmla="*/ 5449077 h 5747657"/>
                    <a:gd name="connsiteX4" fmla="*/ 0 w 4739951"/>
                    <a:gd name="connsiteY4" fmla="*/ 0 h 5747657"/>
                    <a:gd name="connsiteX0" fmla="*/ 50799 w 4790750"/>
                    <a:gd name="connsiteY0" fmla="*/ 0 h 5747657"/>
                    <a:gd name="connsiteX1" fmla="*/ 4790750 w 4790750"/>
                    <a:gd name="connsiteY1" fmla="*/ 0 h 5747657"/>
                    <a:gd name="connsiteX2" fmla="*/ 4790750 w 4790750"/>
                    <a:gd name="connsiteY2" fmla="*/ 5747657 h 5747657"/>
                    <a:gd name="connsiteX3" fmla="*/ 181428 w 4790750"/>
                    <a:gd name="connsiteY3" fmla="*/ 5449077 h 5747657"/>
                    <a:gd name="connsiteX4" fmla="*/ 50799 w 4790750"/>
                    <a:gd name="connsiteY4" fmla="*/ 0 h 5747657"/>
                    <a:gd name="connsiteX0" fmla="*/ 50799 w 4790750"/>
                    <a:gd name="connsiteY0" fmla="*/ 0 h 5747657"/>
                    <a:gd name="connsiteX1" fmla="*/ 4790750 w 4790750"/>
                    <a:gd name="connsiteY1" fmla="*/ 0 h 5747657"/>
                    <a:gd name="connsiteX2" fmla="*/ 4790750 w 4790750"/>
                    <a:gd name="connsiteY2" fmla="*/ 5747657 h 5747657"/>
                    <a:gd name="connsiteX3" fmla="*/ 181428 w 4790750"/>
                    <a:gd name="connsiteY3" fmla="*/ 5449077 h 5747657"/>
                    <a:gd name="connsiteX4" fmla="*/ 50799 w 4790750"/>
                    <a:gd name="connsiteY4" fmla="*/ 0 h 5747657"/>
                    <a:gd name="connsiteX0" fmla="*/ 68812 w 4808763"/>
                    <a:gd name="connsiteY0" fmla="*/ 0 h 5747657"/>
                    <a:gd name="connsiteX1" fmla="*/ 4808763 w 4808763"/>
                    <a:gd name="connsiteY1" fmla="*/ 0 h 5747657"/>
                    <a:gd name="connsiteX2" fmla="*/ 4808763 w 4808763"/>
                    <a:gd name="connsiteY2" fmla="*/ 5747657 h 5747657"/>
                    <a:gd name="connsiteX3" fmla="*/ 199441 w 4808763"/>
                    <a:gd name="connsiteY3" fmla="*/ 5449077 h 5747657"/>
                    <a:gd name="connsiteX4" fmla="*/ 68812 w 4808763"/>
                    <a:gd name="connsiteY4" fmla="*/ 0 h 5747657"/>
                    <a:gd name="connsiteX0" fmla="*/ 20416 w 4760367"/>
                    <a:gd name="connsiteY0" fmla="*/ 0 h 5747657"/>
                    <a:gd name="connsiteX1" fmla="*/ 4760367 w 4760367"/>
                    <a:gd name="connsiteY1" fmla="*/ 0 h 5747657"/>
                    <a:gd name="connsiteX2" fmla="*/ 4760367 w 4760367"/>
                    <a:gd name="connsiteY2" fmla="*/ 5747657 h 5747657"/>
                    <a:gd name="connsiteX3" fmla="*/ 151045 w 4760367"/>
                    <a:gd name="connsiteY3" fmla="*/ 5449077 h 5747657"/>
                    <a:gd name="connsiteX4" fmla="*/ 20416 w 4760367"/>
                    <a:gd name="connsiteY4" fmla="*/ 0 h 574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367" h="5747657">
                      <a:moveTo>
                        <a:pt x="20416" y="0"/>
                      </a:moveTo>
                      <a:cubicBezTo>
                        <a:pt x="1675045" y="205274"/>
                        <a:pt x="3180383" y="0"/>
                        <a:pt x="4760367" y="0"/>
                      </a:cubicBezTo>
                      <a:lnTo>
                        <a:pt x="4760367" y="5747657"/>
                      </a:lnTo>
                      <a:cubicBezTo>
                        <a:pt x="3223926" y="5648130"/>
                        <a:pt x="1519535" y="5865844"/>
                        <a:pt x="151045" y="5449077"/>
                      </a:cubicBezTo>
                      <a:cubicBezTo>
                        <a:pt x="-60448" y="3595395"/>
                        <a:pt x="7975" y="1723052"/>
                        <a:pt x="20416" y="0"/>
                      </a:cubicBezTo>
                      <a:close/>
                    </a:path>
                  </a:pathLst>
                </a:custGeom>
                <a:blipFill>
                  <a:blip r:embed="rId2"/>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12" name="자유형: 도형 11">
                <a:extLst>
                  <a:ext uri="{FF2B5EF4-FFF2-40B4-BE49-F238E27FC236}">
                    <a16:creationId xmlns:a16="http://schemas.microsoft.com/office/drawing/2014/main" id="{A97582C7-0E8F-C4FE-8024-AB9027757816}"/>
                  </a:ext>
                </a:extLst>
              </p:cNvPr>
              <p:cNvSpPr/>
              <p:nvPr/>
            </p:nvSpPr>
            <p:spPr>
              <a:xfrm rot="20974963">
                <a:off x="7739965" y="1121587"/>
                <a:ext cx="774590" cy="452110"/>
              </a:xfrm>
              <a:custGeom>
                <a:avLst/>
                <a:gdLst>
                  <a:gd name="connsiteX0" fmla="*/ 589904 w 730459"/>
                  <a:gd name="connsiteY0" fmla="*/ 0 h 566642"/>
                  <a:gd name="connsiteX1" fmla="*/ 730459 w 730459"/>
                  <a:gd name="connsiteY1" fmla="*/ 239371 h 566642"/>
                  <a:gd name="connsiteX2" fmla="*/ 195819 w 730459"/>
                  <a:gd name="connsiteY2" fmla="*/ 553302 h 566642"/>
                  <a:gd name="connsiteX3" fmla="*/ 195820 w 730459"/>
                  <a:gd name="connsiteY3" fmla="*/ 553303 h 566642"/>
                  <a:gd name="connsiteX4" fmla="*/ 173102 w 730459"/>
                  <a:gd name="connsiteY4" fmla="*/ 566642 h 566642"/>
                  <a:gd name="connsiteX5" fmla="*/ 151277 w 730459"/>
                  <a:gd name="connsiteY5" fmla="*/ 553659 h 566642"/>
                  <a:gd name="connsiteX6" fmla="*/ 166870 w 730459"/>
                  <a:gd name="connsiteY6" fmla="*/ 546906 h 566642"/>
                  <a:gd name="connsiteX7" fmla="*/ 116070 w 730459"/>
                  <a:gd name="connsiteY7" fmla="*/ 515750 h 566642"/>
                  <a:gd name="connsiteX8" fmla="*/ 134273 w 730459"/>
                  <a:gd name="connsiteY8" fmla="*/ 506124 h 566642"/>
                  <a:gd name="connsiteX9" fmla="*/ 80637 w 730459"/>
                  <a:gd name="connsiteY9" fmla="*/ 473440 h 566642"/>
                  <a:gd name="connsiteX10" fmla="*/ 117160 w 730459"/>
                  <a:gd name="connsiteY10" fmla="*/ 456146 h 566642"/>
                  <a:gd name="connsiteX11" fmla="*/ 114213 w 730459"/>
                  <a:gd name="connsiteY11" fmla="*/ 451127 h 566642"/>
                  <a:gd name="connsiteX12" fmla="*/ 70640 w 730459"/>
                  <a:gd name="connsiteY12" fmla="*/ 425205 h 566642"/>
                  <a:gd name="connsiteX13" fmla="*/ 86233 w 730459"/>
                  <a:gd name="connsiteY13" fmla="*/ 418453 h 566642"/>
                  <a:gd name="connsiteX14" fmla="*/ 35433 w 730459"/>
                  <a:gd name="connsiteY14" fmla="*/ 387297 h 566642"/>
                  <a:gd name="connsiteX15" fmla="*/ 53637 w 730459"/>
                  <a:gd name="connsiteY15" fmla="*/ 377670 h 566642"/>
                  <a:gd name="connsiteX16" fmla="*/ 0 w 730459"/>
                  <a:gd name="connsiteY16" fmla="*/ 344986 h 566642"/>
                  <a:gd name="connsiteX17" fmla="*/ 40601 w 730459"/>
                  <a:gd name="connsiteY17" fmla="*/ 325762 h 566642"/>
                  <a:gd name="connsiteX18" fmla="*/ 39195 w 730459"/>
                  <a:gd name="connsiteY18" fmla="*/ 323368 h 5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459" h="566642">
                    <a:moveTo>
                      <a:pt x="589904" y="0"/>
                    </a:moveTo>
                    <a:lnTo>
                      <a:pt x="730459" y="239371"/>
                    </a:lnTo>
                    <a:lnTo>
                      <a:pt x="195819" y="553302"/>
                    </a:lnTo>
                    <a:lnTo>
                      <a:pt x="195820" y="553303"/>
                    </a:lnTo>
                    <a:lnTo>
                      <a:pt x="173102" y="566642"/>
                    </a:lnTo>
                    <a:lnTo>
                      <a:pt x="151277" y="553659"/>
                    </a:lnTo>
                    <a:lnTo>
                      <a:pt x="166870" y="546906"/>
                    </a:lnTo>
                    <a:lnTo>
                      <a:pt x="116070" y="515750"/>
                    </a:lnTo>
                    <a:lnTo>
                      <a:pt x="134273" y="506124"/>
                    </a:lnTo>
                    <a:lnTo>
                      <a:pt x="80637" y="473440"/>
                    </a:lnTo>
                    <a:lnTo>
                      <a:pt x="117160" y="456146"/>
                    </a:lnTo>
                    <a:lnTo>
                      <a:pt x="114213" y="451127"/>
                    </a:lnTo>
                    <a:lnTo>
                      <a:pt x="70640" y="425205"/>
                    </a:lnTo>
                    <a:lnTo>
                      <a:pt x="86233" y="418453"/>
                    </a:lnTo>
                    <a:lnTo>
                      <a:pt x="35433" y="387297"/>
                    </a:lnTo>
                    <a:lnTo>
                      <a:pt x="53637" y="377670"/>
                    </a:lnTo>
                    <a:lnTo>
                      <a:pt x="0" y="344986"/>
                    </a:lnTo>
                    <a:lnTo>
                      <a:pt x="40601" y="325762"/>
                    </a:lnTo>
                    <a:lnTo>
                      <a:pt x="39195" y="323368"/>
                    </a:lnTo>
                    <a:close/>
                  </a:path>
                </a:pathLst>
              </a:custGeom>
              <a:solidFill>
                <a:schemeClr val="accent3">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TextBox 12">
                <a:extLst>
                  <a:ext uri="{FF2B5EF4-FFF2-40B4-BE49-F238E27FC236}">
                    <a16:creationId xmlns:a16="http://schemas.microsoft.com/office/drawing/2014/main" id="{AFD594C3-7CBC-EB4E-89D5-83A7C2FCCE1F}"/>
                  </a:ext>
                </a:extLst>
              </p:cNvPr>
              <p:cNvSpPr txBox="1"/>
              <p:nvPr/>
            </p:nvSpPr>
            <p:spPr>
              <a:xfrm>
                <a:off x="8077304" y="1313281"/>
                <a:ext cx="3039374" cy="415498"/>
              </a:xfrm>
              <a:prstGeom prst="rect">
                <a:avLst/>
              </a:prstGeom>
              <a:noFill/>
            </p:spPr>
            <p:txBody>
              <a:bodyPr wrap="square">
                <a:spAutoFit/>
              </a:bodyPr>
              <a:lstStyle/>
              <a:p>
                <a:pPr algn="r"/>
                <a:r>
                  <a:rPr lang="en-US" altLang="ko-KR" sz="1050">
                    <a:ln w="3175">
                      <a:noFill/>
                    </a:ln>
                    <a:solidFill>
                      <a:schemeClr val="bg1"/>
                    </a:solidFill>
                    <a:ea typeface="+mj-ea"/>
                  </a:rPr>
                  <a:t>2021 </a:t>
                </a:r>
                <a:r>
                  <a:rPr lang="ko-KR" altLang="en-US" sz="1050">
                    <a:ln w="3175">
                      <a:noFill/>
                    </a:ln>
                    <a:solidFill>
                      <a:schemeClr val="bg1"/>
                    </a:solidFill>
                    <a:ea typeface="+mj-ea"/>
                  </a:rPr>
                  <a:t>대한민국 에너지대전 부스운영</a:t>
                </a:r>
                <a:endParaRPr lang="en-US" altLang="ko-KR" sz="1050">
                  <a:ln w="3175">
                    <a:noFill/>
                  </a:ln>
                  <a:solidFill>
                    <a:schemeClr val="bg1"/>
                  </a:solidFill>
                  <a:ea typeface="+mj-ea"/>
                </a:endParaRPr>
              </a:p>
              <a:p>
                <a:pPr algn="r"/>
                <a:r>
                  <a:rPr lang="en-US" altLang="ko-KR" sz="1050">
                    <a:ln w="3175">
                      <a:noFill/>
                    </a:ln>
                    <a:solidFill>
                      <a:schemeClr val="bg1"/>
                    </a:solidFill>
                    <a:ea typeface="+mj-ea"/>
                  </a:rPr>
                  <a:t>: KOICA </a:t>
                </a:r>
                <a:r>
                  <a:rPr lang="ko-KR" altLang="en-US" sz="1050">
                    <a:ln w="3175">
                      <a:noFill/>
                    </a:ln>
                    <a:solidFill>
                      <a:schemeClr val="bg1"/>
                    </a:solidFill>
                    <a:ea typeface="+mj-ea"/>
                  </a:rPr>
                  <a:t>학생들 초대 </a:t>
                </a:r>
                <a:r>
                  <a:rPr lang="en-US" altLang="ko-KR" sz="1050">
                    <a:ln w="3175">
                      <a:noFill/>
                    </a:ln>
                    <a:solidFill>
                      <a:schemeClr val="bg1"/>
                    </a:solidFill>
                    <a:ea typeface="+mj-ea"/>
                  </a:rPr>
                  <a:t>(Oct.14</a:t>
                </a:r>
                <a:r>
                  <a:rPr lang="en-US" altLang="ko-KR" sz="1050" baseline="30000">
                    <a:ln w="3175">
                      <a:noFill/>
                    </a:ln>
                    <a:solidFill>
                      <a:schemeClr val="bg1"/>
                    </a:solidFill>
                    <a:ea typeface="+mj-ea"/>
                  </a:rPr>
                  <a:t>th</a:t>
                </a:r>
                <a:r>
                  <a:rPr lang="en-US" altLang="ko-KR" sz="1050">
                    <a:ln w="3175">
                      <a:noFill/>
                    </a:ln>
                    <a:solidFill>
                      <a:schemeClr val="bg1"/>
                    </a:solidFill>
                    <a:ea typeface="+mj-ea"/>
                  </a:rPr>
                  <a:t>)</a:t>
                </a:r>
                <a:endParaRPr lang="ko-KR" altLang="en-US" sz="1050">
                  <a:solidFill>
                    <a:schemeClr val="bg1"/>
                  </a:solidFill>
                </a:endParaRPr>
              </a:p>
            </p:txBody>
          </p:sp>
        </p:grpSp>
        <p:sp>
          <p:nvSpPr>
            <p:cNvPr id="40" name="자유형: 도형 39">
              <a:extLst>
                <a:ext uri="{FF2B5EF4-FFF2-40B4-BE49-F238E27FC236}">
                  <a16:creationId xmlns:a16="http://schemas.microsoft.com/office/drawing/2014/main" id="{456C5B4D-D6F0-03A0-B34F-3E898166FE4D}"/>
                </a:ext>
              </a:extLst>
            </p:cNvPr>
            <p:cNvSpPr/>
            <p:nvPr/>
          </p:nvSpPr>
          <p:spPr>
            <a:xfrm rot="20974963">
              <a:off x="3531578" y="6176482"/>
              <a:ext cx="594930" cy="461508"/>
            </a:xfrm>
            <a:custGeom>
              <a:avLst/>
              <a:gdLst>
                <a:gd name="connsiteX0" fmla="*/ 589904 w 730459"/>
                <a:gd name="connsiteY0" fmla="*/ 0 h 566642"/>
                <a:gd name="connsiteX1" fmla="*/ 730459 w 730459"/>
                <a:gd name="connsiteY1" fmla="*/ 239371 h 566642"/>
                <a:gd name="connsiteX2" fmla="*/ 195819 w 730459"/>
                <a:gd name="connsiteY2" fmla="*/ 553302 h 566642"/>
                <a:gd name="connsiteX3" fmla="*/ 195820 w 730459"/>
                <a:gd name="connsiteY3" fmla="*/ 553303 h 566642"/>
                <a:gd name="connsiteX4" fmla="*/ 173102 w 730459"/>
                <a:gd name="connsiteY4" fmla="*/ 566642 h 566642"/>
                <a:gd name="connsiteX5" fmla="*/ 151277 w 730459"/>
                <a:gd name="connsiteY5" fmla="*/ 553659 h 566642"/>
                <a:gd name="connsiteX6" fmla="*/ 166870 w 730459"/>
                <a:gd name="connsiteY6" fmla="*/ 546906 h 566642"/>
                <a:gd name="connsiteX7" fmla="*/ 116070 w 730459"/>
                <a:gd name="connsiteY7" fmla="*/ 515750 h 566642"/>
                <a:gd name="connsiteX8" fmla="*/ 134273 w 730459"/>
                <a:gd name="connsiteY8" fmla="*/ 506124 h 566642"/>
                <a:gd name="connsiteX9" fmla="*/ 80637 w 730459"/>
                <a:gd name="connsiteY9" fmla="*/ 473440 h 566642"/>
                <a:gd name="connsiteX10" fmla="*/ 117160 w 730459"/>
                <a:gd name="connsiteY10" fmla="*/ 456146 h 566642"/>
                <a:gd name="connsiteX11" fmla="*/ 114213 w 730459"/>
                <a:gd name="connsiteY11" fmla="*/ 451127 h 566642"/>
                <a:gd name="connsiteX12" fmla="*/ 70640 w 730459"/>
                <a:gd name="connsiteY12" fmla="*/ 425205 h 566642"/>
                <a:gd name="connsiteX13" fmla="*/ 86233 w 730459"/>
                <a:gd name="connsiteY13" fmla="*/ 418453 h 566642"/>
                <a:gd name="connsiteX14" fmla="*/ 35433 w 730459"/>
                <a:gd name="connsiteY14" fmla="*/ 387297 h 566642"/>
                <a:gd name="connsiteX15" fmla="*/ 53637 w 730459"/>
                <a:gd name="connsiteY15" fmla="*/ 377670 h 566642"/>
                <a:gd name="connsiteX16" fmla="*/ 0 w 730459"/>
                <a:gd name="connsiteY16" fmla="*/ 344986 h 566642"/>
                <a:gd name="connsiteX17" fmla="*/ 40601 w 730459"/>
                <a:gd name="connsiteY17" fmla="*/ 325762 h 566642"/>
                <a:gd name="connsiteX18" fmla="*/ 39195 w 730459"/>
                <a:gd name="connsiteY18" fmla="*/ 323368 h 5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459" h="566642">
                  <a:moveTo>
                    <a:pt x="589904" y="0"/>
                  </a:moveTo>
                  <a:lnTo>
                    <a:pt x="730459" y="239371"/>
                  </a:lnTo>
                  <a:lnTo>
                    <a:pt x="195819" y="553302"/>
                  </a:lnTo>
                  <a:lnTo>
                    <a:pt x="195820" y="553303"/>
                  </a:lnTo>
                  <a:lnTo>
                    <a:pt x="173102" y="566642"/>
                  </a:lnTo>
                  <a:lnTo>
                    <a:pt x="151277" y="553659"/>
                  </a:lnTo>
                  <a:lnTo>
                    <a:pt x="166870" y="546906"/>
                  </a:lnTo>
                  <a:lnTo>
                    <a:pt x="116070" y="515750"/>
                  </a:lnTo>
                  <a:lnTo>
                    <a:pt x="134273" y="506124"/>
                  </a:lnTo>
                  <a:lnTo>
                    <a:pt x="80637" y="473440"/>
                  </a:lnTo>
                  <a:lnTo>
                    <a:pt x="117160" y="456146"/>
                  </a:lnTo>
                  <a:lnTo>
                    <a:pt x="114213" y="451127"/>
                  </a:lnTo>
                  <a:lnTo>
                    <a:pt x="70640" y="425205"/>
                  </a:lnTo>
                  <a:lnTo>
                    <a:pt x="86233" y="418453"/>
                  </a:lnTo>
                  <a:lnTo>
                    <a:pt x="35433" y="387297"/>
                  </a:lnTo>
                  <a:lnTo>
                    <a:pt x="53637" y="377670"/>
                  </a:lnTo>
                  <a:lnTo>
                    <a:pt x="0" y="344986"/>
                  </a:lnTo>
                  <a:lnTo>
                    <a:pt x="40601" y="325762"/>
                  </a:lnTo>
                  <a:lnTo>
                    <a:pt x="39195" y="323368"/>
                  </a:lnTo>
                  <a:close/>
                </a:path>
              </a:pathLst>
            </a:custGeom>
            <a:solidFill>
              <a:schemeClr val="accent3">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aphicFrame>
        <p:nvGraphicFramePr>
          <p:cNvPr id="5" name="표 4">
            <a:extLst>
              <a:ext uri="{FF2B5EF4-FFF2-40B4-BE49-F238E27FC236}">
                <a16:creationId xmlns:a16="http://schemas.microsoft.com/office/drawing/2014/main" id="{03F9DA18-819A-7AEF-8A4A-41825185A2CA}"/>
              </a:ext>
            </a:extLst>
          </p:cNvPr>
          <p:cNvGraphicFramePr>
            <a:graphicFrameLocks noGrp="1"/>
          </p:cNvGraphicFramePr>
          <p:nvPr>
            <p:extLst>
              <p:ext uri="{D42A27DB-BD31-4B8C-83A1-F6EECF244321}">
                <p14:modId xmlns:p14="http://schemas.microsoft.com/office/powerpoint/2010/main" val="3780875623"/>
              </p:ext>
            </p:extLst>
          </p:nvPr>
        </p:nvGraphicFramePr>
        <p:xfrm>
          <a:off x="313971" y="1060316"/>
          <a:ext cx="7840631" cy="2976881"/>
        </p:xfrm>
        <a:graphic>
          <a:graphicData uri="http://schemas.openxmlformats.org/drawingml/2006/table">
            <a:tbl>
              <a:tblPr firstRow="1" bandRow="1">
                <a:tableStyleId>{5C22544A-7EE6-4342-B048-85BDC9FD1C3A}</a:tableStyleId>
              </a:tblPr>
              <a:tblGrid>
                <a:gridCol w="2024622">
                  <a:extLst>
                    <a:ext uri="{9D8B030D-6E8A-4147-A177-3AD203B41FA5}">
                      <a16:colId xmlns:a16="http://schemas.microsoft.com/office/drawing/2014/main" val="1625390571"/>
                    </a:ext>
                  </a:extLst>
                </a:gridCol>
                <a:gridCol w="5816009">
                  <a:extLst>
                    <a:ext uri="{9D8B030D-6E8A-4147-A177-3AD203B41FA5}">
                      <a16:colId xmlns:a16="http://schemas.microsoft.com/office/drawing/2014/main" val="826227727"/>
                    </a:ext>
                  </a:extLst>
                </a:gridCol>
              </a:tblGrid>
              <a:tr h="468739">
                <a:tc>
                  <a:txBody>
                    <a:bodyPr/>
                    <a:lstStyle/>
                    <a:p>
                      <a:pPr latinLnBrk="1"/>
                      <a:r>
                        <a:rPr lang="en-US" altLang="ko-KR" sz="1500" b="1" u="none">
                          <a:solidFill>
                            <a:schemeClr val="tx1"/>
                          </a:solidFill>
                        </a:rPr>
                        <a:t>▷ Affiliation </a:t>
                      </a:r>
                      <a:endParaRPr lang="ko-KR" altLang="en-US" sz="1500" b="1" u="none">
                        <a:solidFill>
                          <a:schemeClr val="tx1"/>
                        </a:solidFill>
                      </a:endParaRPr>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latinLnBrk="1">
                        <a:spcAft>
                          <a:spcPts val="500"/>
                        </a:spcAft>
                        <a:buFontTx/>
                        <a:buNone/>
                      </a:pPr>
                      <a:r>
                        <a:rPr lang="en-US" altLang="ko-KR" sz="1500" b="0" kern="1200" spc="0" baseline="0">
                          <a:ln w="3175">
                            <a:noFill/>
                          </a:ln>
                          <a:solidFill>
                            <a:schemeClr val="dk1"/>
                          </a:solidFill>
                          <a:latin typeface="+mn-lt"/>
                          <a:ea typeface="+mn-ea"/>
                          <a:cs typeface="+mn-cs"/>
                        </a:rPr>
                        <a:t>Graduate School of International Studies, Ajou University </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75915"/>
                  </a:ext>
                </a:extLst>
              </a:tr>
              <a:tr h="468739">
                <a:tc>
                  <a:txBody>
                    <a:bodyPr/>
                    <a:lstStyle/>
                    <a:p>
                      <a:pPr latinLnBrk="1"/>
                      <a:r>
                        <a:rPr lang="en-US" altLang="ko-KR" sz="1500" b="1" u="none">
                          <a:solidFill>
                            <a:schemeClr val="tx1"/>
                          </a:solidFill>
                        </a:rPr>
                        <a:t>▷ </a:t>
                      </a:r>
                      <a:r>
                        <a:rPr lang="en-US" altLang="ko-KR" sz="1500" b="1" u="none" kern="1200">
                          <a:ln w="3175">
                            <a:noFill/>
                          </a:ln>
                          <a:solidFill>
                            <a:schemeClr val="dk1"/>
                          </a:solidFill>
                          <a:latin typeface="+mn-lt"/>
                          <a:ea typeface="+mn-ea"/>
                          <a:cs typeface="+mn-cs"/>
                        </a:rPr>
                        <a:t>Program Title</a:t>
                      </a:r>
                      <a:endParaRPr lang="ko-KR" altLang="en-US" sz="1500" b="1" u="none"/>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500"/>
                        </a:spcAft>
                        <a:buFont typeface="Arial" panose="020B0604020202020204" pitchFamily="34" charset="0"/>
                        <a:buNone/>
                      </a:pPr>
                      <a:r>
                        <a:rPr lang="en-US" altLang="ko-KR" sz="1500" b="0" spc="-50"/>
                        <a:t>KOICA-AJOU Master’s Degree Program in </a:t>
                      </a:r>
                      <a:r>
                        <a:rPr lang="en-US" altLang="ko-KR" sz="1500" b="1" spc="-50"/>
                        <a:t>Energy Science and Policy</a:t>
                      </a:r>
                      <a:endParaRPr lang="en-US" altLang="ko-KR" sz="1500" b="1" spc="-50" baseline="30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7136800"/>
                  </a:ext>
                </a:extLst>
              </a:tr>
              <a:tr h="1329641">
                <a:tc>
                  <a:txBody>
                    <a:bodyPr/>
                    <a:lstStyle/>
                    <a:p>
                      <a:pPr latinLnBrk="1"/>
                      <a:r>
                        <a:rPr lang="en-US" altLang="ko-KR" sz="1500" b="1" u="none">
                          <a:solidFill>
                            <a:schemeClr val="tx1"/>
                          </a:solidFill>
                        </a:rPr>
                        <a:t>▷ </a:t>
                      </a:r>
                      <a:r>
                        <a:rPr lang="en-US" altLang="ko-KR" sz="1500" b="1" u="none" kern="1200">
                          <a:ln w="3175">
                            <a:noFill/>
                          </a:ln>
                          <a:solidFill>
                            <a:schemeClr val="dk1"/>
                          </a:solidFill>
                          <a:latin typeface="+mn-lt"/>
                          <a:ea typeface="+mn-ea"/>
                          <a:cs typeface="+mn-cs"/>
                        </a:rPr>
                        <a:t>Role</a:t>
                      </a:r>
                      <a:endParaRPr lang="ko-KR" altLang="en-US" sz="1500" b="1" u="none"/>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500"/>
                        </a:spcAft>
                        <a:buFontTx/>
                        <a:buNone/>
                      </a:pPr>
                      <a:r>
                        <a:rPr lang="en-US" altLang="ko-KR" sz="1500" b="0" kern="1200" spc="0">
                          <a:ln w="3175">
                            <a:noFill/>
                          </a:ln>
                          <a:solidFill>
                            <a:schemeClr val="dk1"/>
                          </a:solidFill>
                          <a:latin typeface="+mn-lt"/>
                          <a:ea typeface="+mn-ea"/>
                          <a:cs typeface="+mn-cs"/>
                        </a:rPr>
                        <a:t>Lecturer and thesis mentor</a:t>
                      </a:r>
                    </a:p>
                    <a:p>
                      <a:pPr marL="285750" lvl="0" indent="-285750">
                        <a:spcAft>
                          <a:spcPts val="500"/>
                        </a:spcAft>
                        <a:buFont typeface="Arial" panose="020B0604020202020204" pitchFamily="34" charset="0"/>
                        <a:buChar char="•"/>
                      </a:pPr>
                      <a:r>
                        <a:rPr lang="en-US" altLang="ko-KR" sz="1300" b="1" spc="0">
                          <a:solidFill>
                            <a:schemeClr val="accent2">
                              <a:lumMod val="75000"/>
                            </a:schemeClr>
                          </a:solidFill>
                        </a:rPr>
                        <a:t>Energy and Climate Modeling I</a:t>
                      </a:r>
                      <a:r>
                        <a:rPr lang="en-US" altLang="ko-KR" sz="1300" b="1" kern="1200" spc="0" baseline="30000">
                          <a:ln w="3175">
                            <a:noFill/>
                          </a:ln>
                          <a:solidFill>
                            <a:schemeClr val="accent2">
                              <a:lumMod val="75000"/>
                            </a:schemeClr>
                          </a:solidFill>
                          <a:latin typeface="+mn-lt"/>
                          <a:ea typeface="+mn-ea"/>
                          <a:cs typeface="+mn-cs"/>
                        </a:rPr>
                        <a:t>*</a:t>
                      </a:r>
                      <a:r>
                        <a:rPr lang="en-US" altLang="ko-KR" sz="1300" b="0" spc="0"/>
                        <a:t>, II</a:t>
                      </a:r>
                    </a:p>
                    <a:p>
                      <a:pPr marL="285750" lvl="0" indent="-285750">
                        <a:spcAft>
                          <a:spcPts val="500"/>
                        </a:spcAft>
                        <a:buFont typeface="Arial" panose="020B0604020202020204" pitchFamily="34" charset="0"/>
                        <a:buChar char="•"/>
                      </a:pPr>
                      <a:r>
                        <a:rPr lang="en-US" altLang="ko-KR" sz="1300" b="0" spc="0"/>
                        <a:t>Energy System in Modern Society</a:t>
                      </a:r>
                    </a:p>
                    <a:p>
                      <a:pPr marL="285750" lvl="0" indent="-285750">
                        <a:spcAft>
                          <a:spcPts val="500"/>
                        </a:spcAft>
                        <a:buFont typeface="Arial" panose="020B0604020202020204" pitchFamily="34" charset="0"/>
                        <a:buChar char="•"/>
                      </a:pPr>
                      <a:r>
                        <a:rPr lang="en-US" altLang="ko-KR" sz="1300" b="0" spc="0"/>
                        <a:t>Selected Topics in Energy &amp; Environment Studies</a:t>
                      </a:r>
                      <a:endParaRPr lang="en-US" altLang="ko-KR" sz="1300" b="0" spc="0" baseline="30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3583874"/>
                  </a:ext>
                </a:extLst>
              </a:tr>
              <a:tr h="709762">
                <a:tc>
                  <a:txBody>
                    <a:bodyPr/>
                    <a:lstStyle/>
                    <a:p>
                      <a:pPr latinLnBrk="1"/>
                      <a:r>
                        <a:rPr lang="en-US" altLang="ko-KR" sz="1500" b="1" u="none">
                          <a:solidFill>
                            <a:schemeClr val="tx1"/>
                          </a:solidFill>
                        </a:rPr>
                        <a:t>▷ </a:t>
                      </a:r>
                      <a:r>
                        <a:rPr lang="en-US" altLang="ko-KR" sz="1500" b="1" u="none" kern="1200" spc="0" baseline="0">
                          <a:ln w="3175">
                            <a:noFill/>
                          </a:ln>
                          <a:solidFill>
                            <a:schemeClr val="dk1"/>
                          </a:solidFill>
                          <a:latin typeface="+mn-lt"/>
                          <a:ea typeface="+mn-ea"/>
                          <a:cs typeface="+mn-cs"/>
                        </a:rPr>
                        <a:t>Target Students</a:t>
                      </a:r>
                      <a:endParaRPr lang="ko-KR" altLang="en-US" sz="1500" b="1" u="none" spc="0" baseline="0"/>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500"/>
                        </a:spcAft>
                        <a:buFontTx/>
                        <a:buNone/>
                      </a:pPr>
                      <a:r>
                        <a:rPr lang="en-US" altLang="ko-KR" sz="1500" b="0" kern="1200" spc="0">
                          <a:ln w="3175">
                            <a:noFill/>
                          </a:ln>
                          <a:solidFill>
                            <a:schemeClr val="dk1"/>
                          </a:solidFill>
                          <a:latin typeface="+mn-lt"/>
                          <a:ea typeface="+mn-ea"/>
                          <a:cs typeface="+mn-cs"/>
                        </a:rPr>
                        <a:t>Government officials from developing countries</a:t>
                      </a:r>
                    </a:p>
                    <a:p>
                      <a:pPr marL="0" indent="0">
                        <a:spcAft>
                          <a:spcPts val="500"/>
                        </a:spcAft>
                        <a:buFontTx/>
                        <a:buNone/>
                      </a:pPr>
                      <a:r>
                        <a:rPr lang="en-US" altLang="ko-KR" sz="1500" b="0" kern="1200" spc="0">
                          <a:ln w="3175">
                            <a:noFill/>
                          </a:ln>
                          <a:solidFill>
                            <a:schemeClr val="dk1"/>
                          </a:solidFill>
                          <a:latin typeface="+mn-lt"/>
                          <a:ea typeface="+mn-ea"/>
                          <a:cs typeface="+mn-cs"/>
                        </a:rPr>
                        <a:t>in the fields of energy and environment</a:t>
                      </a:r>
                      <a:endParaRPr lang="en-US" altLang="ko-KR" sz="1500" b="0" spc="0" baseline="30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4056238"/>
                  </a:ext>
                </a:extLst>
              </a:tr>
            </a:tbl>
          </a:graphicData>
        </a:graphic>
      </p:graphicFrame>
      <p:grpSp>
        <p:nvGrpSpPr>
          <p:cNvPr id="66" name="그룹 65">
            <a:extLst>
              <a:ext uri="{FF2B5EF4-FFF2-40B4-BE49-F238E27FC236}">
                <a16:creationId xmlns:a16="http://schemas.microsoft.com/office/drawing/2014/main" id="{32D84FA9-4DCE-F98F-F615-EC8C173DC4E2}"/>
              </a:ext>
            </a:extLst>
          </p:cNvPr>
          <p:cNvGrpSpPr/>
          <p:nvPr/>
        </p:nvGrpSpPr>
        <p:grpSpPr>
          <a:xfrm>
            <a:off x="2686547" y="4217226"/>
            <a:ext cx="6670045" cy="1855739"/>
            <a:chOff x="2760977" y="4304289"/>
            <a:chExt cx="6670045" cy="1855739"/>
          </a:xfrm>
        </p:grpSpPr>
        <p:sp>
          <p:nvSpPr>
            <p:cNvPr id="57" name="TextBox 56">
              <a:extLst>
                <a:ext uri="{FF2B5EF4-FFF2-40B4-BE49-F238E27FC236}">
                  <a16:creationId xmlns:a16="http://schemas.microsoft.com/office/drawing/2014/main" id="{20B211DE-D4BC-17CE-24FF-D8601E9B51F4}"/>
                </a:ext>
              </a:extLst>
            </p:cNvPr>
            <p:cNvSpPr txBox="1"/>
            <p:nvPr/>
          </p:nvSpPr>
          <p:spPr>
            <a:xfrm>
              <a:off x="4419733" y="4304289"/>
              <a:ext cx="3352533" cy="276999"/>
            </a:xfrm>
            <a:prstGeom prst="rect">
              <a:avLst/>
            </a:prstGeom>
            <a:noFill/>
          </p:spPr>
          <p:txBody>
            <a:bodyPr wrap="square">
              <a:spAutoFit/>
            </a:bodyPr>
            <a:lstStyle/>
            <a:p>
              <a:r>
                <a:rPr lang="en-US" altLang="ko-KR" sz="1200">
                  <a:ln w="3175">
                    <a:noFill/>
                  </a:ln>
                  <a:ea typeface="+mj-ea"/>
                </a:rPr>
                <a:t>&lt; Master’s Theses under my mentorship&gt;</a:t>
              </a:r>
              <a:endParaRPr lang="ko-KR" altLang="en-US" sz="1200"/>
            </a:p>
          </p:txBody>
        </p:sp>
        <p:grpSp>
          <p:nvGrpSpPr>
            <p:cNvPr id="65" name="그룹 64">
              <a:extLst>
                <a:ext uri="{FF2B5EF4-FFF2-40B4-BE49-F238E27FC236}">
                  <a16:creationId xmlns:a16="http://schemas.microsoft.com/office/drawing/2014/main" id="{EA4621B6-D719-3053-9175-F05FC178D28A}"/>
                </a:ext>
              </a:extLst>
            </p:cNvPr>
            <p:cNvGrpSpPr/>
            <p:nvPr/>
          </p:nvGrpSpPr>
          <p:grpSpPr>
            <a:xfrm>
              <a:off x="2760977" y="4649218"/>
              <a:ext cx="6670045" cy="1510810"/>
              <a:chOff x="4859632" y="4368006"/>
              <a:chExt cx="5716091" cy="1294733"/>
            </a:xfrm>
          </p:grpSpPr>
          <p:pic>
            <p:nvPicPr>
              <p:cNvPr id="59" name="Picture 30">
                <a:extLst>
                  <a:ext uri="{FF2B5EF4-FFF2-40B4-BE49-F238E27FC236}">
                    <a16:creationId xmlns:a16="http://schemas.microsoft.com/office/drawing/2014/main" id="{B877680D-FD86-213B-B470-9543A6EDEB2F}"/>
                  </a:ext>
                </a:extLst>
              </p:cNvPr>
              <p:cNvPicPr>
                <a:picLocks noChangeAspect="1"/>
              </p:cNvPicPr>
              <p:nvPr/>
            </p:nvPicPr>
            <p:blipFill>
              <a:blip r:embed="rId3"/>
              <a:stretch>
                <a:fillRect/>
              </a:stretch>
            </p:blipFill>
            <p:spPr>
              <a:xfrm>
                <a:off x="7780489" y="4373076"/>
                <a:ext cx="847995" cy="1284593"/>
              </a:xfrm>
              <a:prstGeom prst="rect">
                <a:avLst/>
              </a:prstGeom>
              <a:ln>
                <a:noFill/>
              </a:ln>
              <a:effectLst>
                <a:outerShdw blurRad="50800" dist="38100" dir="2700000" algn="tl" rotWithShape="0">
                  <a:prstClr val="black">
                    <a:alpha val="40000"/>
                  </a:prstClr>
                </a:outerShdw>
              </a:effectLst>
            </p:spPr>
          </p:pic>
          <p:pic>
            <p:nvPicPr>
              <p:cNvPr id="60" name="Picture 32">
                <a:extLst>
                  <a:ext uri="{FF2B5EF4-FFF2-40B4-BE49-F238E27FC236}">
                    <a16:creationId xmlns:a16="http://schemas.microsoft.com/office/drawing/2014/main" id="{A6EB4E2E-A350-C64E-0F6F-A2724D6B596C}"/>
                  </a:ext>
                </a:extLst>
              </p:cNvPr>
              <p:cNvPicPr>
                <a:picLocks noChangeAspect="1"/>
              </p:cNvPicPr>
              <p:nvPr/>
            </p:nvPicPr>
            <p:blipFill>
              <a:blip r:embed="rId4"/>
              <a:stretch>
                <a:fillRect/>
              </a:stretch>
            </p:blipFill>
            <p:spPr>
              <a:xfrm>
                <a:off x="8754108" y="4373076"/>
                <a:ext cx="847995" cy="1284593"/>
              </a:xfrm>
              <a:prstGeom prst="rect">
                <a:avLst/>
              </a:prstGeom>
              <a:ln>
                <a:noFill/>
              </a:ln>
              <a:effectLst>
                <a:outerShdw blurRad="50800" dist="38100" dir="2700000" algn="tl" rotWithShape="0">
                  <a:prstClr val="black">
                    <a:alpha val="40000"/>
                  </a:prstClr>
                </a:outerShdw>
              </a:effectLst>
            </p:spPr>
          </p:pic>
          <p:pic>
            <p:nvPicPr>
              <p:cNvPr id="61" name="Picture 34">
                <a:extLst>
                  <a:ext uri="{FF2B5EF4-FFF2-40B4-BE49-F238E27FC236}">
                    <a16:creationId xmlns:a16="http://schemas.microsoft.com/office/drawing/2014/main" id="{CEBAE883-68E5-7674-DD71-AA94D2C17FBA}"/>
                  </a:ext>
                </a:extLst>
              </p:cNvPr>
              <p:cNvPicPr>
                <a:picLocks noChangeAspect="1"/>
              </p:cNvPicPr>
              <p:nvPr/>
            </p:nvPicPr>
            <p:blipFill>
              <a:blip r:embed="rId5"/>
              <a:stretch>
                <a:fillRect/>
              </a:stretch>
            </p:blipFill>
            <p:spPr>
              <a:xfrm>
                <a:off x="9727728" y="4368006"/>
                <a:ext cx="847995" cy="1294733"/>
              </a:xfrm>
              <a:prstGeom prst="rect">
                <a:avLst/>
              </a:prstGeom>
              <a:ln>
                <a:noFill/>
              </a:ln>
              <a:effectLst>
                <a:outerShdw blurRad="50800" dist="38100" dir="2700000" algn="tl" rotWithShape="0">
                  <a:prstClr val="black">
                    <a:alpha val="40000"/>
                  </a:prstClr>
                </a:outerShdw>
              </a:effectLst>
            </p:spPr>
          </p:pic>
          <p:pic>
            <p:nvPicPr>
              <p:cNvPr id="62" name="Picture 41">
                <a:extLst>
                  <a:ext uri="{FF2B5EF4-FFF2-40B4-BE49-F238E27FC236}">
                    <a16:creationId xmlns:a16="http://schemas.microsoft.com/office/drawing/2014/main" id="{53C7943A-9382-5D4A-852D-D9E6D3813992}"/>
                  </a:ext>
                </a:extLst>
              </p:cNvPr>
              <p:cNvPicPr>
                <a:picLocks noChangeAspect="1"/>
              </p:cNvPicPr>
              <p:nvPr/>
            </p:nvPicPr>
            <p:blipFill>
              <a:blip r:embed="rId6"/>
              <a:stretch>
                <a:fillRect/>
              </a:stretch>
            </p:blipFill>
            <p:spPr>
              <a:xfrm>
                <a:off x="5833251" y="4368006"/>
                <a:ext cx="847995" cy="1294733"/>
              </a:xfrm>
              <a:prstGeom prst="rect">
                <a:avLst/>
              </a:prstGeom>
              <a:ln>
                <a:noFill/>
              </a:ln>
              <a:effectLst>
                <a:outerShdw blurRad="50800" dist="38100" dir="2700000" algn="tl" rotWithShape="0">
                  <a:prstClr val="black">
                    <a:alpha val="40000"/>
                  </a:prstClr>
                </a:outerShdw>
              </a:effectLst>
            </p:spPr>
          </p:pic>
          <p:pic>
            <p:nvPicPr>
              <p:cNvPr id="63" name="Picture 45">
                <a:extLst>
                  <a:ext uri="{FF2B5EF4-FFF2-40B4-BE49-F238E27FC236}">
                    <a16:creationId xmlns:a16="http://schemas.microsoft.com/office/drawing/2014/main" id="{1CB1DB21-0252-E9DF-00EC-B6A7AA0A1F9D}"/>
                  </a:ext>
                </a:extLst>
              </p:cNvPr>
              <p:cNvPicPr>
                <a:picLocks noChangeAspect="1"/>
              </p:cNvPicPr>
              <p:nvPr/>
            </p:nvPicPr>
            <p:blipFill>
              <a:blip r:embed="rId7"/>
              <a:stretch>
                <a:fillRect/>
              </a:stretch>
            </p:blipFill>
            <p:spPr>
              <a:xfrm>
                <a:off x="4859632" y="4368006"/>
                <a:ext cx="847995" cy="1294733"/>
              </a:xfrm>
              <a:prstGeom prst="rect">
                <a:avLst/>
              </a:prstGeom>
              <a:ln>
                <a:noFill/>
              </a:ln>
              <a:effectLst>
                <a:outerShdw blurRad="50800" dist="38100" dir="2700000" algn="tl" rotWithShape="0">
                  <a:prstClr val="black">
                    <a:alpha val="40000"/>
                  </a:prstClr>
                </a:outerShdw>
              </a:effectLst>
            </p:spPr>
          </p:pic>
          <p:pic>
            <p:nvPicPr>
              <p:cNvPr id="64" name="Picture 46">
                <a:extLst>
                  <a:ext uri="{FF2B5EF4-FFF2-40B4-BE49-F238E27FC236}">
                    <a16:creationId xmlns:a16="http://schemas.microsoft.com/office/drawing/2014/main" id="{6168AFAB-5A67-EB33-3204-03C231F4AF4F}"/>
                  </a:ext>
                </a:extLst>
              </p:cNvPr>
              <p:cNvPicPr>
                <a:picLocks noChangeAspect="1"/>
              </p:cNvPicPr>
              <p:nvPr/>
            </p:nvPicPr>
            <p:blipFill>
              <a:blip r:embed="rId8"/>
              <a:stretch>
                <a:fillRect/>
              </a:stretch>
            </p:blipFill>
            <p:spPr>
              <a:xfrm>
                <a:off x="6806870" y="4373076"/>
                <a:ext cx="847995" cy="1284593"/>
              </a:xfrm>
              <a:prstGeom prst="rect">
                <a:avLst/>
              </a:prstGeom>
              <a:ln>
                <a:noFill/>
              </a:ln>
              <a:effectLst>
                <a:outerShdw blurRad="50800" dist="38100" dir="2700000" algn="tl" rotWithShape="0">
                  <a:prstClr val="black">
                    <a:alpha val="40000"/>
                  </a:prstClr>
                </a:outerShdw>
              </a:effectLst>
            </p:spPr>
          </p:pic>
        </p:grpSp>
      </p:grpSp>
      <p:sp>
        <p:nvSpPr>
          <p:cNvPr id="3" name="TextBox 2">
            <a:extLst>
              <a:ext uri="{FF2B5EF4-FFF2-40B4-BE49-F238E27FC236}">
                <a16:creationId xmlns:a16="http://schemas.microsoft.com/office/drawing/2014/main" id="{B3AE7A71-C65E-F44D-7D3D-C6282E6AFBA2}"/>
              </a:ext>
            </a:extLst>
          </p:cNvPr>
          <p:cNvSpPr txBox="1"/>
          <p:nvPr/>
        </p:nvSpPr>
        <p:spPr>
          <a:xfrm>
            <a:off x="10798792" y="3975669"/>
            <a:ext cx="941508" cy="200055"/>
          </a:xfrm>
          <a:prstGeom prst="rect">
            <a:avLst/>
          </a:prstGeom>
          <a:noFill/>
        </p:spPr>
        <p:txBody>
          <a:bodyPr wrap="square">
            <a:spAutoFit/>
          </a:bodyPr>
          <a:lstStyle/>
          <a:p>
            <a:pPr algn="ctr"/>
            <a:r>
              <a:rPr lang="en-US" altLang="ko-KR" sz="700">
                <a:ln w="3175">
                  <a:noFill/>
                </a:ln>
                <a:ea typeface="+mj-ea"/>
              </a:rPr>
              <a:t>Source: Author</a:t>
            </a:r>
          </a:p>
        </p:txBody>
      </p:sp>
      <p:sp>
        <p:nvSpPr>
          <p:cNvPr id="6" name="TextBox 5">
            <a:extLst>
              <a:ext uri="{FF2B5EF4-FFF2-40B4-BE49-F238E27FC236}">
                <a16:creationId xmlns:a16="http://schemas.microsoft.com/office/drawing/2014/main" id="{27FC9AE0-9756-7961-967D-F21D61D533AD}"/>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540532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98B5191-4166-A53F-D5E9-2A7A61425CBA}"/>
              </a:ext>
            </a:extLst>
          </p:cNvPr>
          <p:cNvSpPr>
            <a:spLocks noGrp="1"/>
          </p:cNvSpPr>
          <p:nvPr>
            <p:ph type="sldNum" sz="quarter" idx="12"/>
          </p:nvPr>
        </p:nvSpPr>
        <p:spPr/>
        <p:txBody>
          <a:bodyPr/>
          <a:lstStyle/>
          <a:p>
            <a:fld id="{109C872D-39A9-4065-8BF3-6A613116E2A1}" type="slidenum">
              <a:rPr lang="ko-KR" altLang="en-US" smtClean="0"/>
              <a:t>39</a:t>
            </a:fld>
            <a:endParaRPr lang="ko-KR" altLang="en-US"/>
          </a:p>
        </p:txBody>
      </p:sp>
      <p:sp>
        <p:nvSpPr>
          <p:cNvPr id="3" name="제목 2">
            <a:extLst>
              <a:ext uri="{FF2B5EF4-FFF2-40B4-BE49-F238E27FC236}">
                <a16:creationId xmlns:a16="http://schemas.microsoft.com/office/drawing/2014/main" id="{539C72CB-8D09-885D-A68C-517A236277FB}"/>
              </a:ext>
            </a:extLst>
          </p:cNvPr>
          <p:cNvSpPr>
            <a:spLocks noGrp="1"/>
          </p:cNvSpPr>
          <p:nvPr>
            <p:ph type="title"/>
          </p:nvPr>
        </p:nvSpPr>
        <p:spPr/>
        <p:txBody>
          <a:bodyPr/>
          <a:lstStyle/>
          <a:p>
            <a:r>
              <a:rPr lang="en-US" altLang="ko-KR"/>
              <a:t>Teaching</a:t>
            </a:r>
            <a:r>
              <a:rPr lang="ko-KR" altLang="en-US"/>
              <a:t> </a:t>
            </a:r>
            <a:r>
              <a:rPr lang="en-US" altLang="ko-KR"/>
              <a:t>Experience</a:t>
            </a:r>
            <a:endParaRPr lang="ko-KR" altLang="en-US"/>
          </a:p>
        </p:txBody>
      </p:sp>
      <p:sp>
        <p:nvSpPr>
          <p:cNvPr id="5" name="직사각형 4">
            <a:extLst>
              <a:ext uri="{FF2B5EF4-FFF2-40B4-BE49-F238E27FC236}">
                <a16:creationId xmlns:a16="http://schemas.microsoft.com/office/drawing/2014/main" id="{1C280C58-FCE0-0EE6-0801-A66994DC20C2}"/>
              </a:ext>
            </a:extLst>
          </p:cNvPr>
          <p:cNvSpPr/>
          <p:nvPr/>
        </p:nvSpPr>
        <p:spPr>
          <a:xfrm>
            <a:off x="0" y="1049938"/>
            <a:ext cx="12192000" cy="203200"/>
          </a:xfrm>
          <a:prstGeom prst="rect">
            <a:avLst/>
          </a:prstGeom>
          <a:gradFill flip="none" rotWithShape="1">
            <a:gsLst>
              <a:gs pos="0">
                <a:schemeClr val="bg1">
                  <a:shade val="30000"/>
                  <a:satMod val="115000"/>
                </a:schemeClr>
              </a:gs>
              <a:gs pos="100000">
                <a:schemeClr val="bg1">
                  <a:lumMod val="65000"/>
                </a:schemeClr>
              </a:gs>
              <a:gs pos="35000">
                <a:schemeClr val="bg1">
                  <a:shade val="67500"/>
                  <a:satMod val="115000"/>
                </a:schemeClr>
              </a:gs>
              <a:gs pos="74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 name="그룹 5">
            <a:extLst>
              <a:ext uri="{FF2B5EF4-FFF2-40B4-BE49-F238E27FC236}">
                <a16:creationId xmlns:a16="http://schemas.microsoft.com/office/drawing/2014/main" id="{E600188F-0773-FAB5-4A97-A92F6BEDD81E}"/>
              </a:ext>
            </a:extLst>
          </p:cNvPr>
          <p:cNvGrpSpPr/>
          <p:nvPr/>
        </p:nvGrpSpPr>
        <p:grpSpPr>
          <a:xfrm>
            <a:off x="299150" y="933371"/>
            <a:ext cx="2667000" cy="5315029"/>
            <a:chOff x="238125" y="639932"/>
            <a:chExt cx="2667000" cy="5315029"/>
          </a:xfrm>
        </p:grpSpPr>
        <p:sp>
          <p:nvSpPr>
            <p:cNvPr id="7" name="물결 6">
              <a:extLst>
                <a:ext uri="{FF2B5EF4-FFF2-40B4-BE49-F238E27FC236}">
                  <a16:creationId xmlns:a16="http://schemas.microsoft.com/office/drawing/2014/main" id="{D2774ADD-8A09-A419-E948-8CEF4969A6B9}"/>
                </a:ext>
              </a:extLst>
            </p:cNvPr>
            <p:cNvSpPr/>
            <p:nvPr/>
          </p:nvSpPr>
          <p:spPr>
            <a:xfrm rot="16200000" flipV="1">
              <a:off x="1266038" y="1531137"/>
              <a:ext cx="725476" cy="114300"/>
            </a:xfrm>
            <a:prstGeom prst="wave">
              <a:avLst>
                <a:gd name="adj1" fmla="val 2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자유형 5">
              <a:extLst>
                <a:ext uri="{FF2B5EF4-FFF2-40B4-BE49-F238E27FC236}">
                  <a16:creationId xmlns:a16="http://schemas.microsoft.com/office/drawing/2014/main" id="{D89C16D8-5C2C-3714-DAE4-8E0780D8E5B5}"/>
                </a:ext>
              </a:extLst>
            </p:cNvPr>
            <p:cNvSpPr/>
            <p:nvPr/>
          </p:nvSpPr>
          <p:spPr>
            <a:xfrm>
              <a:off x="1262398" y="639932"/>
              <a:ext cx="653144" cy="653144"/>
            </a:xfrm>
            <a:custGeom>
              <a:avLst/>
              <a:gdLst>
                <a:gd name="connsiteX0" fmla="*/ 326572 w 653144"/>
                <a:gd name="connsiteY0" fmla="*/ 0 h 653144"/>
                <a:gd name="connsiteX1" fmla="*/ 557494 w 653144"/>
                <a:gd name="connsiteY1" fmla="*/ 95651 h 653144"/>
                <a:gd name="connsiteX2" fmla="*/ 570221 w 653144"/>
                <a:gd name="connsiteY2" fmla="*/ 111076 h 653144"/>
                <a:gd name="connsiteX3" fmla="*/ 418512 w 653144"/>
                <a:gd name="connsiteY3" fmla="*/ 111076 h 653144"/>
                <a:gd name="connsiteX4" fmla="*/ 417776 w 653144"/>
                <a:gd name="connsiteY4" fmla="*/ 110676 h 653144"/>
                <a:gd name="connsiteX5" fmla="*/ 326572 w 653144"/>
                <a:gd name="connsiteY5" fmla="*/ 92263 h 653144"/>
                <a:gd name="connsiteX6" fmla="*/ 92263 w 653144"/>
                <a:gd name="connsiteY6" fmla="*/ 326572 h 653144"/>
                <a:gd name="connsiteX7" fmla="*/ 326572 w 653144"/>
                <a:gd name="connsiteY7" fmla="*/ 560881 h 653144"/>
                <a:gd name="connsiteX8" fmla="*/ 560881 w 653144"/>
                <a:gd name="connsiteY8" fmla="*/ 326572 h 653144"/>
                <a:gd name="connsiteX9" fmla="*/ 558399 w 653144"/>
                <a:gd name="connsiteY9" fmla="*/ 314276 h 653144"/>
                <a:gd name="connsiteX10" fmla="*/ 650662 w 653144"/>
                <a:gd name="connsiteY10" fmla="*/ 314276 h 653144"/>
                <a:gd name="connsiteX11" fmla="*/ 653144 w 653144"/>
                <a:gd name="connsiteY11" fmla="*/ 326572 h 653144"/>
                <a:gd name="connsiteX12" fmla="*/ 326572 w 653144"/>
                <a:gd name="connsiteY12" fmla="*/ 653144 h 653144"/>
                <a:gd name="connsiteX13" fmla="*/ 0 w 653144"/>
                <a:gd name="connsiteY13" fmla="*/ 326572 h 653144"/>
                <a:gd name="connsiteX14" fmla="*/ 326572 w 653144"/>
                <a:gd name="connsiteY14" fmla="*/ 0 h 65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144" h="653144">
                  <a:moveTo>
                    <a:pt x="326572" y="0"/>
                  </a:moveTo>
                  <a:cubicBezTo>
                    <a:pt x="416753" y="0"/>
                    <a:pt x="498396" y="36553"/>
                    <a:pt x="557494" y="95651"/>
                  </a:cubicBezTo>
                  <a:lnTo>
                    <a:pt x="570221" y="111076"/>
                  </a:lnTo>
                  <a:lnTo>
                    <a:pt x="418512" y="111076"/>
                  </a:lnTo>
                  <a:lnTo>
                    <a:pt x="417776" y="110676"/>
                  </a:lnTo>
                  <a:cubicBezTo>
                    <a:pt x="389743" y="98820"/>
                    <a:pt x="358923" y="92263"/>
                    <a:pt x="326572" y="92263"/>
                  </a:cubicBezTo>
                  <a:cubicBezTo>
                    <a:pt x="197167" y="92263"/>
                    <a:pt x="92263" y="197167"/>
                    <a:pt x="92263" y="326572"/>
                  </a:cubicBezTo>
                  <a:cubicBezTo>
                    <a:pt x="92263" y="455977"/>
                    <a:pt x="197167" y="560881"/>
                    <a:pt x="326572" y="560881"/>
                  </a:cubicBezTo>
                  <a:cubicBezTo>
                    <a:pt x="455977" y="560881"/>
                    <a:pt x="560881" y="455977"/>
                    <a:pt x="560881" y="326572"/>
                  </a:cubicBezTo>
                  <a:lnTo>
                    <a:pt x="558399" y="314276"/>
                  </a:lnTo>
                  <a:lnTo>
                    <a:pt x="650662" y="314276"/>
                  </a:lnTo>
                  <a:lnTo>
                    <a:pt x="653144" y="326572"/>
                  </a:lnTo>
                  <a:cubicBezTo>
                    <a:pt x="653144" y="506933"/>
                    <a:pt x="506933" y="653144"/>
                    <a:pt x="326572" y="653144"/>
                  </a:cubicBezTo>
                  <a:cubicBezTo>
                    <a:pt x="146211" y="653144"/>
                    <a:pt x="0" y="506933"/>
                    <a:pt x="0" y="326572"/>
                  </a:cubicBezTo>
                  <a:cubicBezTo>
                    <a:pt x="0" y="146211"/>
                    <a:pt x="146211" y="0"/>
                    <a:pt x="3265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9" name="자유형 14">
              <a:extLst>
                <a:ext uri="{FF2B5EF4-FFF2-40B4-BE49-F238E27FC236}">
                  <a16:creationId xmlns:a16="http://schemas.microsoft.com/office/drawing/2014/main" id="{5BA8DBDF-947E-FE6A-F96A-66E12EFA505B}"/>
                </a:ext>
              </a:extLst>
            </p:cNvPr>
            <p:cNvSpPr/>
            <p:nvPr/>
          </p:nvSpPr>
          <p:spPr>
            <a:xfrm>
              <a:off x="238125" y="1752600"/>
              <a:ext cx="2667000" cy="4202361"/>
            </a:xfrm>
            <a:custGeom>
              <a:avLst/>
              <a:gdLst>
                <a:gd name="connsiteX0" fmla="*/ 1329922 w 2667000"/>
                <a:gd name="connsiteY0" fmla="*/ 113891 h 4629150"/>
                <a:gd name="connsiteX1" fmla="*/ 1245387 w 2667000"/>
                <a:gd name="connsiteY1" fmla="*/ 198426 h 4629150"/>
                <a:gd name="connsiteX2" fmla="*/ 1329922 w 2667000"/>
                <a:gd name="connsiteY2" fmla="*/ 282961 h 4629150"/>
                <a:gd name="connsiteX3" fmla="*/ 1414457 w 2667000"/>
                <a:gd name="connsiteY3" fmla="*/ 198426 h 4629150"/>
                <a:gd name="connsiteX4" fmla="*/ 1329922 w 2667000"/>
                <a:gd name="connsiteY4" fmla="*/ 113891 h 4629150"/>
                <a:gd name="connsiteX5" fmla="*/ 368313 w 2667000"/>
                <a:gd name="connsiteY5" fmla="*/ 0 h 4629150"/>
                <a:gd name="connsiteX6" fmla="*/ 2298687 w 2667000"/>
                <a:gd name="connsiteY6" fmla="*/ 0 h 4629150"/>
                <a:gd name="connsiteX7" fmla="*/ 2667000 w 2667000"/>
                <a:gd name="connsiteY7" fmla="*/ 368313 h 4629150"/>
                <a:gd name="connsiteX8" fmla="*/ 2667000 w 2667000"/>
                <a:gd name="connsiteY8" fmla="*/ 4260837 h 4629150"/>
                <a:gd name="connsiteX9" fmla="*/ 2298687 w 2667000"/>
                <a:gd name="connsiteY9" fmla="*/ 4629150 h 4629150"/>
                <a:gd name="connsiteX10" fmla="*/ 368313 w 2667000"/>
                <a:gd name="connsiteY10" fmla="*/ 4629150 h 4629150"/>
                <a:gd name="connsiteX11" fmla="*/ 0 w 2667000"/>
                <a:gd name="connsiteY11" fmla="*/ 4260837 h 4629150"/>
                <a:gd name="connsiteX12" fmla="*/ 0 w 2667000"/>
                <a:gd name="connsiteY12" fmla="*/ 368313 h 4629150"/>
                <a:gd name="connsiteX13" fmla="*/ 368313 w 2667000"/>
                <a:gd name="connsiteY13" fmla="*/ 0 h 46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0" h="4629150">
                  <a:moveTo>
                    <a:pt x="1329922" y="113891"/>
                  </a:moveTo>
                  <a:cubicBezTo>
                    <a:pt x="1283235" y="113891"/>
                    <a:pt x="1245387" y="151739"/>
                    <a:pt x="1245387" y="198426"/>
                  </a:cubicBezTo>
                  <a:cubicBezTo>
                    <a:pt x="1245387" y="245113"/>
                    <a:pt x="1283235" y="282961"/>
                    <a:pt x="1329922" y="282961"/>
                  </a:cubicBezTo>
                  <a:cubicBezTo>
                    <a:pt x="1376609" y="282961"/>
                    <a:pt x="1414457" y="245113"/>
                    <a:pt x="1414457" y="198426"/>
                  </a:cubicBezTo>
                  <a:cubicBezTo>
                    <a:pt x="1414457" y="151739"/>
                    <a:pt x="1376609" y="113891"/>
                    <a:pt x="1329922" y="113891"/>
                  </a:cubicBezTo>
                  <a:close/>
                  <a:moveTo>
                    <a:pt x="368313" y="0"/>
                  </a:moveTo>
                  <a:lnTo>
                    <a:pt x="2298687" y="0"/>
                  </a:lnTo>
                  <a:cubicBezTo>
                    <a:pt x="2502101" y="0"/>
                    <a:pt x="2667000" y="164899"/>
                    <a:pt x="2667000" y="368313"/>
                  </a:cubicBezTo>
                  <a:lnTo>
                    <a:pt x="2667000" y="4260837"/>
                  </a:lnTo>
                  <a:cubicBezTo>
                    <a:pt x="2667000" y="4464251"/>
                    <a:pt x="2502101" y="4629150"/>
                    <a:pt x="2298687" y="4629150"/>
                  </a:cubicBezTo>
                  <a:lnTo>
                    <a:pt x="368313" y="4629150"/>
                  </a:lnTo>
                  <a:cubicBezTo>
                    <a:pt x="164899" y="4629150"/>
                    <a:pt x="0" y="4464251"/>
                    <a:pt x="0" y="4260837"/>
                  </a:cubicBezTo>
                  <a:lnTo>
                    <a:pt x="0" y="368313"/>
                  </a:lnTo>
                  <a:cubicBezTo>
                    <a:pt x="0" y="164899"/>
                    <a:pt x="164899" y="0"/>
                    <a:pt x="368313" y="0"/>
                  </a:cubicBezTo>
                  <a:close/>
                </a:path>
              </a:pathLst>
            </a:custGeom>
            <a:gradFill flip="none" rotWithShape="1">
              <a:gsLst>
                <a:gs pos="45000">
                  <a:schemeClr val="bg1"/>
                </a:gs>
                <a:gs pos="81000">
                  <a:schemeClr val="bg1">
                    <a:lumMod val="94000"/>
                  </a:schemeClr>
                </a:gs>
              </a:gsLst>
              <a:path path="circle">
                <a:fillToRect t="100000" r="100000"/>
              </a:path>
              <a:tileRect l="-100000" b="-100000"/>
            </a:gradFill>
            <a:ln w="19050">
              <a:solidFill>
                <a:schemeClr val="bg1"/>
              </a:solidFill>
            </a:ln>
            <a:effectLst>
              <a:outerShdw blurRad="4953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endParaRPr lang="en-US" altLang="ko-KR" sz="2000">
                <a:solidFill>
                  <a:prstClr val="black">
                    <a:lumMod val="65000"/>
                    <a:lumOff val="35000"/>
                  </a:prstClr>
                </a:solidFill>
              </a:endParaRPr>
            </a:p>
          </p:txBody>
        </p:sp>
        <p:sp>
          <p:nvSpPr>
            <p:cNvPr id="10" name="물결 9">
              <a:extLst>
                <a:ext uri="{FF2B5EF4-FFF2-40B4-BE49-F238E27FC236}">
                  <a16:creationId xmlns:a16="http://schemas.microsoft.com/office/drawing/2014/main" id="{344C9A19-621F-D273-1D32-917A7A641D58}"/>
                </a:ext>
              </a:extLst>
            </p:cNvPr>
            <p:cNvSpPr/>
            <p:nvPr/>
          </p:nvSpPr>
          <p:spPr>
            <a:xfrm rot="5400000">
              <a:off x="1208887" y="1531138"/>
              <a:ext cx="725476" cy="114300"/>
            </a:xfrm>
            <a:prstGeom prst="wave">
              <a:avLst>
                <a:gd name="adj1" fmla="val 2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26" name="그룹 25">
            <a:extLst>
              <a:ext uri="{FF2B5EF4-FFF2-40B4-BE49-F238E27FC236}">
                <a16:creationId xmlns:a16="http://schemas.microsoft.com/office/drawing/2014/main" id="{B6C707BC-5020-6F82-48C0-8D3FA807864E}"/>
              </a:ext>
            </a:extLst>
          </p:cNvPr>
          <p:cNvGrpSpPr/>
          <p:nvPr/>
        </p:nvGrpSpPr>
        <p:grpSpPr>
          <a:xfrm>
            <a:off x="3245550" y="933371"/>
            <a:ext cx="2667000" cy="5315029"/>
            <a:chOff x="238125" y="639932"/>
            <a:chExt cx="2667000" cy="5315029"/>
          </a:xfrm>
        </p:grpSpPr>
        <p:sp>
          <p:nvSpPr>
            <p:cNvPr id="27" name="물결 26">
              <a:extLst>
                <a:ext uri="{FF2B5EF4-FFF2-40B4-BE49-F238E27FC236}">
                  <a16:creationId xmlns:a16="http://schemas.microsoft.com/office/drawing/2014/main" id="{C866358F-C76B-7AD5-69F0-EE8B0CC22E6F}"/>
                </a:ext>
              </a:extLst>
            </p:cNvPr>
            <p:cNvSpPr/>
            <p:nvPr/>
          </p:nvSpPr>
          <p:spPr>
            <a:xfrm rot="16200000" flipV="1">
              <a:off x="1266038" y="1531137"/>
              <a:ext cx="725476" cy="114300"/>
            </a:xfrm>
            <a:prstGeom prst="wave">
              <a:avLst>
                <a:gd name="adj1" fmla="val 2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자유형 5">
              <a:extLst>
                <a:ext uri="{FF2B5EF4-FFF2-40B4-BE49-F238E27FC236}">
                  <a16:creationId xmlns:a16="http://schemas.microsoft.com/office/drawing/2014/main" id="{66F54FF1-249D-F9AB-6522-8FC115073B0E}"/>
                </a:ext>
              </a:extLst>
            </p:cNvPr>
            <p:cNvSpPr/>
            <p:nvPr/>
          </p:nvSpPr>
          <p:spPr>
            <a:xfrm>
              <a:off x="1262398" y="639932"/>
              <a:ext cx="653144" cy="653144"/>
            </a:xfrm>
            <a:custGeom>
              <a:avLst/>
              <a:gdLst>
                <a:gd name="connsiteX0" fmla="*/ 326572 w 653144"/>
                <a:gd name="connsiteY0" fmla="*/ 0 h 653144"/>
                <a:gd name="connsiteX1" fmla="*/ 557494 w 653144"/>
                <a:gd name="connsiteY1" fmla="*/ 95651 h 653144"/>
                <a:gd name="connsiteX2" fmla="*/ 570221 w 653144"/>
                <a:gd name="connsiteY2" fmla="*/ 111076 h 653144"/>
                <a:gd name="connsiteX3" fmla="*/ 418512 w 653144"/>
                <a:gd name="connsiteY3" fmla="*/ 111076 h 653144"/>
                <a:gd name="connsiteX4" fmla="*/ 417776 w 653144"/>
                <a:gd name="connsiteY4" fmla="*/ 110676 h 653144"/>
                <a:gd name="connsiteX5" fmla="*/ 326572 w 653144"/>
                <a:gd name="connsiteY5" fmla="*/ 92263 h 653144"/>
                <a:gd name="connsiteX6" fmla="*/ 92263 w 653144"/>
                <a:gd name="connsiteY6" fmla="*/ 326572 h 653144"/>
                <a:gd name="connsiteX7" fmla="*/ 326572 w 653144"/>
                <a:gd name="connsiteY7" fmla="*/ 560881 h 653144"/>
                <a:gd name="connsiteX8" fmla="*/ 560881 w 653144"/>
                <a:gd name="connsiteY8" fmla="*/ 326572 h 653144"/>
                <a:gd name="connsiteX9" fmla="*/ 558399 w 653144"/>
                <a:gd name="connsiteY9" fmla="*/ 314276 h 653144"/>
                <a:gd name="connsiteX10" fmla="*/ 650662 w 653144"/>
                <a:gd name="connsiteY10" fmla="*/ 314276 h 653144"/>
                <a:gd name="connsiteX11" fmla="*/ 653144 w 653144"/>
                <a:gd name="connsiteY11" fmla="*/ 326572 h 653144"/>
                <a:gd name="connsiteX12" fmla="*/ 326572 w 653144"/>
                <a:gd name="connsiteY12" fmla="*/ 653144 h 653144"/>
                <a:gd name="connsiteX13" fmla="*/ 0 w 653144"/>
                <a:gd name="connsiteY13" fmla="*/ 326572 h 653144"/>
                <a:gd name="connsiteX14" fmla="*/ 326572 w 653144"/>
                <a:gd name="connsiteY14" fmla="*/ 0 h 65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144" h="653144">
                  <a:moveTo>
                    <a:pt x="326572" y="0"/>
                  </a:moveTo>
                  <a:cubicBezTo>
                    <a:pt x="416753" y="0"/>
                    <a:pt x="498396" y="36553"/>
                    <a:pt x="557494" y="95651"/>
                  </a:cubicBezTo>
                  <a:lnTo>
                    <a:pt x="570221" y="111076"/>
                  </a:lnTo>
                  <a:lnTo>
                    <a:pt x="418512" y="111076"/>
                  </a:lnTo>
                  <a:lnTo>
                    <a:pt x="417776" y="110676"/>
                  </a:lnTo>
                  <a:cubicBezTo>
                    <a:pt x="389743" y="98820"/>
                    <a:pt x="358923" y="92263"/>
                    <a:pt x="326572" y="92263"/>
                  </a:cubicBezTo>
                  <a:cubicBezTo>
                    <a:pt x="197167" y="92263"/>
                    <a:pt x="92263" y="197167"/>
                    <a:pt x="92263" y="326572"/>
                  </a:cubicBezTo>
                  <a:cubicBezTo>
                    <a:pt x="92263" y="455977"/>
                    <a:pt x="197167" y="560881"/>
                    <a:pt x="326572" y="560881"/>
                  </a:cubicBezTo>
                  <a:cubicBezTo>
                    <a:pt x="455977" y="560881"/>
                    <a:pt x="560881" y="455977"/>
                    <a:pt x="560881" y="326572"/>
                  </a:cubicBezTo>
                  <a:lnTo>
                    <a:pt x="558399" y="314276"/>
                  </a:lnTo>
                  <a:lnTo>
                    <a:pt x="650662" y="314276"/>
                  </a:lnTo>
                  <a:lnTo>
                    <a:pt x="653144" y="326572"/>
                  </a:lnTo>
                  <a:cubicBezTo>
                    <a:pt x="653144" y="506933"/>
                    <a:pt x="506933" y="653144"/>
                    <a:pt x="326572" y="653144"/>
                  </a:cubicBezTo>
                  <a:cubicBezTo>
                    <a:pt x="146211" y="653144"/>
                    <a:pt x="0" y="506933"/>
                    <a:pt x="0" y="326572"/>
                  </a:cubicBezTo>
                  <a:cubicBezTo>
                    <a:pt x="0" y="146211"/>
                    <a:pt x="146211" y="0"/>
                    <a:pt x="3265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29" name="자유형 14">
              <a:extLst>
                <a:ext uri="{FF2B5EF4-FFF2-40B4-BE49-F238E27FC236}">
                  <a16:creationId xmlns:a16="http://schemas.microsoft.com/office/drawing/2014/main" id="{88AEBF19-5987-5468-7CD1-ACCE5574CC5F}"/>
                </a:ext>
              </a:extLst>
            </p:cNvPr>
            <p:cNvSpPr/>
            <p:nvPr/>
          </p:nvSpPr>
          <p:spPr>
            <a:xfrm>
              <a:off x="238125" y="1752600"/>
              <a:ext cx="2667000" cy="4202361"/>
            </a:xfrm>
            <a:custGeom>
              <a:avLst/>
              <a:gdLst>
                <a:gd name="connsiteX0" fmla="*/ 1329922 w 2667000"/>
                <a:gd name="connsiteY0" fmla="*/ 113891 h 4629150"/>
                <a:gd name="connsiteX1" fmla="*/ 1245387 w 2667000"/>
                <a:gd name="connsiteY1" fmla="*/ 198426 h 4629150"/>
                <a:gd name="connsiteX2" fmla="*/ 1329922 w 2667000"/>
                <a:gd name="connsiteY2" fmla="*/ 282961 h 4629150"/>
                <a:gd name="connsiteX3" fmla="*/ 1414457 w 2667000"/>
                <a:gd name="connsiteY3" fmla="*/ 198426 h 4629150"/>
                <a:gd name="connsiteX4" fmla="*/ 1329922 w 2667000"/>
                <a:gd name="connsiteY4" fmla="*/ 113891 h 4629150"/>
                <a:gd name="connsiteX5" fmla="*/ 368313 w 2667000"/>
                <a:gd name="connsiteY5" fmla="*/ 0 h 4629150"/>
                <a:gd name="connsiteX6" fmla="*/ 2298687 w 2667000"/>
                <a:gd name="connsiteY6" fmla="*/ 0 h 4629150"/>
                <a:gd name="connsiteX7" fmla="*/ 2667000 w 2667000"/>
                <a:gd name="connsiteY7" fmla="*/ 368313 h 4629150"/>
                <a:gd name="connsiteX8" fmla="*/ 2667000 w 2667000"/>
                <a:gd name="connsiteY8" fmla="*/ 4260837 h 4629150"/>
                <a:gd name="connsiteX9" fmla="*/ 2298687 w 2667000"/>
                <a:gd name="connsiteY9" fmla="*/ 4629150 h 4629150"/>
                <a:gd name="connsiteX10" fmla="*/ 368313 w 2667000"/>
                <a:gd name="connsiteY10" fmla="*/ 4629150 h 4629150"/>
                <a:gd name="connsiteX11" fmla="*/ 0 w 2667000"/>
                <a:gd name="connsiteY11" fmla="*/ 4260837 h 4629150"/>
                <a:gd name="connsiteX12" fmla="*/ 0 w 2667000"/>
                <a:gd name="connsiteY12" fmla="*/ 368313 h 4629150"/>
                <a:gd name="connsiteX13" fmla="*/ 368313 w 2667000"/>
                <a:gd name="connsiteY13" fmla="*/ 0 h 46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0" h="4629150">
                  <a:moveTo>
                    <a:pt x="1329922" y="113891"/>
                  </a:moveTo>
                  <a:cubicBezTo>
                    <a:pt x="1283235" y="113891"/>
                    <a:pt x="1245387" y="151739"/>
                    <a:pt x="1245387" y="198426"/>
                  </a:cubicBezTo>
                  <a:cubicBezTo>
                    <a:pt x="1245387" y="245113"/>
                    <a:pt x="1283235" y="282961"/>
                    <a:pt x="1329922" y="282961"/>
                  </a:cubicBezTo>
                  <a:cubicBezTo>
                    <a:pt x="1376609" y="282961"/>
                    <a:pt x="1414457" y="245113"/>
                    <a:pt x="1414457" y="198426"/>
                  </a:cubicBezTo>
                  <a:cubicBezTo>
                    <a:pt x="1414457" y="151739"/>
                    <a:pt x="1376609" y="113891"/>
                    <a:pt x="1329922" y="113891"/>
                  </a:cubicBezTo>
                  <a:close/>
                  <a:moveTo>
                    <a:pt x="368313" y="0"/>
                  </a:moveTo>
                  <a:lnTo>
                    <a:pt x="2298687" y="0"/>
                  </a:lnTo>
                  <a:cubicBezTo>
                    <a:pt x="2502101" y="0"/>
                    <a:pt x="2667000" y="164899"/>
                    <a:pt x="2667000" y="368313"/>
                  </a:cubicBezTo>
                  <a:lnTo>
                    <a:pt x="2667000" y="4260837"/>
                  </a:lnTo>
                  <a:cubicBezTo>
                    <a:pt x="2667000" y="4464251"/>
                    <a:pt x="2502101" y="4629150"/>
                    <a:pt x="2298687" y="4629150"/>
                  </a:cubicBezTo>
                  <a:lnTo>
                    <a:pt x="368313" y="4629150"/>
                  </a:lnTo>
                  <a:cubicBezTo>
                    <a:pt x="164899" y="4629150"/>
                    <a:pt x="0" y="4464251"/>
                    <a:pt x="0" y="4260837"/>
                  </a:cubicBezTo>
                  <a:lnTo>
                    <a:pt x="0" y="368313"/>
                  </a:lnTo>
                  <a:cubicBezTo>
                    <a:pt x="0" y="164899"/>
                    <a:pt x="164899" y="0"/>
                    <a:pt x="368313" y="0"/>
                  </a:cubicBezTo>
                  <a:close/>
                </a:path>
              </a:pathLst>
            </a:custGeom>
            <a:gradFill flip="none" rotWithShape="1">
              <a:gsLst>
                <a:gs pos="45000">
                  <a:schemeClr val="bg1"/>
                </a:gs>
                <a:gs pos="81000">
                  <a:schemeClr val="bg1">
                    <a:lumMod val="94000"/>
                  </a:schemeClr>
                </a:gs>
              </a:gsLst>
              <a:path path="circle">
                <a:fillToRect t="100000" r="100000"/>
              </a:path>
              <a:tileRect l="-100000" b="-100000"/>
            </a:gradFill>
            <a:ln w="19050">
              <a:solidFill>
                <a:schemeClr val="bg1"/>
              </a:solidFill>
            </a:ln>
            <a:effectLst>
              <a:outerShdw blurRad="4953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endParaRPr lang="en-US" altLang="ko-KR" sz="2000">
                <a:solidFill>
                  <a:prstClr val="black">
                    <a:lumMod val="65000"/>
                    <a:lumOff val="35000"/>
                  </a:prstClr>
                </a:solidFill>
              </a:endParaRPr>
            </a:p>
          </p:txBody>
        </p:sp>
        <p:sp>
          <p:nvSpPr>
            <p:cNvPr id="30" name="물결 29">
              <a:extLst>
                <a:ext uri="{FF2B5EF4-FFF2-40B4-BE49-F238E27FC236}">
                  <a16:creationId xmlns:a16="http://schemas.microsoft.com/office/drawing/2014/main" id="{F340FE6A-A2B9-985F-C0F3-8C7E02A42DC4}"/>
                </a:ext>
              </a:extLst>
            </p:cNvPr>
            <p:cNvSpPr/>
            <p:nvPr/>
          </p:nvSpPr>
          <p:spPr>
            <a:xfrm rot="5400000">
              <a:off x="1208887" y="1531138"/>
              <a:ext cx="725476" cy="114300"/>
            </a:xfrm>
            <a:prstGeom prst="wave">
              <a:avLst>
                <a:gd name="adj1" fmla="val 2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31" name="그룹 30">
            <a:extLst>
              <a:ext uri="{FF2B5EF4-FFF2-40B4-BE49-F238E27FC236}">
                <a16:creationId xmlns:a16="http://schemas.microsoft.com/office/drawing/2014/main" id="{A2E54989-0741-9EF7-2B42-EF60A569A08B}"/>
              </a:ext>
            </a:extLst>
          </p:cNvPr>
          <p:cNvGrpSpPr/>
          <p:nvPr/>
        </p:nvGrpSpPr>
        <p:grpSpPr>
          <a:xfrm>
            <a:off x="6191950" y="933371"/>
            <a:ext cx="2667000" cy="5315029"/>
            <a:chOff x="238125" y="639932"/>
            <a:chExt cx="2667000" cy="5315029"/>
          </a:xfrm>
        </p:grpSpPr>
        <p:sp>
          <p:nvSpPr>
            <p:cNvPr id="32" name="물결 31">
              <a:extLst>
                <a:ext uri="{FF2B5EF4-FFF2-40B4-BE49-F238E27FC236}">
                  <a16:creationId xmlns:a16="http://schemas.microsoft.com/office/drawing/2014/main" id="{B60194AB-C3E2-9C22-33DC-B6883CB8621E}"/>
                </a:ext>
              </a:extLst>
            </p:cNvPr>
            <p:cNvSpPr/>
            <p:nvPr/>
          </p:nvSpPr>
          <p:spPr>
            <a:xfrm rot="16200000" flipV="1">
              <a:off x="1266038" y="1531137"/>
              <a:ext cx="725476" cy="114300"/>
            </a:xfrm>
            <a:prstGeom prst="wave">
              <a:avLst>
                <a:gd name="adj1" fmla="val 2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자유형 5">
              <a:extLst>
                <a:ext uri="{FF2B5EF4-FFF2-40B4-BE49-F238E27FC236}">
                  <a16:creationId xmlns:a16="http://schemas.microsoft.com/office/drawing/2014/main" id="{EC41B0EA-BFA6-8311-F496-E5BB9CA0B9CE}"/>
                </a:ext>
              </a:extLst>
            </p:cNvPr>
            <p:cNvSpPr/>
            <p:nvPr/>
          </p:nvSpPr>
          <p:spPr>
            <a:xfrm>
              <a:off x="1262398" y="639932"/>
              <a:ext cx="653144" cy="653144"/>
            </a:xfrm>
            <a:custGeom>
              <a:avLst/>
              <a:gdLst>
                <a:gd name="connsiteX0" fmla="*/ 326572 w 653144"/>
                <a:gd name="connsiteY0" fmla="*/ 0 h 653144"/>
                <a:gd name="connsiteX1" fmla="*/ 557494 w 653144"/>
                <a:gd name="connsiteY1" fmla="*/ 95651 h 653144"/>
                <a:gd name="connsiteX2" fmla="*/ 570221 w 653144"/>
                <a:gd name="connsiteY2" fmla="*/ 111076 h 653144"/>
                <a:gd name="connsiteX3" fmla="*/ 418512 w 653144"/>
                <a:gd name="connsiteY3" fmla="*/ 111076 h 653144"/>
                <a:gd name="connsiteX4" fmla="*/ 417776 w 653144"/>
                <a:gd name="connsiteY4" fmla="*/ 110676 h 653144"/>
                <a:gd name="connsiteX5" fmla="*/ 326572 w 653144"/>
                <a:gd name="connsiteY5" fmla="*/ 92263 h 653144"/>
                <a:gd name="connsiteX6" fmla="*/ 92263 w 653144"/>
                <a:gd name="connsiteY6" fmla="*/ 326572 h 653144"/>
                <a:gd name="connsiteX7" fmla="*/ 326572 w 653144"/>
                <a:gd name="connsiteY7" fmla="*/ 560881 h 653144"/>
                <a:gd name="connsiteX8" fmla="*/ 560881 w 653144"/>
                <a:gd name="connsiteY8" fmla="*/ 326572 h 653144"/>
                <a:gd name="connsiteX9" fmla="*/ 558399 w 653144"/>
                <a:gd name="connsiteY9" fmla="*/ 314276 h 653144"/>
                <a:gd name="connsiteX10" fmla="*/ 650662 w 653144"/>
                <a:gd name="connsiteY10" fmla="*/ 314276 h 653144"/>
                <a:gd name="connsiteX11" fmla="*/ 653144 w 653144"/>
                <a:gd name="connsiteY11" fmla="*/ 326572 h 653144"/>
                <a:gd name="connsiteX12" fmla="*/ 326572 w 653144"/>
                <a:gd name="connsiteY12" fmla="*/ 653144 h 653144"/>
                <a:gd name="connsiteX13" fmla="*/ 0 w 653144"/>
                <a:gd name="connsiteY13" fmla="*/ 326572 h 653144"/>
                <a:gd name="connsiteX14" fmla="*/ 326572 w 653144"/>
                <a:gd name="connsiteY14" fmla="*/ 0 h 65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144" h="653144">
                  <a:moveTo>
                    <a:pt x="326572" y="0"/>
                  </a:moveTo>
                  <a:cubicBezTo>
                    <a:pt x="416753" y="0"/>
                    <a:pt x="498396" y="36553"/>
                    <a:pt x="557494" y="95651"/>
                  </a:cubicBezTo>
                  <a:lnTo>
                    <a:pt x="570221" y="111076"/>
                  </a:lnTo>
                  <a:lnTo>
                    <a:pt x="418512" y="111076"/>
                  </a:lnTo>
                  <a:lnTo>
                    <a:pt x="417776" y="110676"/>
                  </a:lnTo>
                  <a:cubicBezTo>
                    <a:pt x="389743" y="98820"/>
                    <a:pt x="358923" y="92263"/>
                    <a:pt x="326572" y="92263"/>
                  </a:cubicBezTo>
                  <a:cubicBezTo>
                    <a:pt x="197167" y="92263"/>
                    <a:pt x="92263" y="197167"/>
                    <a:pt x="92263" y="326572"/>
                  </a:cubicBezTo>
                  <a:cubicBezTo>
                    <a:pt x="92263" y="455977"/>
                    <a:pt x="197167" y="560881"/>
                    <a:pt x="326572" y="560881"/>
                  </a:cubicBezTo>
                  <a:cubicBezTo>
                    <a:pt x="455977" y="560881"/>
                    <a:pt x="560881" y="455977"/>
                    <a:pt x="560881" y="326572"/>
                  </a:cubicBezTo>
                  <a:lnTo>
                    <a:pt x="558399" y="314276"/>
                  </a:lnTo>
                  <a:lnTo>
                    <a:pt x="650662" y="314276"/>
                  </a:lnTo>
                  <a:lnTo>
                    <a:pt x="653144" y="326572"/>
                  </a:lnTo>
                  <a:cubicBezTo>
                    <a:pt x="653144" y="506933"/>
                    <a:pt x="506933" y="653144"/>
                    <a:pt x="326572" y="653144"/>
                  </a:cubicBezTo>
                  <a:cubicBezTo>
                    <a:pt x="146211" y="653144"/>
                    <a:pt x="0" y="506933"/>
                    <a:pt x="0" y="326572"/>
                  </a:cubicBezTo>
                  <a:cubicBezTo>
                    <a:pt x="0" y="146211"/>
                    <a:pt x="146211" y="0"/>
                    <a:pt x="3265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34" name="자유형 14">
              <a:extLst>
                <a:ext uri="{FF2B5EF4-FFF2-40B4-BE49-F238E27FC236}">
                  <a16:creationId xmlns:a16="http://schemas.microsoft.com/office/drawing/2014/main" id="{7D2B909B-090F-97F8-1E5F-5CCC20DE8856}"/>
                </a:ext>
              </a:extLst>
            </p:cNvPr>
            <p:cNvSpPr/>
            <p:nvPr/>
          </p:nvSpPr>
          <p:spPr>
            <a:xfrm>
              <a:off x="238125" y="1752600"/>
              <a:ext cx="2667000" cy="4202361"/>
            </a:xfrm>
            <a:custGeom>
              <a:avLst/>
              <a:gdLst>
                <a:gd name="connsiteX0" fmla="*/ 1329922 w 2667000"/>
                <a:gd name="connsiteY0" fmla="*/ 113891 h 4629150"/>
                <a:gd name="connsiteX1" fmla="*/ 1245387 w 2667000"/>
                <a:gd name="connsiteY1" fmla="*/ 198426 h 4629150"/>
                <a:gd name="connsiteX2" fmla="*/ 1329922 w 2667000"/>
                <a:gd name="connsiteY2" fmla="*/ 282961 h 4629150"/>
                <a:gd name="connsiteX3" fmla="*/ 1414457 w 2667000"/>
                <a:gd name="connsiteY3" fmla="*/ 198426 h 4629150"/>
                <a:gd name="connsiteX4" fmla="*/ 1329922 w 2667000"/>
                <a:gd name="connsiteY4" fmla="*/ 113891 h 4629150"/>
                <a:gd name="connsiteX5" fmla="*/ 368313 w 2667000"/>
                <a:gd name="connsiteY5" fmla="*/ 0 h 4629150"/>
                <a:gd name="connsiteX6" fmla="*/ 2298687 w 2667000"/>
                <a:gd name="connsiteY6" fmla="*/ 0 h 4629150"/>
                <a:gd name="connsiteX7" fmla="*/ 2667000 w 2667000"/>
                <a:gd name="connsiteY7" fmla="*/ 368313 h 4629150"/>
                <a:gd name="connsiteX8" fmla="*/ 2667000 w 2667000"/>
                <a:gd name="connsiteY8" fmla="*/ 4260837 h 4629150"/>
                <a:gd name="connsiteX9" fmla="*/ 2298687 w 2667000"/>
                <a:gd name="connsiteY9" fmla="*/ 4629150 h 4629150"/>
                <a:gd name="connsiteX10" fmla="*/ 368313 w 2667000"/>
                <a:gd name="connsiteY10" fmla="*/ 4629150 h 4629150"/>
                <a:gd name="connsiteX11" fmla="*/ 0 w 2667000"/>
                <a:gd name="connsiteY11" fmla="*/ 4260837 h 4629150"/>
                <a:gd name="connsiteX12" fmla="*/ 0 w 2667000"/>
                <a:gd name="connsiteY12" fmla="*/ 368313 h 4629150"/>
                <a:gd name="connsiteX13" fmla="*/ 368313 w 2667000"/>
                <a:gd name="connsiteY13" fmla="*/ 0 h 46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0" h="4629150">
                  <a:moveTo>
                    <a:pt x="1329922" y="113891"/>
                  </a:moveTo>
                  <a:cubicBezTo>
                    <a:pt x="1283235" y="113891"/>
                    <a:pt x="1245387" y="151739"/>
                    <a:pt x="1245387" y="198426"/>
                  </a:cubicBezTo>
                  <a:cubicBezTo>
                    <a:pt x="1245387" y="245113"/>
                    <a:pt x="1283235" y="282961"/>
                    <a:pt x="1329922" y="282961"/>
                  </a:cubicBezTo>
                  <a:cubicBezTo>
                    <a:pt x="1376609" y="282961"/>
                    <a:pt x="1414457" y="245113"/>
                    <a:pt x="1414457" y="198426"/>
                  </a:cubicBezTo>
                  <a:cubicBezTo>
                    <a:pt x="1414457" y="151739"/>
                    <a:pt x="1376609" y="113891"/>
                    <a:pt x="1329922" y="113891"/>
                  </a:cubicBezTo>
                  <a:close/>
                  <a:moveTo>
                    <a:pt x="368313" y="0"/>
                  </a:moveTo>
                  <a:lnTo>
                    <a:pt x="2298687" y="0"/>
                  </a:lnTo>
                  <a:cubicBezTo>
                    <a:pt x="2502101" y="0"/>
                    <a:pt x="2667000" y="164899"/>
                    <a:pt x="2667000" y="368313"/>
                  </a:cubicBezTo>
                  <a:lnTo>
                    <a:pt x="2667000" y="4260837"/>
                  </a:lnTo>
                  <a:cubicBezTo>
                    <a:pt x="2667000" y="4464251"/>
                    <a:pt x="2502101" y="4629150"/>
                    <a:pt x="2298687" y="4629150"/>
                  </a:cubicBezTo>
                  <a:lnTo>
                    <a:pt x="368313" y="4629150"/>
                  </a:lnTo>
                  <a:cubicBezTo>
                    <a:pt x="164899" y="4629150"/>
                    <a:pt x="0" y="4464251"/>
                    <a:pt x="0" y="4260837"/>
                  </a:cubicBezTo>
                  <a:lnTo>
                    <a:pt x="0" y="368313"/>
                  </a:lnTo>
                  <a:cubicBezTo>
                    <a:pt x="0" y="164899"/>
                    <a:pt x="164899" y="0"/>
                    <a:pt x="368313" y="0"/>
                  </a:cubicBezTo>
                  <a:close/>
                </a:path>
              </a:pathLst>
            </a:custGeom>
            <a:gradFill flip="none" rotWithShape="1">
              <a:gsLst>
                <a:gs pos="45000">
                  <a:schemeClr val="bg1"/>
                </a:gs>
                <a:gs pos="81000">
                  <a:schemeClr val="bg1">
                    <a:lumMod val="94000"/>
                  </a:schemeClr>
                </a:gs>
              </a:gsLst>
              <a:path path="circle">
                <a:fillToRect t="100000" r="100000"/>
              </a:path>
              <a:tileRect l="-100000" b="-100000"/>
            </a:gradFill>
            <a:ln w="19050">
              <a:solidFill>
                <a:schemeClr val="bg1"/>
              </a:solidFill>
            </a:ln>
            <a:effectLst>
              <a:outerShdw blurRad="4953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endParaRPr lang="en-US" altLang="ko-KR" sz="2000">
                <a:solidFill>
                  <a:prstClr val="black">
                    <a:lumMod val="65000"/>
                    <a:lumOff val="35000"/>
                  </a:prstClr>
                </a:solidFill>
              </a:endParaRPr>
            </a:p>
          </p:txBody>
        </p:sp>
        <p:sp>
          <p:nvSpPr>
            <p:cNvPr id="35" name="물결 34">
              <a:extLst>
                <a:ext uri="{FF2B5EF4-FFF2-40B4-BE49-F238E27FC236}">
                  <a16:creationId xmlns:a16="http://schemas.microsoft.com/office/drawing/2014/main" id="{7BB70078-D755-B295-460F-E5A5E1F602CE}"/>
                </a:ext>
              </a:extLst>
            </p:cNvPr>
            <p:cNvSpPr/>
            <p:nvPr/>
          </p:nvSpPr>
          <p:spPr>
            <a:xfrm rot="5400000">
              <a:off x="1208887" y="1531138"/>
              <a:ext cx="725476" cy="114300"/>
            </a:xfrm>
            <a:prstGeom prst="wave">
              <a:avLst>
                <a:gd name="adj1" fmla="val 2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36" name="그룹 35">
            <a:extLst>
              <a:ext uri="{FF2B5EF4-FFF2-40B4-BE49-F238E27FC236}">
                <a16:creationId xmlns:a16="http://schemas.microsoft.com/office/drawing/2014/main" id="{C993352B-1058-DA95-0F4A-9613F55D0954}"/>
              </a:ext>
            </a:extLst>
          </p:cNvPr>
          <p:cNvGrpSpPr/>
          <p:nvPr/>
        </p:nvGrpSpPr>
        <p:grpSpPr>
          <a:xfrm>
            <a:off x="9138350" y="933371"/>
            <a:ext cx="2667000" cy="5315029"/>
            <a:chOff x="238125" y="639932"/>
            <a:chExt cx="2667000" cy="5315029"/>
          </a:xfrm>
        </p:grpSpPr>
        <p:sp>
          <p:nvSpPr>
            <p:cNvPr id="37" name="물결 36">
              <a:extLst>
                <a:ext uri="{FF2B5EF4-FFF2-40B4-BE49-F238E27FC236}">
                  <a16:creationId xmlns:a16="http://schemas.microsoft.com/office/drawing/2014/main" id="{AF425198-5B64-2346-345D-BA2A989A4C41}"/>
                </a:ext>
              </a:extLst>
            </p:cNvPr>
            <p:cNvSpPr/>
            <p:nvPr/>
          </p:nvSpPr>
          <p:spPr>
            <a:xfrm rot="16200000" flipV="1">
              <a:off x="1266038" y="1531137"/>
              <a:ext cx="725476" cy="114300"/>
            </a:xfrm>
            <a:prstGeom prst="wave">
              <a:avLst>
                <a:gd name="adj1" fmla="val 2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자유형 5">
              <a:extLst>
                <a:ext uri="{FF2B5EF4-FFF2-40B4-BE49-F238E27FC236}">
                  <a16:creationId xmlns:a16="http://schemas.microsoft.com/office/drawing/2014/main" id="{9C409211-4E17-A721-EB7F-14F02CD24263}"/>
                </a:ext>
              </a:extLst>
            </p:cNvPr>
            <p:cNvSpPr/>
            <p:nvPr/>
          </p:nvSpPr>
          <p:spPr>
            <a:xfrm>
              <a:off x="1262398" y="639932"/>
              <a:ext cx="653144" cy="653144"/>
            </a:xfrm>
            <a:custGeom>
              <a:avLst/>
              <a:gdLst>
                <a:gd name="connsiteX0" fmla="*/ 326572 w 653144"/>
                <a:gd name="connsiteY0" fmla="*/ 0 h 653144"/>
                <a:gd name="connsiteX1" fmla="*/ 557494 w 653144"/>
                <a:gd name="connsiteY1" fmla="*/ 95651 h 653144"/>
                <a:gd name="connsiteX2" fmla="*/ 570221 w 653144"/>
                <a:gd name="connsiteY2" fmla="*/ 111076 h 653144"/>
                <a:gd name="connsiteX3" fmla="*/ 418512 w 653144"/>
                <a:gd name="connsiteY3" fmla="*/ 111076 h 653144"/>
                <a:gd name="connsiteX4" fmla="*/ 417776 w 653144"/>
                <a:gd name="connsiteY4" fmla="*/ 110676 h 653144"/>
                <a:gd name="connsiteX5" fmla="*/ 326572 w 653144"/>
                <a:gd name="connsiteY5" fmla="*/ 92263 h 653144"/>
                <a:gd name="connsiteX6" fmla="*/ 92263 w 653144"/>
                <a:gd name="connsiteY6" fmla="*/ 326572 h 653144"/>
                <a:gd name="connsiteX7" fmla="*/ 326572 w 653144"/>
                <a:gd name="connsiteY7" fmla="*/ 560881 h 653144"/>
                <a:gd name="connsiteX8" fmla="*/ 560881 w 653144"/>
                <a:gd name="connsiteY8" fmla="*/ 326572 h 653144"/>
                <a:gd name="connsiteX9" fmla="*/ 558399 w 653144"/>
                <a:gd name="connsiteY9" fmla="*/ 314276 h 653144"/>
                <a:gd name="connsiteX10" fmla="*/ 650662 w 653144"/>
                <a:gd name="connsiteY10" fmla="*/ 314276 h 653144"/>
                <a:gd name="connsiteX11" fmla="*/ 653144 w 653144"/>
                <a:gd name="connsiteY11" fmla="*/ 326572 h 653144"/>
                <a:gd name="connsiteX12" fmla="*/ 326572 w 653144"/>
                <a:gd name="connsiteY12" fmla="*/ 653144 h 653144"/>
                <a:gd name="connsiteX13" fmla="*/ 0 w 653144"/>
                <a:gd name="connsiteY13" fmla="*/ 326572 h 653144"/>
                <a:gd name="connsiteX14" fmla="*/ 326572 w 653144"/>
                <a:gd name="connsiteY14" fmla="*/ 0 h 65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144" h="653144">
                  <a:moveTo>
                    <a:pt x="326572" y="0"/>
                  </a:moveTo>
                  <a:cubicBezTo>
                    <a:pt x="416753" y="0"/>
                    <a:pt x="498396" y="36553"/>
                    <a:pt x="557494" y="95651"/>
                  </a:cubicBezTo>
                  <a:lnTo>
                    <a:pt x="570221" y="111076"/>
                  </a:lnTo>
                  <a:lnTo>
                    <a:pt x="418512" y="111076"/>
                  </a:lnTo>
                  <a:lnTo>
                    <a:pt x="417776" y="110676"/>
                  </a:lnTo>
                  <a:cubicBezTo>
                    <a:pt x="389743" y="98820"/>
                    <a:pt x="358923" y="92263"/>
                    <a:pt x="326572" y="92263"/>
                  </a:cubicBezTo>
                  <a:cubicBezTo>
                    <a:pt x="197167" y="92263"/>
                    <a:pt x="92263" y="197167"/>
                    <a:pt x="92263" y="326572"/>
                  </a:cubicBezTo>
                  <a:cubicBezTo>
                    <a:pt x="92263" y="455977"/>
                    <a:pt x="197167" y="560881"/>
                    <a:pt x="326572" y="560881"/>
                  </a:cubicBezTo>
                  <a:cubicBezTo>
                    <a:pt x="455977" y="560881"/>
                    <a:pt x="560881" y="455977"/>
                    <a:pt x="560881" y="326572"/>
                  </a:cubicBezTo>
                  <a:lnTo>
                    <a:pt x="558399" y="314276"/>
                  </a:lnTo>
                  <a:lnTo>
                    <a:pt x="650662" y="314276"/>
                  </a:lnTo>
                  <a:lnTo>
                    <a:pt x="653144" y="326572"/>
                  </a:lnTo>
                  <a:cubicBezTo>
                    <a:pt x="653144" y="506933"/>
                    <a:pt x="506933" y="653144"/>
                    <a:pt x="326572" y="653144"/>
                  </a:cubicBezTo>
                  <a:cubicBezTo>
                    <a:pt x="146211" y="653144"/>
                    <a:pt x="0" y="506933"/>
                    <a:pt x="0" y="326572"/>
                  </a:cubicBezTo>
                  <a:cubicBezTo>
                    <a:pt x="0" y="146211"/>
                    <a:pt x="146211" y="0"/>
                    <a:pt x="326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39" name="자유형 14">
              <a:extLst>
                <a:ext uri="{FF2B5EF4-FFF2-40B4-BE49-F238E27FC236}">
                  <a16:creationId xmlns:a16="http://schemas.microsoft.com/office/drawing/2014/main" id="{E8B864B3-DE14-E0EA-73DB-9B3C69983D9D}"/>
                </a:ext>
              </a:extLst>
            </p:cNvPr>
            <p:cNvSpPr/>
            <p:nvPr/>
          </p:nvSpPr>
          <p:spPr>
            <a:xfrm>
              <a:off x="238125" y="1752600"/>
              <a:ext cx="2667000" cy="4202361"/>
            </a:xfrm>
            <a:custGeom>
              <a:avLst/>
              <a:gdLst>
                <a:gd name="connsiteX0" fmla="*/ 1329922 w 2667000"/>
                <a:gd name="connsiteY0" fmla="*/ 113891 h 4629150"/>
                <a:gd name="connsiteX1" fmla="*/ 1245387 w 2667000"/>
                <a:gd name="connsiteY1" fmla="*/ 198426 h 4629150"/>
                <a:gd name="connsiteX2" fmla="*/ 1329922 w 2667000"/>
                <a:gd name="connsiteY2" fmla="*/ 282961 h 4629150"/>
                <a:gd name="connsiteX3" fmla="*/ 1414457 w 2667000"/>
                <a:gd name="connsiteY3" fmla="*/ 198426 h 4629150"/>
                <a:gd name="connsiteX4" fmla="*/ 1329922 w 2667000"/>
                <a:gd name="connsiteY4" fmla="*/ 113891 h 4629150"/>
                <a:gd name="connsiteX5" fmla="*/ 368313 w 2667000"/>
                <a:gd name="connsiteY5" fmla="*/ 0 h 4629150"/>
                <a:gd name="connsiteX6" fmla="*/ 2298687 w 2667000"/>
                <a:gd name="connsiteY6" fmla="*/ 0 h 4629150"/>
                <a:gd name="connsiteX7" fmla="*/ 2667000 w 2667000"/>
                <a:gd name="connsiteY7" fmla="*/ 368313 h 4629150"/>
                <a:gd name="connsiteX8" fmla="*/ 2667000 w 2667000"/>
                <a:gd name="connsiteY8" fmla="*/ 4260837 h 4629150"/>
                <a:gd name="connsiteX9" fmla="*/ 2298687 w 2667000"/>
                <a:gd name="connsiteY9" fmla="*/ 4629150 h 4629150"/>
                <a:gd name="connsiteX10" fmla="*/ 368313 w 2667000"/>
                <a:gd name="connsiteY10" fmla="*/ 4629150 h 4629150"/>
                <a:gd name="connsiteX11" fmla="*/ 0 w 2667000"/>
                <a:gd name="connsiteY11" fmla="*/ 4260837 h 4629150"/>
                <a:gd name="connsiteX12" fmla="*/ 0 w 2667000"/>
                <a:gd name="connsiteY12" fmla="*/ 368313 h 4629150"/>
                <a:gd name="connsiteX13" fmla="*/ 368313 w 2667000"/>
                <a:gd name="connsiteY13" fmla="*/ 0 h 46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0" h="4629150">
                  <a:moveTo>
                    <a:pt x="1329922" y="113891"/>
                  </a:moveTo>
                  <a:cubicBezTo>
                    <a:pt x="1283235" y="113891"/>
                    <a:pt x="1245387" y="151739"/>
                    <a:pt x="1245387" y="198426"/>
                  </a:cubicBezTo>
                  <a:cubicBezTo>
                    <a:pt x="1245387" y="245113"/>
                    <a:pt x="1283235" y="282961"/>
                    <a:pt x="1329922" y="282961"/>
                  </a:cubicBezTo>
                  <a:cubicBezTo>
                    <a:pt x="1376609" y="282961"/>
                    <a:pt x="1414457" y="245113"/>
                    <a:pt x="1414457" y="198426"/>
                  </a:cubicBezTo>
                  <a:cubicBezTo>
                    <a:pt x="1414457" y="151739"/>
                    <a:pt x="1376609" y="113891"/>
                    <a:pt x="1329922" y="113891"/>
                  </a:cubicBezTo>
                  <a:close/>
                  <a:moveTo>
                    <a:pt x="368313" y="0"/>
                  </a:moveTo>
                  <a:lnTo>
                    <a:pt x="2298687" y="0"/>
                  </a:lnTo>
                  <a:cubicBezTo>
                    <a:pt x="2502101" y="0"/>
                    <a:pt x="2667000" y="164899"/>
                    <a:pt x="2667000" y="368313"/>
                  </a:cubicBezTo>
                  <a:lnTo>
                    <a:pt x="2667000" y="4260837"/>
                  </a:lnTo>
                  <a:cubicBezTo>
                    <a:pt x="2667000" y="4464251"/>
                    <a:pt x="2502101" y="4629150"/>
                    <a:pt x="2298687" y="4629150"/>
                  </a:cubicBezTo>
                  <a:lnTo>
                    <a:pt x="368313" y="4629150"/>
                  </a:lnTo>
                  <a:cubicBezTo>
                    <a:pt x="164899" y="4629150"/>
                    <a:pt x="0" y="4464251"/>
                    <a:pt x="0" y="4260837"/>
                  </a:cubicBezTo>
                  <a:lnTo>
                    <a:pt x="0" y="368313"/>
                  </a:lnTo>
                  <a:cubicBezTo>
                    <a:pt x="0" y="164899"/>
                    <a:pt x="164899" y="0"/>
                    <a:pt x="368313" y="0"/>
                  </a:cubicBezTo>
                  <a:close/>
                </a:path>
              </a:pathLst>
            </a:custGeom>
            <a:gradFill flip="none" rotWithShape="1">
              <a:gsLst>
                <a:gs pos="45000">
                  <a:schemeClr val="bg1"/>
                </a:gs>
                <a:gs pos="81000">
                  <a:schemeClr val="bg1">
                    <a:lumMod val="94000"/>
                  </a:schemeClr>
                </a:gs>
              </a:gsLst>
              <a:path path="circle">
                <a:fillToRect t="100000" r="100000"/>
              </a:path>
              <a:tileRect l="-100000" b="-100000"/>
            </a:gradFill>
            <a:ln w="19050">
              <a:solidFill>
                <a:schemeClr val="bg1"/>
              </a:solidFill>
            </a:ln>
            <a:effectLst>
              <a:outerShdw blurRad="4953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endParaRPr lang="en-US" altLang="ko-KR" sz="1050" spc="-50">
                <a:solidFill>
                  <a:schemeClr val="tx1"/>
                </a:solidFill>
                <a:latin typeface="+mn-ea"/>
              </a:endParaRPr>
            </a:p>
          </p:txBody>
        </p:sp>
        <p:sp>
          <p:nvSpPr>
            <p:cNvPr id="40" name="물결 39">
              <a:extLst>
                <a:ext uri="{FF2B5EF4-FFF2-40B4-BE49-F238E27FC236}">
                  <a16:creationId xmlns:a16="http://schemas.microsoft.com/office/drawing/2014/main" id="{D87C3923-CFF6-1066-0B1B-9D17BEA7DC73}"/>
                </a:ext>
              </a:extLst>
            </p:cNvPr>
            <p:cNvSpPr/>
            <p:nvPr/>
          </p:nvSpPr>
          <p:spPr>
            <a:xfrm rot="5400000">
              <a:off x="1208887" y="1531138"/>
              <a:ext cx="725476" cy="114300"/>
            </a:xfrm>
            <a:prstGeom prst="wave">
              <a:avLst>
                <a:gd name="adj1" fmla="val 2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1" name="TextBox 40">
            <a:extLst>
              <a:ext uri="{FF2B5EF4-FFF2-40B4-BE49-F238E27FC236}">
                <a16:creationId xmlns:a16="http://schemas.microsoft.com/office/drawing/2014/main" id="{2457AE82-3360-548D-1201-AA824CB582DC}"/>
              </a:ext>
            </a:extLst>
          </p:cNvPr>
          <p:cNvSpPr txBox="1"/>
          <p:nvPr/>
        </p:nvSpPr>
        <p:spPr>
          <a:xfrm>
            <a:off x="248350" y="6405363"/>
            <a:ext cx="6203250" cy="246221"/>
          </a:xfrm>
          <a:prstGeom prst="rect">
            <a:avLst/>
          </a:prstGeom>
          <a:noFill/>
        </p:spPr>
        <p:txBody>
          <a:bodyPr wrap="square">
            <a:spAutoFit/>
          </a:bodyPr>
          <a:lstStyle/>
          <a:p>
            <a:r>
              <a:rPr lang="en-US" altLang="ko-KR" sz="1000"/>
              <a:t>* GCAM: Global Change Assessment Model      ** NDC: Nationally Determined Contributions</a:t>
            </a:r>
            <a:endParaRPr lang="ko-KR" altLang="en-US" sz="1000"/>
          </a:p>
        </p:txBody>
      </p:sp>
      <p:sp>
        <p:nvSpPr>
          <p:cNvPr id="12" name="TextBox 11">
            <a:extLst>
              <a:ext uri="{FF2B5EF4-FFF2-40B4-BE49-F238E27FC236}">
                <a16:creationId xmlns:a16="http://schemas.microsoft.com/office/drawing/2014/main" id="{DEF53E6D-5A8C-2392-8A66-1B807EA68C25}"/>
              </a:ext>
            </a:extLst>
          </p:cNvPr>
          <p:cNvSpPr txBox="1"/>
          <p:nvPr/>
        </p:nvSpPr>
        <p:spPr>
          <a:xfrm>
            <a:off x="3245550" y="2401428"/>
            <a:ext cx="2667000" cy="646331"/>
          </a:xfrm>
          <a:prstGeom prst="rect">
            <a:avLst/>
          </a:prstGeom>
          <a:noFill/>
        </p:spPr>
        <p:txBody>
          <a:bodyPr wrap="square">
            <a:spAutoFit/>
          </a:bodyPr>
          <a:lstStyle/>
          <a:p>
            <a:pPr algn="ctr"/>
            <a:r>
              <a:rPr lang="en-US" altLang="ko-KR">
                <a:solidFill>
                  <a:schemeClr val="accent3"/>
                </a:solidFill>
                <a:latin typeface="HY헤드라인M" panose="02030600000101010101" pitchFamily="18" charset="-127"/>
                <a:ea typeface="HY헤드라인M" panose="02030600000101010101" pitchFamily="18" charset="-127"/>
              </a:rPr>
              <a:t>Energy and Climate Modeling II</a:t>
            </a:r>
          </a:p>
        </p:txBody>
      </p:sp>
      <p:sp>
        <p:nvSpPr>
          <p:cNvPr id="13" name="TextBox 12">
            <a:extLst>
              <a:ext uri="{FF2B5EF4-FFF2-40B4-BE49-F238E27FC236}">
                <a16:creationId xmlns:a16="http://schemas.microsoft.com/office/drawing/2014/main" id="{2673B8E6-80A7-6E1A-C73E-7F3ED3501844}"/>
              </a:ext>
            </a:extLst>
          </p:cNvPr>
          <p:cNvSpPr txBox="1"/>
          <p:nvPr/>
        </p:nvSpPr>
        <p:spPr>
          <a:xfrm>
            <a:off x="301255" y="2401428"/>
            <a:ext cx="2667000" cy="646331"/>
          </a:xfrm>
          <a:prstGeom prst="rect">
            <a:avLst/>
          </a:prstGeom>
          <a:noFill/>
        </p:spPr>
        <p:txBody>
          <a:bodyPr wrap="square">
            <a:spAutoFit/>
          </a:bodyPr>
          <a:lstStyle/>
          <a:p>
            <a:pPr algn="ctr"/>
            <a:r>
              <a:rPr lang="en-US" altLang="ko-KR">
                <a:solidFill>
                  <a:schemeClr val="accent2"/>
                </a:solidFill>
                <a:latin typeface="HY헤드라인M" panose="02030600000101010101" pitchFamily="18" charset="-127"/>
                <a:ea typeface="HY헤드라인M" panose="02030600000101010101" pitchFamily="18" charset="-127"/>
              </a:rPr>
              <a:t>Energy and Climate Modeling I</a:t>
            </a:r>
          </a:p>
        </p:txBody>
      </p:sp>
      <p:sp>
        <p:nvSpPr>
          <p:cNvPr id="14" name="TextBox 13">
            <a:extLst>
              <a:ext uri="{FF2B5EF4-FFF2-40B4-BE49-F238E27FC236}">
                <a16:creationId xmlns:a16="http://schemas.microsoft.com/office/drawing/2014/main" id="{3B7490C3-8063-552B-F642-EF76020F4DBD}"/>
              </a:ext>
            </a:extLst>
          </p:cNvPr>
          <p:cNvSpPr txBox="1"/>
          <p:nvPr/>
        </p:nvSpPr>
        <p:spPr>
          <a:xfrm>
            <a:off x="9141760" y="2401428"/>
            <a:ext cx="2667000" cy="646331"/>
          </a:xfrm>
          <a:prstGeom prst="rect">
            <a:avLst/>
          </a:prstGeom>
          <a:noFill/>
        </p:spPr>
        <p:txBody>
          <a:bodyPr wrap="square">
            <a:spAutoFit/>
          </a:bodyPr>
          <a:lstStyle/>
          <a:p>
            <a:pPr algn="ctr"/>
            <a:r>
              <a:rPr lang="en-US" altLang="ko-KR">
                <a:solidFill>
                  <a:schemeClr val="accent1"/>
                </a:solidFill>
                <a:latin typeface="HY헤드라인M" panose="02030600000101010101" pitchFamily="18" charset="-127"/>
                <a:ea typeface="HY헤드라인M" panose="02030600000101010101" pitchFamily="18" charset="-127"/>
              </a:rPr>
              <a:t>Selected Topics in </a:t>
            </a:r>
            <a:r>
              <a:rPr lang="en-US" altLang="ko-KR" spc="-100">
                <a:solidFill>
                  <a:schemeClr val="accent1"/>
                </a:solidFill>
                <a:latin typeface="HY헤드라인M" panose="02030600000101010101" pitchFamily="18" charset="-127"/>
                <a:ea typeface="HY헤드라인M" panose="02030600000101010101" pitchFamily="18" charset="-127"/>
              </a:rPr>
              <a:t>Energy &amp; Environ. Studies</a:t>
            </a:r>
            <a:endParaRPr lang="en-US" altLang="ko-KR" sz="1600">
              <a:solidFill>
                <a:schemeClr val="tx1">
                  <a:lumMod val="75000"/>
                  <a:lumOff val="25000"/>
                </a:schemeClr>
              </a:solidFill>
              <a:latin typeface="+mn-ea"/>
            </a:endParaRPr>
          </a:p>
        </p:txBody>
      </p:sp>
      <p:sp>
        <p:nvSpPr>
          <p:cNvPr id="15" name="TextBox 14">
            <a:extLst>
              <a:ext uri="{FF2B5EF4-FFF2-40B4-BE49-F238E27FC236}">
                <a16:creationId xmlns:a16="http://schemas.microsoft.com/office/drawing/2014/main" id="{3D5CE341-8CDB-18C2-868C-F92BA92B563B}"/>
              </a:ext>
            </a:extLst>
          </p:cNvPr>
          <p:cNvSpPr txBox="1"/>
          <p:nvPr/>
        </p:nvSpPr>
        <p:spPr>
          <a:xfrm>
            <a:off x="6197465" y="2401428"/>
            <a:ext cx="2667000" cy="646331"/>
          </a:xfrm>
          <a:prstGeom prst="rect">
            <a:avLst/>
          </a:prstGeom>
          <a:noFill/>
        </p:spPr>
        <p:txBody>
          <a:bodyPr wrap="square">
            <a:spAutoFit/>
          </a:bodyPr>
          <a:lstStyle/>
          <a:p>
            <a:pPr algn="ctr"/>
            <a:r>
              <a:rPr lang="en-US" altLang="ko-KR">
                <a:solidFill>
                  <a:schemeClr val="accent4"/>
                </a:solidFill>
                <a:latin typeface="HY헤드라인M" panose="02030600000101010101" pitchFamily="18" charset="-127"/>
                <a:ea typeface="HY헤드라인M" panose="02030600000101010101" pitchFamily="18" charset="-127"/>
              </a:rPr>
              <a:t>Energy System in Modern Society</a:t>
            </a:r>
          </a:p>
        </p:txBody>
      </p:sp>
      <p:sp>
        <p:nvSpPr>
          <p:cNvPr id="16" name="TextBox 15">
            <a:extLst>
              <a:ext uri="{FF2B5EF4-FFF2-40B4-BE49-F238E27FC236}">
                <a16:creationId xmlns:a16="http://schemas.microsoft.com/office/drawing/2014/main" id="{A99BC0D9-7217-993A-4FC2-C207E5110AB7}"/>
              </a:ext>
            </a:extLst>
          </p:cNvPr>
          <p:cNvSpPr txBox="1"/>
          <p:nvPr/>
        </p:nvSpPr>
        <p:spPr>
          <a:xfrm>
            <a:off x="3245550" y="3229509"/>
            <a:ext cx="2667000" cy="2793072"/>
          </a:xfrm>
          <a:prstGeom prst="rect">
            <a:avLst/>
          </a:prstGeom>
          <a:noFill/>
        </p:spPr>
        <p:txBody>
          <a:bodyPr wrap="square">
            <a:spAutoFit/>
          </a:bodyPr>
          <a:lstStyle/>
          <a:p>
            <a:r>
              <a:rPr lang="en-US" altLang="ko-KR" sz="1200" b="1">
                <a:latin typeface="+mn-ea"/>
              </a:rPr>
              <a:t>▷ Lecture: 50% / Practice: 50%</a:t>
            </a:r>
          </a:p>
          <a:p>
            <a:endParaRPr lang="en-US" altLang="ko-KR" sz="1200" b="1">
              <a:latin typeface="+mn-ea"/>
            </a:endParaRPr>
          </a:p>
          <a:p>
            <a:r>
              <a:rPr lang="en-US" altLang="ko-KR" sz="1200" b="1">
                <a:latin typeface="+mn-ea"/>
              </a:rPr>
              <a:t>▷ Class Format</a:t>
            </a:r>
          </a:p>
          <a:p>
            <a:pPr marL="360000" indent="-171450">
              <a:buFont typeface="Arial" panose="020B0604020202020204" pitchFamily="34" charset="0"/>
              <a:buChar char="•"/>
            </a:pPr>
            <a:r>
              <a:rPr lang="en-US" altLang="ko-KR" sz="1050" spc="-50">
                <a:latin typeface="+mn-ea"/>
              </a:rPr>
              <a:t>Thematic lectures on energy sectors and policies</a:t>
            </a:r>
          </a:p>
          <a:p>
            <a:pPr marL="360000" indent="-171450">
              <a:buFont typeface="Arial" panose="020B0604020202020204" pitchFamily="34" charset="0"/>
              <a:buChar char="•"/>
            </a:pPr>
            <a:r>
              <a:rPr lang="en-US" altLang="ko-KR" sz="1050" spc="-50">
                <a:latin typeface="+mn-ea"/>
              </a:rPr>
              <a:t>Step-by-Step R programming exercises</a:t>
            </a:r>
          </a:p>
          <a:p>
            <a:pPr marL="360000" indent="-171450">
              <a:buFont typeface="Arial" panose="020B0604020202020204" pitchFamily="34" charset="0"/>
              <a:buChar char="•"/>
            </a:pPr>
            <a:r>
              <a:rPr lang="en-US" altLang="ko-KR" sz="1050" spc="-50">
                <a:latin typeface="+mn-ea"/>
              </a:rPr>
              <a:t>Hands-on analysis of GCAM</a:t>
            </a:r>
          </a:p>
          <a:p>
            <a:endParaRPr lang="en-US" altLang="ko-KR" sz="1200" b="1">
              <a:latin typeface="+mn-ea"/>
            </a:endParaRPr>
          </a:p>
          <a:p>
            <a:r>
              <a:rPr lang="en-US" altLang="ko-KR" sz="1200" b="1">
                <a:latin typeface="+mn-ea"/>
              </a:rPr>
              <a:t>▷ Class Content</a:t>
            </a:r>
          </a:p>
          <a:p>
            <a:pPr marL="360000" indent="-171450">
              <a:buFont typeface="Arial" panose="020B0604020202020204" pitchFamily="34" charset="0"/>
              <a:buChar char="•"/>
            </a:pPr>
            <a:r>
              <a:rPr lang="en-US" altLang="ko-KR" sz="1050" spc="-50">
                <a:latin typeface="+mn-ea"/>
              </a:rPr>
              <a:t>Sectoral modules in GCAM</a:t>
            </a:r>
          </a:p>
          <a:p>
            <a:pPr marL="360000" indent="-171450">
              <a:buFont typeface="Arial" panose="020B0604020202020204" pitchFamily="34" charset="0"/>
              <a:buChar char="•"/>
            </a:pPr>
            <a:r>
              <a:rPr lang="en-US" altLang="ko-KR" sz="1050" spc="-50">
                <a:latin typeface="+mn-ea"/>
              </a:rPr>
              <a:t>GCAM data system: structure and management</a:t>
            </a:r>
          </a:p>
          <a:p>
            <a:pPr marL="360000" indent="-171450">
              <a:buFont typeface="Arial" panose="020B0604020202020204" pitchFamily="34" charset="0"/>
              <a:buChar char="•"/>
            </a:pPr>
            <a:r>
              <a:rPr lang="en-US" altLang="ko-KR" sz="1050" spc="-50">
                <a:latin typeface="+mn-ea"/>
              </a:rPr>
              <a:t>SSP, RCP scenario analysis and NDC** discussions</a:t>
            </a:r>
          </a:p>
          <a:p>
            <a:pPr marL="360000" indent="-171450">
              <a:buFont typeface="Arial" panose="020B0604020202020204" pitchFamily="34" charset="0"/>
              <a:buChar char="•"/>
            </a:pPr>
            <a:r>
              <a:rPr lang="en-US" altLang="ko-KR" sz="1050" spc="-50">
                <a:latin typeface="+mn-ea"/>
              </a:rPr>
              <a:t>Midterm and final project</a:t>
            </a:r>
            <a:endParaRPr lang="ko-KR" altLang="en-US" sz="1050" spc="-50">
              <a:latin typeface="+mn-ea"/>
            </a:endParaRPr>
          </a:p>
        </p:txBody>
      </p:sp>
      <p:sp>
        <p:nvSpPr>
          <p:cNvPr id="17" name="TextBox 16">
            <a:extLst>
              <a:ext uri="{FF2B5EF4-FFF2-40B4-BE49-F238E27FC236}">
                <a16:creationId xmlns:a16="http://schemas.microsoft.com/office/drawing/2014/main" id="{92ED1BCB-06B3-CF52-25B0-6F38204FA766}"/>
              </a:ext>
            </a:extLst>
          </p:cNvPr>
          <p:cNvSpPr txBox="1"/>
          <p:nvPr/>
        </p:nvSpPr>
        <p:spPr>
          <a:xfrm>
            <a:off x="301255" y="3229509"/>
            <a:ext cx="2667000" cy="2631490"/>
          </a:xfrm>
          <a:prstGeom prst="rect">
            <a:avLst/>
          </a:prstGeom>
          <a:noFill/>
        </p:spPr>
        <p:txBody>
          <a:bodyPr wrap="square">
            <a:spAutoFit/>
          </a:bodyPr>
          <a:lstStyle/>
          <a:p>
            <a:r>
              <a:rPr lang="en-US" altLang="ko-KR" sz="1200" b="1">
                <a:latin typeface="+mn-ea"/>
              </a:rPr>
              <a:t>▷ Lecture: 50% / Practice: 50%</a:t>
            </a:r>
          </a:p>
          <a:p>
            <a:endParaRPr lang="en-US" altLang="ko-KR" sz="1200" b="1">
              <a:latin typeface="+mn-ea"/>
            </a:endParaRPr>
          </a:p>
          <a:p>
            <a:r>
              <a:rPr lang="en-US" altLang="ko-KR" sz="1200" b="1">
                <a:latin typeface="+mn-ea"/>
              </a:rPr>
              <a:t>▷ Class Format</a:t>
            </a:r>
          </a:p>
          <a:p>
            <a:pPr marL="360000" indent="-171450">
              <a:buFont typeface="Arial" panose="020B0604020202020204" pitchFamily="34" charset="0"/>
              <a:buChar char="•"/>
            </a:pPr>
            <a:r>
              <a:rPr lang="en-US" altLang="ko-KR" sz="1050" spc="-50">
                <a:latin typeface="+mn-ea"/>
              </a:rPr>
              <a:t>Lectures on energy systems structure</a:t>
            </a:r>
          </a:p>
          <a:p>
            <a:pPr marL="360000" indent="-171450">
              <a:buFont typeface="Arial" panose="020B0604020202020204" pitchFamily="34" charset="0"/>
              <a:buChar char="•"/>
            </a:pPr>
            <a:r>
              <a:rPr lang="en-US" altLang="ko-KR" sz="1050" spc="-50">
                <a:latin typeface="+mn-ea"/>
              </a:rPr>
              <a:t>Step-by-Step R programming exercises</a:t>
            </a:r>
          </a:p>
          <a:p>
            <a:pPr marL="360000" indent="-171450">
              <a:buFont typeface="Arial" panose="020B0604020202020204" pitchFamily="34" charset="0"/>
              <a:buChar char="•"/>
            </a:pPr>
            <a:r>
              <a:rPr lang="en-US" altLang="ko-KR" sz="1050" spc="-50">
                <a:latin typeface="+mn-ea"/>
              </a:rPr>
              <a:t>Hands-on analysis of GCAM*</a:t>
            </a:r>
          </a:p>
          <a:p>
            <a:endParaRPr lang="en-US" altLang="ko-KR" sz="1200" b="1">
              <a:latin typeface="+mn-ea"/>
            </a:endParaRPr>
          </a:p>
          <a:p>
            <a:r>
              <a:rPr lang="en-US" altLang="ko-KR" sz="1200" b="1">
                <a:latin typeface="+mn-ea"/>
              </a:rPr>
              <a:t>▷ Class Content</a:t>
            </a:r>
          </a:p>
          <a:p>
            <a:pPr marL="360000" indent="-171450">
              <a:buFont typeface="Arial" panose="020B0604020202020204" pitchFamily="34" charset="0"/>
              <a:buChar char="•"/>
            </a:pPr>
            <a:r>
              <a:rPr lang="en-US" altLang="ko-KR" sz="1050" spc="-50">
                <a:latin typeface="+mn-ea"/>
              </a:rPr>
              <a:t>Energy balance overview and interpretation</a:t>
            </a:r>
          </a:p>
          <a:p>
            <a:pPr marL="360000" indent="-171450">
              <a:buFont typeface="Arial" panose="020B0604020202020204" pitchFamily="34" charset="0"/>
              <a:buChar char="•"/>
            </a:pPr>
            <a:r>
              <a:rPr lang="en-US" altLang="ko-KR" sz="1050" spc="-50">
                <a:latin typeface="+mn-ea"/>
              </a:rPr>
              <a:t>Introduction to R: data processing and visualization</a:t>
            </a:r>
          </a:p>
          <a:p>
            <a:pPr marL="360000" indent="-171450">
              <a:buFont typeface="Arial" panose="020B0604020202020204" pitchFamily="34" charset="0"/>
              <a:buChar char="•"/>
            </a:pPr>
            <a:r>
              <a:rPr lang="en-US" altLang="ko-KR" sz="1050" spc="-50">
                <a:latin typeface="+mn-ea"/>
              </a:rPr>
              <a:t>Scenario analysis</a:t>
            </a:r>
          </a:p>
          <a:p>
            <a:pPr marL="360000" indent="-171450">
              <a:buFont typeface="Arial" panose="020B0604020202020204" pitchFamily="34" charset="0"/>
              <a:buChar char="•"/>
            </a:pPr>
            <a:r>
              <a:rPr lang="en-US" altLang="ko-KR" sz="1050" spc="-50">
                <a:latin typeface="+mn-ea"/>
              </a:rPr>
              <a:t>Midterm and final project</a:t>
            </a:r>
          </a:p>
        </p:txBody>
      </p:sp>
      <p:sp>
        <p:nvSpPr>
          <p:cNvPr id="18" name="TextBox 17">
            <a:extLst>
              <a:ext uri="{FF2B5EF4-FFF2-40B4-BE49-F238E27FC236}">
                <a16:creationId xmlns:a16="http://schemas.microsoft.com/office/drawing/2014/main" id="{77D09138-6215-85D3-E0A8-5BE32A3399C9}"/>
              </a:ext>
            </a:extLst>
          </p:cNvPr>
          <p:cNvSpPr txBox="1"/>
          <p:nvPr/>
        </p:nvSpPr>
        <p:spPr>
          <a:xfrm>
            <a:off x="9141760" y="3229509"/>
            <a:ext cx="2667000" cy="2954655"/>
          </a:xfrm>
          <a:prstGeom prst="rect">
            <a:avLst/>
          </a:prstGeom>
          <a:noFill/>
        </p:spPr>
        <p:txBody>
          <a:bodyPr wrap="square">
            <a:spAutoFit/>
          </a:bodyPr>
          <a:lstStyle/>
          <a:p>
            <a:r>
              <a:rPr lang="en-US" altLang="ko-KR" sz="1200" b="1">
                <a:latin typeface="+mn-ea"/>
              </a:rPr>
              <a:t>▷ Lecture: 20% / Practice: 80%</a:t>
            </a:r>
          </a:p>
          <a:p>
            <a:endParaRPr lang="en-US" altLang="ko-KR" sz="1200" b="1">
              <a:latin typeface="+mn-ea"/>
            </a:endParaRPr>
          </a:p>
          <a:p>
            <a:r>
              <a:rPr lang="en-US" altLang="ko-KR" sz="1200" b="1">
                <a:latin typeface="+mn-ea"/>
              </a:rPr>
              <a:t>▷ Class Format</a:t>
            </a:r>
          </a:p>
          <a:p>
            <a:pPr marL="360000" indent="-171450">
              <a:buFont typeface="Arial" panose="020B0604020202020204" pitchFamily="34" charset="0"/>
              <a:buChar char="•"/>
            </a:pPr>
            <a:r>
              <a:rPr lang="en-US" altLang="ko-KR" sz="1050" spc="-50">
                <a:latin typeface="+mn-ea"/>
              </a:rPr>
              <a:t>Hands-on policy modeling based on real-world studies</a:t>
            </a:r>
          </a:p>
          <a:p>
            <a:pPr marL="360000" indent="-171450">
              <a:buFont typeface="Arial" panose="020B0604020202020204" pitchFamily="34" charset="0"/>
              <a:buChar char="•"/>
            </a:pPr>
            <a:r>
              <a:rPr lang="en-US" altLang="ko-KR" sz="1050" spc="-50">
                <a:latin typeface="+mn-ea"/>
              </a:rPr>
              <a:t>Instructor-led code walkthrough and R practice</a:t>
            </a:r>
          </a:p>
          <a:p>
            <a:pPr marL="360000" indent="-171450">
              <a:buFont typeface="Arial" panose="020B0604020202020204" pitchFamily="34" charset="0"/>
              <a:buChar char="•"/>
            </a:pPr>
            <a:r>
              <a:rPr lang="en-US" altLang="ko-KR" sz="1050" spc="-50">
                <a:latin typeface="+mn-ea"/>
              </a:rPr>
              <a:t>Country-specific analysis using provided data templates</a:t>
            </a:r>
          </a:p>
          <a:p>
            <a:endParaRPr lang="en-US" altLang="ko-KR" sz="1200" b="1">
              <a:latin typeface="+mn-ea"/>
            </a:endParaRPr>
          </a:p>
          <a:p>
            <a:r>
              <a:rPr lang="en-US" altLang="ko-KR" sz="1200" b="1">
                <a:latin typeface="+mn-ea"/>
              </a:rPr>
              <a:t>▷ Class Content</a:t>
            </a:r>
          </a:p>
          <a:p>
            <a:pPr marL="360000" indent="-171450">
              <a:buFont typeface="Arial" panose="020B0604020202020204" pitchFamily="34" charset="0"/>
              <a:buChar char="•"/>
            </a:pPr>
            <a:r>
              <a:rPr lang="en-US" altLang="ko-KR" sz="1050" spc="-50">
                <a:latin typeface="+mn-ea"/>
              </a:rPr>
              <a:t>Replicated the retirement algorithm of coal power plant from Cui et al. (2021, Nature Communications) using R</a:t>
            </a:r>
          </a:p>
          <a:p>
            <a:pPr marL="360000" indent="-171450">
              <a:buFont typeface="Arial" panose="020B0604020202020204" pitchFamily="34" charset="0"/>
              <a:buChar char="•"/>
            </a:pPr>
            <a:r>
              <a:rPr lang="en-US" altLang="ko-KR" sz="1050" spc="-50">
                <a:latin typeface="+mn-ea"/>
              </a:rPr>
              <a:t>Applied multi-criteria scoring</a:t>
            </a:r>
          </a:p>
          <a:p>
            <a:pPr marL="360000" indent="-171450">
              <a:buFont typeface="Arial" panose="020B0604020202020204" pitchFamily="34" charset="0"/>
              <a:buChar char="•"/>
            </a:pPr>
            <a:r>
              <a:rPr lang="en-US" altLang="ko-KR" sz="1050" spc="-50">
                <a:latin typeface="+mn-ea"/>
              </a:rPr>
              <a:t>Customized analysis for student-selected countries</a:t>
            </a:r>
          </a:p>
        </p:txBody>
      </p:sp>
      <p:sp>
        <p:nvSpPr>
          <p:cNvPr id="19" name="TextBox 18">
            <a:extLst>
              <a:ext uri="{FF2B5EF4-FFF2-40B4-BE49-F238E27FC236}">
                <a16:creationId xmlns:a16="http://schemas.microsoft.com/office/drawing/2014/main" id="{7D2D6D43-8503-EECC-CFAE-97CE319E85EC}"/>
              </a:ext>
            </a:extLst>
          </p:cNvPr>
          <p:cNvSpPr txBox="1"/>
          <p:nvPr/>
        </p:nvSpPr>
        <p:spPr>
          <a:xfrm>
            <a:off x="6197465" y="3229509"/>
            <a:ext cx="2667000" cy="2793072"/>
          </a:xfrm>
          <a:prstGeom prst="rect">
            <a:avLst/>
          </a:prstGeom>
          <a:noFill/>
        </p:spPr>
        <p:txBody>
          <a:bodyPr wrap="square">
            <a:spAutoFit/>
          </a:bodyPr>
          <a:lstStyle/>
          <a:p>
            <a:r>
              <a:rPr lang="en-US" altLang="ko-KR" sz="1200" b="1">
                <a:latin typeface="+mn-ea"/>
              </a:rPr>
              <a:t>▷ Lecture: 100%</a:t>
            </a:r>
          </a:p>
          <a:p>
            <a:endParaRPr lang="en-US" altLang="ko-KR" sz="1200" b="1">
              <a:latin typeface="+mn-ea"/>
            </a:endParaRPr>
          </a:p>
          <a:p>
            <a:r>
              <a:rPr lang="en-US" altLang="ko-KR" sz="1200" b="1">
                <a:latin typeface="+mn-ea"/>
              </a:rPr>
              <a:t>▷ Class Format</a:t>
            </a:r>
          </a:p>
          <a:p>
            <a:pPr marL="360000" indent="-171450">
              <a:buFont typeface="Arial" panose="020B0604020202020204" pitchFamily="34" charset="0"/>
              <a:buChar char="•"/>
            </a:pPr>
            <a:r>
              <a:rPr lang="en-US" altLang="ko-KR" sz="1050" spc="-50">
                <a:latin typeface="+mn-ea"/>
              </a:rPr>
              <a:t>Instructor-led overview of each reading</a:t>
            </a:r>
          </a:p>
          <a:p>
            <a:pPr marL="360000" indent="-171450">
              <a:buFont typeface="Arial" panose="020B0604020202020204" pitchFamily="34" charset="0"/>
              <a:buChar char="•"/>
            </a:pPr>
            <a:r>
              <a:rPr lang="en-US" altLang="ko-KR" sz="1050" spc="-50">
                <a:latin typeface="+mn-ea"/>
              </a:rPr>
              <a:t>Student presentations on assigned materials</a:t>
            </a:r>
          </a:p>
          <a:p>
            <a:pPr marL="360000" indent="-171450">
              <a:buFont typeface="Arial" panose="020B0604020202020204" pitchFamily="34" charset="0"/>
              <a:buChar char="•"/>
            </a:pPr>
            <a:r>
              <a:rPr lang="en-US" altLang="ko-KR" sz="1050" spc="-50">
                <a:latin typeface="+mn-ea"/>
              </a:rPr>
              <a:t>Guided discussion and feedback</a:t>
            </a:r>
          </a:p>
          <a:p>
            <a:endParaRPr lang="en-US" altLang="ko-KR" sz="1200" b="1">
              <a:latin typeface="+mn-ea"/>
            </a:endParaRPr>
          </a:p>
          <a:p>
            <a:r>
              <a:rPr lang="en-US" altLang="ko-KR" sz="1200" b="1">
                <a:latin typeface="+mn-ea"/>
              </a:rPr>
              <a:t>▷ Class Content</a:t>
            </a:r>
          </a:p>
          <a:p>
            <a:pPr marL="360000" indent="-171450">
              <a:buFont typeface="Arial" panose="020B0604020202020204" pitchFamily="34" charset="0"/>
              <a:buChar char="•"/>
            </a:pPr>
            <a:r>
              <a:rPr lang="en-US" altLang="ko-KR" sz="1050" spc="-50">
                <a:latin typeface="+mn-ea"/>
              </a:rPr>
              <a:t>Comparative analysis of national strategies</a:t>
            </a:r>
          </a:p>
          <a:p>
            <a:pPr marL="360000" indent="-171450">
              <a:buFont typeface="Arial" panose="020B0604020202020204" pitchFamily="34" charset="0"/>
              <a:buChar char="•"/>
            </a:pPr>
            <a:r>
              <a:rPr lang="en-US" altLang="ko-KR" sz="1050" spc="-50">
                <a:latin typeface="+mn-ea"/>
              </a:rPr>
              <a:t>Coal phase-out &amp; Fossil fuel transition</a:t>
            </a:r>
          </a:p>
          <a:p>
            <a:pPr marL="360000" indent="-171450">
              <a:buFont typeface="Arial" panose="020B0604020202020204" pitchFamily="34" charset="0"/>
              <a:buChar char="•"/>
            </a:pPr>
            <a:r>
              <a:rPr lang="en-US" altLang="ko-KR" sz="1050" spc="-50">
                <a:latin typeface="+mn-ea"/>
              </a:rPr>
              <a:t>Sector-specific decarbonization</a:t>
            </a:r>
          </a:p>
          <a:p>
            <a:pPr marL="360000" indent="-171450">
              <a:buFont typeface="Arial" panose="020B0604020202020204" pitchFamily="34" charset="0"/>
              <a:buChar char="•"/>
            </a:pPr>
            <a:r>
              <a:rPr lang="en-US" altLang="ko-KR" sz="1050" spc="-50">
                <a:latin typeface="+mn-ea"/>
              </a:rPr>
              <a:t>Global cooperation and policy coordination</a:t>
            </a:r>
          </a:p>
        </p:txBody>
      </p:sp>
      <p:sp>
        <p:nvSpPr>
          <p:cNvPr id="4" name="TextBox 3">
            <a:extLst>
              <a:ext uri="{FF2B5EF4-FFF2-40B4-BE49-F238E27FC236}">
                <a16:creationId xmlns:a16="http://schemas.microsoft.com/office/drawing/2014/main" id="{F246C3EB-04DA-87CE-473C-5E1A1DE17E86}"/>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8103132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0E9E72D-D233-0934-7175-2854BD9FF633}"/>
              </a:ext>
            </a:extLst>
          </p:cNvPr>
          <p:cNvSpPr>
            <a:spLocks noGrp="1"/>
          </p:cNvSpPr>
          <p:nvPr>
            <p:ph type="title"/>
          </p:nvPr>
        </p:nvSpPr>
        <p:spPr/>
        <p:txBody>
          <a:bodyPr/>
          <a:lstStyle/>
          <a:p>
            <a:r>
              <a:rPr lang="en-US" altLang="ko-KR" i="0" dirty="0">
                <a:latin typeface="HY헤드라인M"/>
                <a:ea typeface="HY헤드라인M"/>
              </a:rPr>
              <a:t>Excludability and Rivalry</a:t>
            </a:r>
            <a:endParaRPr lang="ko-KR" altLang="en-US" i="0" dirty="0"/>
          </a:p>
        </p:txBody>
      </p:sp>
      <p:sp>
        <p:nvSpPr>
          <p:cNvPr id="4" name="슬라이드 번호 개체 틀 3">
            <a:extLst>
              <a:ext uri="{FF2B5EF4-FFF2-40B4-BE49-F238E27FC236}">
                <a16:creationId xmlns:a16="http://schemas.microsoft.com/office/drawing/2014/main" id="{A6FC02E5-AC28-578D-DE2B-BDCC27C41148}"/>
              </a:ext>
            </a:extLst>
          </p:cNvPr>
          <p:cNvSpPr>
            <a:spLocks noGrp="1"/>
          </p:cNvSpPr>
          <p:nvPr>
            <p:ph type="sldNum" sz="quarter" idx="12"/>
          </p:nvPr>
        </p:nvSpPr>
        <p:spPr/>
        <p:txBody>
          <a:bodyPr/>
          <a:lstStyle/>
          <a:p>
            <a:fld id="{109C872D-39A9-4065-8BF3-6A613116E2A1}" type="slidenum">
              <a:rPr lang="ko-KR" altLang="en-US" smtClean="0"/>
              <a:t>4</a:t>
            </a:fld>
            <a:endParaRPr lang="ko-KR" altLang="en-US"/>
          </a:p>
        </p:txBody>
      </p:sp>
      <p:graphicFrame>
        <p:nvGraphicFramePr>
          <p:cNvPr id="3" name="표 2">
            <a:extLst>
              <a:ext uri="{FF2B5EF4-FFF2-40B4-BE49-F238E27FC236}">
                <a16:creationId xmlns:a16="http://schemas.microsoft.com/office/drawing/2014/main" id="{9375842F-1D1F-AE2D-4198-03B1A22C0F78}"/>
              </a:ext>
            </a:extLst>
          </p:cNvPr>
          <p:cNvGraphicFramePr>
            <a:graphicFrameLocks noGrp="1"/>
          </p:cNvGraphicFramePr>
          <p:nvPr>
            <p:extLst>
              <p:ext uri="{D42A27DB-BD31-4B8C-83A1-F6EECF244321}">
                <p14:modId xmlns:p14="http://schemas.microsoft.com/office/powerpoint/2010/main" val="2509940159"/>
              </p:ext>
            </p:extLst>
          </p:nvPr>
        </p:nvGraphicFramePr>
        <p:xfrm>
          <a:off x="931190" y="1014728"/>
          <a:ext cx="10834090" cy="943719"/>
        </p:xfrm>
        <a:graphic>
          <a:graphicData uri="http://schemas.openxmlformats.org/drawingml/2006/table">
            <a:tbl>
              <a:tblPr firstRow="1" bandRow="1">
                <a:tableStyleId>{5C22544A-7EE6-4342-B048-85BDC9FD1C3A}</a:tableStyleId>
              </a:tblPr>
              <a:tblGrid>
                <a:gridCol w="3181961">
                  <a:extLst>
                    <a:ext uri="{9D8B030D-6E8A-4147-A177-3AD203B41FA5}">
                      <a16:colId xmlns:a16="http://schemas.microsoft.com/office/drawing/2014/main" val="1625390571"/>
                    </a:ext>
                  </a:extLst>
                </a:gridCol>
                <a:gridCol w="7652129">
                  <a:extLst>
                    <a:ext uri="{9D8B030D-6E8A-4147-A177-3AD203B41FA5}">
                      <a16:colId xmlns:a16="http://schemas.microsoft.com/office/drawing/2014/main" val="826227727"/>
                    </a:ext>
                  </a:extLst>
                </a:gridCol>
              </a:tblGrid>
              <a:tr h="468739">
                <a:tc>
                  <a:txBody>
                    <a:bodyPr/>
                    <a:lstStyle/>
                    <a:p>
                      <a:pPr latinLnBrk="1"/>
                      <a:r>
                        <a:rPr lang="en-US" altLang="ko-KR" sz="1500" b="0" u="none" dirty="0">
                          <a:solidFill>
                            <a:srgbClr val="009AB7"/>
                          </a:solidFill>
                          <a:latin typeface="+mn-ea"/>
                          <a:ea typeface="+mn-ea"/>
                        </a:rPr>
                        <a:t>Is the good </a:t>
                      </a:r>
                      <a:r>
                        <a:rPr lang="en-US" altLang="ko-KR" sz="1500" b="1" u="sng" dirty="0">
                          <a:solidFill>
                            <a:srgbClr val="009AB7"/>
                          </a:solidFill>
                          <a:latin typeface="+mn-ea"/>
                          <a:ea typeface="+mn-ea"/>
                        </a:rPr>
                        <a:t>excludable</a:t>
                      </a:r>
                      <a:r>
                        <a:rPr lang="en-US" altLang="ko-KR" sz="1500" b="1" u="none" dirty="0">
                          <a:solidFill>
                            <a:srgbClr val="009AB7"/>
                          </a:solidFill>
                          <a:latin typeface="+mn-ea"/>
                          <a:ea typeface="+mn-ea"/>
                        </a:rPr>
                        <a:t>?</a:t>
                      </a:r>
                      <a:endParaRPr lang="ko-KR" altLang="en-US" sz="1500" b="1" u="none" dirty="0">
                        <a:solidFill>
                          <a:srgbClr val="009AB7"/>
                        </a:solidFill>
                        <a:latin typeface="+mn-ea"/>
                        <a:ea typeface="+mn-ea"/>
                      </a:endParaRPr>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latinLnBrk="1">
                        <a:spcAft>
                          <a:spcPts val="500"/>
                        </a:spcAft>
                        <a:buFontTx/>
                        <a:buNone/>
                      </a:pPr>
                      <a:r>
                        <a:rPr lang="en-US" altLang="ko-KR" sz="1600" b="1" kern="1200" spc="-50" dirty="0">
                          <a:ln w="3175">
                            <a:noFill/>
                          </a:ln>
                          <a:solidFill>
                            <a:schemeClr val="dk1"/>
                          </a:solidFill>
                          <a:latin typeface="+mn-ea"/>
                          <a:ea typeface="+mn-ea"/>
                          <a:cs typeface="+mn-cs"/>
                        </a:rPr>
                        <a:t>: Can people be prevented from using the good?</a:t>
                      </a:r>
                      <a:endParaRPr lang="en-US" altLang="ko-KR" sz="1600" b="0" kern="1200" spc="-50" dirty="0">
                        <a:ln w="3175">
                          <a:noFill/>
                        </a:ln>
                        <a:solidFill>
                          <a:schemeClr val="dk1"/>
                        </a:solidFill>
                        <a:latin typeface="+mn-ea"/>
                        <a:ea typeface="+mn-ea"/>
                        <a:cs typeface="+mn-cs"/>
                      </a:endParaRPr>
                    </a:p>
                    <a:p>
                      <a:pPr marL="0" indent="0" latinLnBrk="1">
                        <a:spcAft>
                          <a:spcPts val="500"/>
                        </a:spcAft>
                        <a:buFontTx/>
                        <a:buNone/>
                      </a:pPr>
                      <a:endParaRPr lang="en-US" altLang="ko-KR" sz="500" b="0" kern="1200" spc="-50" dirty="0">
                        <a:ln w="3175">
                          <a:noFill/>
                        </a:ln>
                        <a:solidFill>
                          <a:schemeClr val="dk1"/>
                        </a:solidFill>
                        <a:latin typeface="+mn-ea"/>
                        <a:ea typeface="+mn-ea"/>
                        <a:cs typeface="+mn-cs"/>
                      </a:endParaRP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75915"/>
                  </a:ext>
                </a:extLst>
              </a:tr>
              <a:tr h="468739">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b="0" u="none" dirty="0">
                          <a:solidFill>
                            <a:srgbClr val="009AB7"/>
                          </a:solidFill>
                          <a:latin typeface="+mn-ea"/>
                          <a:ea typeface="+mn-ea"/>
                        </a:rPr>
                        <a:t>Is the good </a:t>
                      </a:r>
                      <a:r>
                        <a:rPr lang="en-US" altLang="ko-KR" sz="1500" b="1" u="sng" dirty="0">
                          <a:solidFill>
                            <a:srgbClr val="009AB7"/>
                          </a:solidFill>
                          <a:latin typeface="+mn-ea"/>
                          <a:ea typeface="+mn-ea"/>
                        </a:rPr>
                        <a:t>rival</a:t>
                      </a:r>
                      <a:r>
                        <a:rPr lang="en-US" altLang="ko-KR" sz="1500" b="1" u="none" dirty="0">
                          <a:solidFill>
                            <a:srgbClr val="009AB7"/>
                          </a:solidFill>
                          <a:latin typeface="+mn-ea"/>
                          <a:ea typeface="+mn-ea"/>
                        </a:rPr>
                        <a:t> </a:t>
                      </a:r>
                      <a:r>
                        <a:rPr lang="en-US" altLang="ko-KR" sz="1500" b="0" u="none" dirty="0">
                          <a:solidFill>
                            <a:srgbClr val="009AB7"/>
                          </a:solidFill>
                          <a:latin typeface="+mn-ea"/>
                          <a:ea typeface="+mn-ea"/>
                        </a:rPr>
                        <a:t>in consumption?</a:t>
                      </a:r>
                      <a:endParaRPr lang="ko-KR" altLang="en-US" sz="1500" b="0" u="none" dirty="0">
                        <a:solidFill>
                          <a:srgbClr val="009AB7"/>
                        </a:solidFill>
                        <a:latin typeface="+mn-ea"/>
                        <a:ea typeface="+mn-ea"/>
                      </a:endParaRPr>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latinLnBrk="1">
                        <a:spcAft>
                          <a:spcPts val="500"/>
                        </a:spcAft>
                        <a:buFontTx/>
                        <a:buNone/>
                      </a:pPr>
                      <a:r>
                        <a:rPr lang="en-US" altLang="ko-KR" sz="1600" b="1" spc="-50" dirty="0">
                          <a:ln w="3175">
                            <a:noFill/>
                          </a:ln>
                          <a:solidFill>
                            <a:schemeClr val="dk1"/>
                          </a:solidFill>
                          <a:latin typeface="+mn-ea"/>
                          <a:ea typeface="+mn-ea"/>
                        </a:rPr>
                        <a:t>: Does one person’s use of the good reduce another person’s ability to use it?</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9864655"/>
                  </a:ext>
                </a:extLst>
              </a:tr>
            </a:tbl>
          </a:graphicData>
        </a:graphic>
      </p:graphicFrame>
      <p:sp>
        <p:nvSpPr>
          <p:cNvPr id="16" name="TextBox 15">
            <a:extLst>
              <a:ext uri="{FF2B5EF4-FFF2-40B4-BE49-F238E27FC236}">
                <a16:creationId xmlns:a16="http://schemas.microsoft.com/office/drawing/2014/main" id="{8F32A657-4D67-B8B4-F374-F985E183D6E5}"/>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graphicFrame>
        <p:nvGraphicFramePr>
          <p:cNvPr id="6" name="표 5">
            <a:extLst>
              <a:ext uri="{FF2B5EF4-FFF2-40B4-BE49-F238E27FC236}">
                <a16:creationId xmlns:a16="http://schemas.microsoft.com/office/drawing/2014/main" id="{1C1A8C31-BCAD-EFDF-3042-432E5537451E}"/>
              </a:ext>
            </a:extLst>
          </p:cNvPr>
          <p:cNvGraphicFramePr>
            <a:graphicFrameLocks noGrp="1"/>
          </p:cNvGraphicFramePr>
          <p:nvPr>
            <p:extLst>
              <p:ext uri="{D42A27DB-BD31-4B8C-83A1-F6EECF244321}">
                <p14:modId xmlns:p14="http://schemas.microsoft.com/office/powerpoint/2010/main" val="2813960214"/>
              </p:ext>
            </p:extLst>
          </p:nvPr>
        </p:nvGraphicFramePr>
        <p:xfrm>
          <a:off x="3076218" y="3341607"/>
          <a:ext cx="6039564" cy="208720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019782">
                  <a:extLst>
                    <a:ext uri="{9D8B030D-6E8A-4147-A177-3AD203B41FA5}">
                      <a16:colId xmlns:a16="http://schemas.microsoft.com/office/drawing/2014/main" val="4016159992"/>
                    </a:ext>
                  </a:extLst>
                </a:gridCol>
                <a:gridCol w="3019782">
                  <a:extLst>
                    <a:ext uri="{9D8B030D-6E8A-4147-A177-3AD203B41FA5}">
                      <a16:colId xmlns:a16="http://schemas.microsoft.com/office/drawing/2014/main" val="3502439075"/>
                    </a:ext>
                  </a:extLst>
                </a:gridCol>
              </a:tblGrid>
              <a:tr h="1043604">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600" b="1" kern="1200" spc="-50" dirty="0">
                          <a:ln w="3175">
                            <a:noFill/>
                          </a:ln>
                          <a:solidFill>
                            <a:schemeClr val="dk1"/>
                          </a:solidFill>
                          <a:latin typeface="+mn-ea"/>
                          <a:ea typeface="+mn-ea"/>
                          <a:cs typeface="+mn-cs"/>
                        </a:rPr>
                        <a:t>Private goods</a:t>
                      </a:r>
                    </a:p>
                    <a:p>
                      <a:pPr marL="742950" marR="0" lvl="1" indent="-2857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1" spc="-50" dirty="0">
                          <a:ln w="3175">
                            <a:noFill/>
                          </a:ln>
                          <a:solidFill>
                            <a:schemeClr val="tx2">
                              <a:lumMod val="50000"/>
                              <a:lumOff val="50000"/>
                            </a:schemeClr>
                          </a:solidFill>
                          <a:latin typeface="+mn-ea"/>
                          <a:ea typeface="+mn-ea"/>
                        </a:rPr>
                        <a:t>Ice-cream cones</a:t>
                      </a:r>
                    </a:p>
                    <a:p>
                      <a:pPr marL="742950" marR="0" lvl="1" indent="-2857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1" spc="-50" dirty="0">
                          <a:ln w="3175">
                            <a:noFill/>
                          </a:ln>
                          <a:solidFill>
                            <a:schemeClr val="tx2">
                              <a:lumMod val="50000"/>
                              <a:lumOff val="50000"/>
                            </a:schemeClr>
                          </a:solidFill>
                          <a:latin typeface="+mn-ea"/>
                          <a:ea typeface="+mn-ea"/>
                        </a:rPr>
                        <a:t>Clothing</a:t>
                      </a:r>
                      <a:endParaRPr lang="ko-KR" altLang="en-US" sz="1400" b="1" spc="-50" dirty="0">
                        <a:ln w="3175">
                          <a:noFill/>
                        </a:ln>
                        <a:solidFill>
                          <a:schemeClr val="tx2">
                            <a:lumMod val="50000"/>
                            <a:lumOff val="50000"/>
                          </a:schemeClr>
                        </a:solidFill>
                        <a:latin typeface="+mn-ea"/>
                        <a:ea typeface="+mn-ea"/>
                      </a:endParaRPr>
                    </a:p>
                  </a:txBody>
                  <a:tcPr marL="184165" marR="184165" marT="92083" marB="920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600" b="1" spc="-50" dirty="0">
                          <a:ln w="3175">
                            <a:noFill/>
                          </a:ln>
                          <a:solidFill>
                            <a:schemeClr val="tx1"/>
                          </a:solidFill>
                          <a:latin typeface="+mn-ea"/>
                          <a:ea typeface="+mn-ea"/>
                        </a:rPr>
                        <a:t>Club goods</a:t>
                      </a:r>
                    </a:p>
                    <a:p>
                      <a:pPr marL="742950" marR="0" lvl="1" indent="-2857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1" spc="-50" dirty="0">
                          <a:ln w="3175">
                            <a:noFill/>
                          </a:ln>
                          <a:solidFill>
                            <a:schemeClr val="tx2">
                              <a:lumMod val="50000"/>
                              <a:lumOff val="50000"/>
                            </a:schemeClr>
                          </a:solidFill>
                          <a:latin typeface="+mn-ea"/>
                          <a:ea typeface="+mn-ea"/>
                        </a:rPr>
                        <a:t>OTT (Netflix)</a:t>
                      </a:r>
                    </a:p>
                    <a:p>
                      <a:pPr marL="742950" marR="0" lvl="1" indent="-2857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1" spc="-50" dirty="0">
                          <a:ln w="3175">
                            <a:noFill/>
                          </a:ln>
                          <a:solidFill>
                            <a:schemeClr val="tx2">
                              <a:lumMod val="50000"/>
                              <a:lumOff val="50000"/>
                            </a:schemeClr>
                          </a:solidFill>
                          <a:latin typeface="+mn-ea"/>
                          <a:ea typeface="+mn-ea"/>
                        </a:rPr>
                        <a:t>Uncongested toll roads</a:t>
                      </a:r>
                      <a:endParaRPr lang="ko-KR" altLang="en-US" sz="1400" b="1" spc="-50" dirty="0">
                        <a:ln w="3175">
                          <a:noFill/>
                        </a:ln>
                        <a:solidFill>
                          <a:schemeClr val="tx2">
                            <a:lumMod val="50000"/>
                            <a:lumOff val="50000"/>
                          </a:schemeClr>
                        </a:solidFill>
                        <a:latin typeface="+mn-ea"/>
                        <a:ea typeface="+mn-ea"/>
                      </a:endParaRPr>
                    </a:p>
                  </a:txBody>
                  <a:tcPr marL="184165" marR="184165" marT="92083" marB="920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47555331"/>
                  </a:ext>
                </a:extLst>
              </a:tr>
              <a:tr h="1043604">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600" b="1" spc="-50" dirty="0">
                          <a:ln w="3175">
                            <a:noFill/>
                          </a:ln>
                          <a:latin typeface="+mn-ea"/>
                          <a:ea typeface="+mn-ea"/>
                        </a:rPr>
                        <a:t>Common resources</a:t>
                      </a:r>
                    </a:p>
                    <a:p>
                      <a:pPr marL="742950" marR="0" lvl="1" indent="-2857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1" spc="-50" dirty="0">
                          <a:ln w="3175">
                            <a:noFill/>
                          </a:ln>
                          <a:solidFill>
                            <a:schemeClr val="tx2">
                              <a:lumMod val="50000"/>
                              <a:lumOff val="50000"/>
                            </a:schemeClr>
                          </a:solidFill>
                          <a:latin typeface="+mn-ea"/>
                          <a:ea typeface="+mn-ea"/>
                        </a:rPr>
                        <a:t>Fish in the ocean</a:t>
                      </a:r>
                    </a:p>
                    <a:p>
                      <a:pPr marL="742950" marR="0" lvl="1" indent="-2857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1" spc="-50" dirty="0">
                          <a:ln w="3175">
                            <a:noFill/>
                          </a:ln>
                          <a:solidFill>
                            <a:schemeClr val="tx2">
                              <a:lumMod val="50000"/>
                              <a:lumOff val="50000"/>
                            </a:schemeClr>
                          </a:solidFill>
                          <a:latin typeface="+mn-ea"/>
                          <a:ea typeface="+mn-ea"/>
                        </a:rPr>
                        <a:t>The environment</a:t>
                      </a:r>
                      <a:endParaRPr lang="ko-KR" altLang="en-US" sz="1400" b="1" spc="-50" dirty="0">
                        <a:ln w="3175">
                          <a:noFill/>
                        </a:ln>
                        <a:solidFill>
                          <a:schemeClr val="tx2">
                            <a:lumMod val="50000"/>
                            <a:lumOff val="50000"/>
                          </a:schemeClr>
                        </a:solidFill>
                        <a:latin typeface="+mn-ea"/>
                        <a:ea typeface="+mn-ea"/>
                      </a:endParaRPr>
                    </a:p>
                  </a:txBody>
                  <a:tcPr marL="184165" marR="184165" marT="92083" marB="920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600" b="1" spc="-50" dirty="0">
                          <a:ln w="3175">
                            <a:noFill/>
                          </a:ln>
                          <a:solidFill>
                            <a:schemeClr val="tx1"/>
                          </a:solidFill>
                          <a:latin typeface="+mn-ea"/>
                          <a:ea typeface="+mn-ea"/>
                        </a:rPr>
                        <a:t>Public goods</a:t>
                      </a:r>
                    </a:p>
                    <a:p>
                      <a:pPr marL="742950" marR="0" lvl="1" indent="-2857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1" spc="-50" dirty="0">
                          <a:ln w="3175">
                            <a:noFill/>
                          </a:ln>
                          <a:solidFill>
                            <a:schemeClr val="tx2">
                              <a:lumMod val="50000"/>
                              <a:lumOff val="50000"/>
                            </a:schemeClr>
                          </a:solidFill>
                          <a:latin typeface="+mn-ea"/>
                          <a:ea typeface="+mn-ea"/>
                        </a:rPr>
                        <a:t>National defense</a:t>
                      </a:r>
                    </a:p>
                    <a:p>
                      <a:pPr marL="742950" marR="0" lvl="1" indent="-2857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1" spc="-50" dirty="0">
                          <a:ln w="3175">
                            <a:noFill/>
                          </a:ln>
                          <a:solidFill>
                            <a:schemeClr val="tx2">
                              <a:lumMod val="50000"/>
                              <a:lumOff val="50000"/>
                            </a:schemeClr>
                          </a:solidFill>
                          <a:latin typeface="+mn-ea"/>
                          <a:ea typeface="+mn-ea"/>
                        </a:rPr>
                        <a:t>Tornado siren</a:t>
                      </a:r>
                      <a:endParaRPr lang="ko-KR" altLang="en-US" sz="1400" b="1" spc="-50" dirty="0">
                        <a:ln w="3175">
                          <a:noFill/>
                        </a:ln>
                        <a:solidFill>
                          <a:schemeClr val="tx2">
                            <a:lumMod val="50000"/>
                            <a:lumOff val="50000"/>
                          </a:schemeClr>
                        </a:solidFill>
                        <a:latin typeface="+mn-ea"/>
                        <a:ea typeface="+mn-ea"/>
                      </a:endParaRPr>
                    </a:p>
                  </a:txBody>
                  <a:tcPr marL="184165" marR="184165" marT="92083" marB="9208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0107722"/>
                  </a:ext>
                </a:extLst>
              </a:tr>
            </a:tbl>
          </a:graphicData>
        </a:graphic>
      </p:graphicFrame>
      <p:sp>
        <p:nvSpPr>
          <p:cNvPr id="14" name="TextBox 13">
            <a:extLst>
              <a:ext uri="{FF2B5EF4-FFF2-40B4-BE49-F238E27FC236}">
                <a16:creationId xmlns:a16="http://schemas.microsoft.com/office/drawing/2014/main" id="{F6AF6075-6F02-A610-34F4-CA89CC307FD8}"/>
              </a:ext>
            </a:extLst>
          </p:cNvPr>
          <p:cNvSpPr txBox="1"/>
          <p:nvPr/>
        </p:nvSpPr>
        <p:spPr>
          <a:xfrm>
            <a:off x="4341614" y="2758467"/>
            <a:ext cx="3535678" cy="461665"/>
          </a:xfrm>
          <a:prstGeom prst="rect">
            <a:avLst/>
          </a:prstGeom>
          <a:noFill/>
        </p:spPr>
        <p:txBody>
          <a:bodyPr wrap="square">
            <a:spAutoFit/>
          </a:bodyPr>
          <a:lstStyle/>
          <a:p>
            <a:pPr marL="0" indent="0" algn="ctr" latinLnBrk="1">
              <a:spcAft>
                <a:spcPts val="500"/>
              </a:spcAft>
              <a:buFontTx/>
              <a:buNone/>
            </a:pPr>
            <a:r>
              <a:rPr lang="en-US" altLang="ko-KR" sz="2400" spc="-50" dirty="0">
                <a:ln w="3175">
                  <a:noFill/>
                </a:ln>
                <a:solidFill>
                  <a:schemeClr val="dk1"/>
                </a:solidFill>
                <a:latin typeface="HY헤드라인M" panose="02030600000101010101" pitchFamily="18" charset="-127"/>
                <a:ea typeface="HY헤드라인M" panose="02030600000101010101" pitchFamily="18" charset="-127"/>
              </a:rPr>
              <a:t>Rival in consumption?</a:t>
            </a:r>
            <a:endParaRPr lang="en-US" altLang="ko-KR" sz="2400" b="0" kern="1200" spc="-50" dirty="0">
              <a:ln w="3175">
                <a:noFill/>
              </a:ln>
              <a:solidFill>
                <a:schemeClr val="dk1"/>
              </a:solidFill>
              <a:latin typeface="HY헤드라인M" panose="02030600000101010101" pitchFamily="18" charset="-127"/>
              <a:ea typeface="HY헤드라인M" panose="02030600000101010101" pitchFamily="18" charset="-127"/>
            </a:endParaRPr>
          </a:p>
        </p:txBody>
      </p:sp>
      <p:sp>
        <p:nvSpPr>
          <p:cNvPr id="15" name="TextBox 14">
            <a:extLst>
              <a:ext uri="{FF2B5EF4-FFF2-40B4-BE49-F238E27FC236}">
                <a16:creationId xmlns:a16="http://schemas.microsoft.com/office/drawing/2014/main" id="{3E4EDC49-46E5-8DEA-4E7D-411F190E2D09}"/>
              </a:ext>
            </a:extLst>
          </p:cNvPr>
          <p:cNvSpPr txBox="1"/>
          <p:nvPr/>
        </p:nvSpPr>
        <p:spPr>
          <a:xfrm>
            <a:off x="1217412" y="4328972"/>
            <a:ext cx="1783080" cy="461665"/>
          </a:xfrm>
          <a:prstGeom prst="rect">
            <a:avLst/>
          </a:prstGeom>
          <a:noFill/>
        </p:spPr>
        <p:txBody>
          <a:bodyPr wrap="square">
            <a:spAutoFit/>
          </a:bodyPr>
          <a:lstStyle/>
          <a:p>
            <a:pPr marL="0" indent="0" algn="ctr" latinLnBrk="1">
              <a:spcAft>
                <a:spcPts val="500"/>
              </a:spcAft>
              <a:buFontTx/>
              <a:buNone/>
            </a:pPr>
            <a:r>
              <a:rPr lang="en-US" altLang="ko-KR" sz="2400" spc="-50" dirty="0">
                <a:ln w="3175">
                  <a:noFill/>
                </a:ln>
                <a:solidFill>
                  <a:schemeClr val="dk1"/>
                </a:solidFill>
                <a:latin typeface="HY헤드라인M" panose="02030600000101010101" pitchFamily="18" charset="-127"/>
                <a:ea typeface="HY헤드라인M" panose="02030600000101010101" pitchFamily="18" charset="-127"/>
              </a:rPr>
              <a:t>Excludable?</a:t>
            </a:r>
            <a:endParaRPr lang="en-US" altLang="ko-KR" sz="2400" b="0" kern="1200" spc="-50" dirty="0">
              <a:ln w="3175">
                <a:noFill/>
              </a:ln>
              <a:solidFill>
                <a:schemeClr val="dk1"/>
              </a:solidFill>
              <a:latin typeface="HY헤드라인M" panose="02030600000101010101" pitchFamily="18" charset="-127"/>
              <a:ea typeface="HY헤드라인M" panose="02030600000101010101" pitchFamily="18" charset="-127"/>
            </a:endParaRPr>
          </a:p>
        </p:txBody>
      </p:sp>
    </p:spTree>
    <p:extLst>
      <p:ext uri="{BB962C8B-B14F-4D97-AF65-F5344CB8AC3E}">
        <p14:creationId xmlns:p14="http://schemas.microsoft.com/office/powerpoint/2010/main" val="8607975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DF3635E-656D-47D4-52B5-0A0329691454}"/>
              </a:ext>
            </a:extLst>
          </p:cNvPr>
          <p:cNvSpPr>
            <a:spLocks noGrp="1"/>
          </p:cNvSpPr>
          <p:nvPr>
            <p:ph type="sldNum" sz="quarter" idx="12"/>
          </p:nvPr>
        </p:nvSpPr>
        <p:spPr/>
        <p:txBody>
          <a:bodyPr/>
          <a:lstStyle/>
          <a:p>
            <a:fld id="{109C872D-39A9-4065-8BF3-6A613116E2A1}" type="slidenum">
              <a:rPr lang="ko-KR" altLang="en-US" smtClean="0"/>
              <a:t>40</a:t>
            </a:fld>
            <a:endParaRPr lang="ko-KR" altLang="en-US"/>
          </a:p>
        </p:txBody>
      </p:sp>
      <p:sp>
        <p:nvSpPr>
          <p:cNvPr id="2" name="제목 1">
            <a:extLst>
              <a:ext uri="{FF2B5EF4-FFF2-40B4-BE49-F238E27FC236}">
                <a16:creationId xmlns:a16="http://schemas.microsoft.com/office/drawing/2014/main" id="{9478E2C1-9B97-27BD-4386-4FE04356028A}"/>
              </a:ext>
            </a:extLst>
          </p:cNvPr>
          <p:cNvSpPr>
            <a:spLocks noGrp="1"/>
          </p:cNvSpPr>
          <p:nvPr>
            <p:ph type="title"/>
          </p:nvPr>
        </p:nvSpPr>
        <p:spPr/>
        <p:txBody>
          <a:bodyPr/>
          <a:lstStyle/>
          <a:p>
            <a:r>
              <a:rPr lang="en-US" altLang="ko-KR"/>
              <a:t>Teaching Philosophy</a:t>
            </a:r>
            <a:endParaRPr lang="ko-KR" altLang="en-US"/>
          </a:p>
        </p:txBody>
      </p:sp>
      <p:sp>
        <p:nvSpPr>
          <p:cNvPr id="23" name="TextBox 22">
            <a:extLst>
              <a:ext uri="{FF2B5EF4-FFF2-40B4-BE49-F238E27FC236}">
                <a16:creationId xmlns:a16="http://schemas.microsoft.com/office/drawing/2014/main" id="{3E7604E1-B7DF-69A7-4A36-F0F985F8F538}"/>
              </a:ext>
            </a:extLst>
          </p:cNvPr>
          <p:cNvSpPr txBox="1"/>
          <p:nvPr/>
        </p:nvSpPr>
        <p:spPr>
          <a:xfrm>
            <a:off x="203491" y="2818566"/>
            <a:ext cx="4146578" cy="1723549"/>
          </a:xfrm>
          <a:prstGeom prst="rect">
            <a:avLst/>
          </a:prstGeom>
          <a:noFill/>
        </p:spPr>
        <p:txBody>
          <a:bodyPr wrap="square" rtlCol="0">
            <a:spAutoFit/>
          </a:bodyPr>
          <a:lstStyle/>
          <a:p>
            <a:pPr algn="r"/>
            <a:r>
              <a:rPr lang="en-US" altLang="ko-KR" sz="3000" b="1">
                <a:latin typeface="HY헤드라인M" panose="02030600000101010101" pitchFamily="18" charset="-127"/>
                <a:ea typeface="HY헤드라인M" panose="02030600000101010101" pitchFamily="18" charset="-127"/>
              </a:rPr>
              <a:t>Interdisciplinary</a:t>
            </a:r>
          </a:p>
          <a:p>
            <a:pPr algn="r"/>
            <a:r>
              <a:rPr lang="en-US" altLang="ko-KR" sz="3000" b="1">
                <a:latin typeface="HY헤드라인M" panose="02030600000101010101" pitchFamily="18" charset="-127"/>
                <a:ea typeface="HY헤드라인M" panose="02030600000101010101" pitchFamily="18" charset="-127"/>
              </a:rPr>
              <a:t>energy economists</a:t>
            </a:r>
          </a:p>
          <a:p>
            <a:pPr algn="r"/>
            <a:endParaRPr lang="en-US" altLang="ko-KR" sz="1000">
              <a:latin typeface="HY헤드라인M" panose="02030600000101010101" pitchFamily="18" charset="-127"/>
              <a:ea typeface="HY헤드라인M" panose="02030600000101010101" pitchFamily="18" charset="-127"/>
            </a:endParaRPr>
          </a:p>
          <a:p>
            <a:pPr algn="r"/>
            <a:r>
              <a:rPr lang="en-US" altLang="ko-KR">
                <a:latin typeface="HY헤드라인M" panose="02030600000101010101" pitchFamily="18" charset="-127"/>
                <a:ea typeface="HY헤드라인M" panose="02030600000101010101" pitchFamily="18" charset="-127"/>
              </a:rPr>
              <a:t>with system thinking,</a:t>
            </a:r>
          </a:p>
          <a:p>
            <a:pPr algn="r"/>
            <a:r>
              <a:rPr lang="en-US" altLang="ko-KR">
                <a:latin typeface="HY헤드라인M" panose="02030600000101010101" pitchFamily="18" charset="-127"/>
                <a:ea typeface="HY헤드라인M" panose="02030600000101010101" pitchFamily="18" charset="-127"/>
              </a:rPr>
              <a:t>analytical ability, and policy insight</a:t>
            </a:r>
            <a:endParaRPr lang="ko-KR" altLang="en-US">
              <a:latin typeface="HY헤드라인M" panose="02030600000101010101" pitchFamily="18" charset="-127"/>
              <a:ea typeface="HY헤드라인M" panose="02030600000101010101" pitchFamily="18" charset="-127"/>
            </a:endParaRPr>
          </a:p>
        </p:txBody>
      </p:sp>
      <p:sp>
        <p:nvSpPr>
          <p:cNvPr id="25" name="TextBox 24">
            <a:extLst>
              <a:ext uri="{FF2B5EF4-FFF2-40B4-BE49-F238E27FC236}">
                <a16:creationId xmlns:a16="http://schemas.microsoft.com/office/drawing/2014/main" id="{2D7E56B5-5FB6-935F-4764-0E5F0AA116CE}"/>
              </a:ext>
            </a:extLst>
          </p:cNvPr>
          <p:cNvSpPr txBox="1"/>
          <p:nvPr/>
        </p:nvSpPr>
        <p:spPr>
          <a:xfrm>
            <a:off x="8541112" y="1005899"/>
            <a:ext cx="3161641" cy="1631216"/>
          </a:xfrm>
          <a:prstGeom prst="rect">
            <a:avLst/>
          </a:prstGeom>
          <a:noFill/>
        </p:spPr>
        <p:txBody>
          <a:bodyPr wrap="square" rtlCol="0">
            <a:spAutoFit/>
          </a:bodyPr>
          <a:lstStyle/>
          <a:p>
            <a:r>
              <a:rPr lang="en-US" altLang="ko-KR" sz="1600">
                <a:latin typeface="HY헤드라인M" panose="02030600000101010101" pitchFamily="18" charset="-127"/>
                <a:ea typeface="HY헤드라인M" panose="02030600000101010101" pitchFamily="18" charset="-127"/>
              </a:rPr>
              <a:t>Understanding Systems</a:t>
            </a:r>
          </a:p>
          <a:p>
            <a:endParaRPr lang="en-US" altLang="ko-KR" sz="500">
              <a:latin typeface="HY헤드라인M" panose="02030600000101010101" pitchFamily="18" charset="-127"/>
              <a:ea typeface="HY헤드라인M" panose="02030600000101010101" pitchFamily="18" charset="-127"/>
            </a:endParaRPr>
          </a:p>
          <a:p>
            <a:r>
              <a:rPr lang="en-US" altLang="ko-KR" sz="1200">
                <a:ea typeface="HY헤드라인M" panose="02030600000101010101" pitchFamily="18" charset="-127"/>
              </a:rPr>
              <a:t>Introduction of Energy Systems</a:t>
            </a:r>
          </a:p>
          <a:p>
            <a:pPr marL="360000" indent="-285750">
              <a:buFont typeface="Arial" panose="020B0604020202020204" pitchFamily="34" charset="0"/>
              <a:buChar char="•"/>
            </a:pPr>
            <a:r>
              <a:rPr lang="en-US" altLang="ko-KR" sz="1200">
                <a:ea typeface="HY헤드라인M" panose="02030600000101010101" pitchFamily="18" charset="-127"/>
              </a:rPr>
              <a:t>Energy flow</a:t>
            </a:r>
          </a:p>
          <a:p>
            <a:pPr marL="360000" indent="-285750">
              <a:buFont typeface="Arial" panose="020B0604020202020204" pitchFamily="34" charset="0"/>
              <a:buChar char="•"/>
            </a:pPr>
            <a:r>
              <a:rPr lang="en-US" altLang="ko-KR" sz="1200">
                <a:ea typeface="HY헤드라인M" panose="02030600000101010101" pitchFamily="18" charset="-127"/>
              </a:rPr>
              <a:t>Energy balance</a:t>
            </a:r>
          </a:p>
          <a:p>
            <a:pPr marL="285750" indent="-285750">
              <a:buFont typeface="Arial" panose="020B0604020202020204" pitchFamily="34" charset="0"/>
              <a:buChar char="•"/>
            </a:pPr>
            <a:endParaRPr lang="en-US" altLang="ko-KR" sz="500">
              <a:ea typeface="HY헤드라인M" panose="02030600000101010101" pitchFamily="18" charset="-127"/>
            </a:endParaRPr>
          </a:p>
          <a:p>
            <a:r>
              <a:rPr lang="en-US" altLang="ko-KR" sz="1200">
                <a:ea typeface="HY헤드라인M" panose="02030600000101010101" pitchFamily="18" charset="-127"/>
              </a:rPr>
              <a:t>Introduction of Renewable Energy</a:t>
            </a:r>
          </a:p>
          <a:p>
            <a:pPr marL="360000" indent="-285750">
              <a:buFont typeface="Arial" panose="020B0604020202020204" pitchFamily="34" charset="0"/>
              <a:buChar char="•"/>
            </a:pPr>
            <a:r>
              <a:rPr lang="en-US" altLang="ko-KR" sz="1200">
                <a:ea typeface="HY헤드라인M" panose="02030600000101010101" pitchFamily="18" charset="-127"/>
              </a:rPr>
              <a:t>Renewable energy source</a:t>
            </a:r>
          </a:p>
          <a:p>
            <a:pPr marL="360000" indent="-285750">
              <a:buFont typeface="Arial" panose="020B0604020202020204" pitchFamily="34" charset="0"/>
              <a:buChar char="•"/>
            </a:pPr>
            <a:r>
              <a:rPr lang="en-US" altLang="ko-KR" sz="1200">
                <a:ea typeface="HY헤드라인M" panose="02030600000101010101" pitchFamily="18" charset="-127"/>
              </a:rPr>
              <a:t>Intermittency of renewable energy</a:t>
            </a:r>
            <a:endParaRPr lang="ko-KR" altLang="en-US" sz="1400">
              <a:ea typeface="HY헤드라인M" panose="02030600000101010101" pitchFamily="18" charset="-127"/>
            </a:endParaRPr>
          </a:p>
        </p:txBody>
      </p:sp>
      <p:sp>
        <p:nvSpPr>
          <p:cNvPr id="26" name="TextBox 25">
            <a:extLst>
              <a:ext uri="{FF2B5EF4-FFF2-40B4-BE49-F238E27FC236}">
                <a16:creationId xmlns:a16="http://schemas.microsoft.com/office/drawing/2014/main" id="{4B4B854B-7202-D740-0F9F-585C6E6CDDED}"/>
              </a:ext>
            </a:extLst>
          </p:cNvPr>
          <p:cNvSpPr txBox="1"/>
          <p:nvPr/>
        </p:nvSpPr>
        <p:spPr>
          <a:xfrm>
            <a:off x="8541112" y="2921617"/>
            <a:ext cx="3161641" cy="1600438"/>
          </a:xfrm>
          <a:prstGeom prst="rect">
            <a:avLst/>
          </a:prstGeom>
          <a:noFill/>
        </p:spPr>
        <p:txBody>
          <a:bodyPr wrap="square" rtlCol="0">
            <a:spAutoFit/>
          </a:bodyPr>
          <a:lstStyle/>
          <a:p>
            <a:r>
              <a:rPr lang="en-US" altLang="ko-KR" sz="1600">
                <a:latin typeface="HY헤드라인M" panose="02030600000101010101" pitchFamily="18" charset="-127"/>
                <a:ea typeface="HY헤드라인M" panose="02030600000101010101" pitchFamily="18" charset="-127"/>
              </a:rPr>
              <a:t>Data Practice</a:t>
            </a:r>
          </a:p>
          <a:p>
            <a:endParaRPr lang="en-US" altLang="ko-KR" sz="500">
              <a:latin typeface="HY헤드라인M" panose="02030600000101010101" pitchFamily="18" charset="-127"/>
              <a:ea typeface="HY헤드라인M" panose="02030600000101010101" pitchFamily="18" charset="-127"/>
            </a:endParaRPr>
          </a:p>
          <a:p>
            <a:r>
              <a:rPr lang="en-US" altLang="ko-KR" sz="1200">
                <a:ea typeface="HY헤드라인M" panose="02030600000101010101" pitchFamily="18" charset="-127"/>
              </a:rPr>
              <a:t>Energy Data Practice I</a:t>
            </a:r>
          </a:p>
          <a:p>
            <a:pPr marL="360000" indent="-285750">
              <a:buFont typeface="Arial" panose="020B0604020202020204" pitchFamily="34" charset="0"/>
              <a:buChar char="•"/>
            </a:pPr>
            <a:r>
              <a:rPr lang="en-US" altLang="ko-KR" sz="1200">
                <a:ea typeface="HY헤드라인M" panose="02030600000101010101" pitchFamily="18" charset="-127"/>
              </a:rPr>
              <a:t>Basics of R &amp; Python</a:t>
            </a:r>
          </a:p>
          <a:p>
            <a:pPr marL="360000" indent="-285750">
              <a:buFont typeface="Arial" panose="020B0604020202020204" pitchFamily="34" charset="0"/>
              <a:buChar char="•"/>
            </a:pPr>
            <a:r>
              <a:rPr lang="en-US" altLang="ko-KR" sz="1200">
                <a:ea typeface="HY헤드라인M" panose="02030600000101010101" pitchFamily="18" charset="-127"/>
              </a:rPr>
              <a:t>Visualization</a:t>
            </a:r>
          </a:p>
          <a:p>
            <a:pPr marL="285750" indent="-285750">
              <a:buFont typeface="Arial" panose="020B0604020202020204" pitchFamily="34" charset="0"/>
              <a:buChar char="•"/>
            </a:pPr>
            <a:endParaRPr lang="en-US" altLang="ko-KR" sz="500">
              <a:ea typeface="HY헤드라인M" panose="02030600000101010101" pitchFamily="18" charset="-127"/>
            </a:endParaRPr>
          </a:p>
          <a:p>
            <a:r>
              <a:rPr lang="en-US" altLang="ko-KR" sz="1200">
                <a:ea typeface="HY헤드라인M" panose="02030600000101010101" pitchFamily="18" charset="-127"/>
              </a:rPr>
              <a:t>Energy Data Practice II</a:t>
            </a:r>
          </a:p>
          <a:p>
            <a:pPr marL="360000" indent="-285750">
              <a:buFont typeface="Arial" panose="020B0604020202020204" pitchFamily="34" charset="0"/>
              <a:buChar char="•"/>
            </a:pPr>
            <a:r>
              <a:rPr lang="en-US" altLang="ko-KR" sz="1200">
                <a:ea typeface="HY헤드라인M" panose="02030600000101010101" pitchFamily="18" charset="-127"/>
              </a:rPr>
              <a:t>Regression</a:t>
            </a:r>
          </a:p>
          <a:p>
            <a:pPr marL="360000" indent="-285750">
              <a:buFont typeface="Arial" panose="020B0604020202020204" pitchFamily="34" charset="0"/>
              <a:buChar char="•"/>
            </a:pPr>
            <a:r>
              <a:rPr lang="en-US" altLang="ko-KR" sz="1200">
                <a:ea typeface="HY헤드라인M" panose="02030600000101010101" pitchFamily="18" charset="-127"/>
              </a:rPr>
              <a:t>Simulation</a:t>
            </a:r>
            <a:endParaRPr lang="ko-KR" altLang="en-US" sz="1400">
              <a:ea typeface="HY헤드라인M" panose="02030600000101010101" pitchFamily="18" charset="-127"/>
            </a:endParaRPr>
          </a:p>
        </p:txBody>
      </p:sp>
      <p:sp>
        <p:nvSpPr>
          <p:cNvPr id="27" name="TextBox 26">
            <a:extLst>
              <a:ext uri="{FF2B5EF4-FFF2-40B4-BE49-F238E27FC236}">
                <a16:creationId xmlns:a16="http://schemas.microsoft.com/office/drawing/2014/main" id="{A0FB9E07-AA72-E487-E51E-CFFFA45FF3DA}"/>
              </a:ext>
            </a:extLst>
          </p:cNvPr>
          <p:cNvSpPr txBox="1"/>
          <p:nvPr/>
        </p:nvSpPr>
        <p:spPr>
          <a:xfrm>
            <a:off x="8541112" y="4806556"/>
            <a:ext cx="3161641" cy="1600438"/>
          </a:xfrm>
          <a:prstGeom prst="rect">
            <a:avLst/>
          </a:prstGeom>
          <a:noFill/>
        </p:spPr>
        <p:txBody>
          <a:bodyPr wrap="square" rtlCol="0">
            <a:spAutoFit/>
          </a:bodyPr>
          <a:lstStyle/>
          <a:p>
            <a:r>
              <a:rPr lang="en-US" altLang="ko-KR" sz="1600">
                <a:latin typeface="HY헤드라인M" panose="02030600000101010101" pitchFamily="18" charset="-127"/>
                <a:ea typeface="HY헤드라인M" panose="02030600000101010101" pitchFamily="18" charset="-127"/>
              </a:rPr>
              <a:t>Real world application</a:t>
            </a:r>
          </a:p>
          <a:p>
            <a:endParaRPr lang="en-US" altLang="ko-KR" sz="500">
              <a:latin typeface="HY헤드라인M" panose="02030600000101010101" pitchFamily="18" charset="-127"/>
              <a:ea typeface="HY헤드라인M" panose="02030600000101010101" pitchFamily="18" charset="-127"/>
            </a:endParaRPr>
          </a:p>
          <a:p>
            <a:r>
              <a:rPr lang="en-US" altLang="ko-KR" sz="1200">
                <a:ea typeface="HY헤드라인M" panose="02030600000101010101" pitchFamily="18" charset="-127"/>
              </a:rPr>
              <a:t>Energy Modeling</a:t>
            </a:r>
          </a:p>
          <a:p>
            <a:pPr marL="360000" indent="-285750">
              <a:buFont typeface="Arial" panose="020B0604020202020204" pitchFamily="34" charset="0"/>
              <a:buChar char="•"/>
            </a:pPr>
            <a:r>
              <a:rPr lang="en-US" altLang="ko-KR" sz="1200">
                <a:ea typeface="HY헤드라인M" panose="02030600000101010101" pitchFamily="18" charset="-127"/>
              </a:rPr>
              <a:t>Estimation of energy demand</a:t>
            </a:r>
          </a:p>
          <a:p>
            <a:pPr marL="360000" indent="-285750">
              <a:buFont typeface="Arial" panose="020B0604020202020204" pitchFamily="34" charset="0"/>
              <a:buChar char="•"/>
            </a:pPr>
            <a:r>
              <a:rPr lang="en-US" altLang="ko-KR" sz="1200">
                <a:ea typeface="HY헤드라인M" panose="02030600000101010101" pitchFamily="18" charset="-127"/>
              </a:rPr>
              <a:t>Visualization</a:t>
            </a:r>
          </a:p>
          <a:p>
            <a:pPr marL="285750" indent="-285750">
              <a:buFont typeface="Arial" panose="020B0604020202020204" pitchFamily="34" charset="0"/>
              <a:buChar char="•"/>
            </a:pPr>
            <a:endParaRPr lang="en-US" altLang="ko-KR" sz="500">
              <a:ea typeface="HY헤드라인M" panose="02030600000101010101" pitchFamily="18" charset="-127"/>
            </a:endParaRPr>
          </a:p>
          <a:p>
            <a:r>
              <a:rPr lang="en-US" altLang="ko-KR" sz="1200">
                <a:ea typeface="HY헤드라인M" panose="02030600000101010101" pitchFamily="18" charset="-127"/>
              </a:rPr>
              <a:t>Individual Career Exploration</a:t>
            </a:r>
          </a:p>
          <a:p>
            <a:pPr marL="360000" indent="-285750">
              <a:buFont typeface="Arial" panose="020B0604020202020204" pitchFamily="34" charset="0"/>
              <a:buChar char="•"/>
            </a:pPr>
            <a:r>
              <a:rPr lang="en-US" altLang="ko-KR" sz="1200">
                <a:ea typeface="HY헤드라인M" panose="02030600000101010101" pitchFamily="18" charset="-127"/>
              </a:rPr>
              <a:t>Undergraduate Thesis</a:t>
            </a:r>
          </a:p>
          <a:p>
            <a:pPr marL="360000" indent="-285750">
              <a:buFont typeface="Arial" panose="020B0604020202020204" pitchFamily="34" charset="0"/>
              <a:buChar char="•"/>
            </a:pPr>
            <a:r>
              <a:rPr lang="en-US" altLang="ko-KR" sz="1200">
                <a:ea typeface="HY헤드라인M" panose="02030600000101010101" pitchFamily="18" charset="-127"/>
              </a:rPr>
              <a:t>Advanced Data Analytics Professional</a:t>
            </a:r>
            <a:endParaRPr lang="ko-KR" altLang="en-US" sz="1400">
              <a:ea typeface="HY헤드라인M" panose="02030600000101010101" pitchFamily="18" charset="-127"/>
            </a:endParaRPr>
          </a:p>
        </p:txBody>
      </p:sp>
      <p:grpSp>
        <p:nvGrpSpPr>
          <p:cNvPr id="3" name="그룹 2">
            <a:extLst>
              <a:ext uri="{FF2B5EF4-FFF2-40B4-BE49-F238E27FC236}">
                <a16:creationId xmlns:a16="http://schemas.microsoft.com/office/drawing/2014/main" id="{3134C206-581D-A78D-E355-EF8C9E0B68B3}"/>
              </a:ext>
            </a:extLst>
          </p:cNvPr>
          <p:cNvGrpSpPr/>
          <p:nvPr/>
        </p:nvGrpSpPr>
        <p:grpSpPr>
          <a:xfrm>
            <a:off x="3477918" y="1447423"/>
            <a:ext cx="4575369" cy="4465836"/>
            <a:chOff x="3340758" y="1447423"/>
            <a:chExt cx="4575369" cy="4465836"/>
          </a:xfrm>
        </p:grpSpPr>
        <p:grpSp>
          <p:nvGrpSpPr>
            <p:cNvPr id="30" name="그룹 29">
              <a:extLst>
                <a:ext uri="{FF2B5EF4-FFF2-40B4-BE49-F238E27FC236}">
                  <a16:creationId xmlns:a16="http://schemas.microsoft.com/office/drawing/2014/main" id="{D4AEFC1E-BD7B-A182-D9C7-95409C57A541}"/>
                </a:ext>
              </a:extLst>
            </p:cNvPr>
            <p:cNvGrpSpPr/>
            <p:nvPr/>
          </p:nvGrpSpPr>
          <p:grpSpPr>
            <a:xfrm>
              <a:off x="3340758" y="1447423"/>
              <a:ext cx="4500526" cy="4465836"/>
              <a:chOff x="3470127" y="1638024"/>
              <a:chExt cx="4500526" cy="4465836"/>
            </a:xfrm>
          </p:grpSpPr>
          <p:grpSp>
            <p:nvGrpSpPr>
              <p:cNvPr id="22" name="그룹 21">
                <a:extLst>
                  <a:ext uri="{FF2B5EF4-FFF2-40B4-BE49-F238E27FC236}">
                    <a16:creationId xmlns:a16="http://schemas.microsoft.com/office/drawing/2014/main" id="{F584302D-D27A-C0A8-4A40-F455D480D5D7}"/>
                  </a:ext>
                </a:extLst>
              </p:cNvPr>
              <p:cNvGrpSpPr/>
              <p:nvPr/>
            </p:nvGrpSpPr>
            <p:grpSpPr>
              <a:xfrm>
                <a:off x="3470127" y="1638024"/>
                <a:ext cx="4436476" cy="4465836"/>
                <a:chOff x="3658052" y="1638024"/>
                <a:chExt cx="4436476" cy="4465836"/>
              </a:xfrm>
            </p:grpSpPr>
            <p:grpSp>
              <p:nvGrpSpPr>
                <p:cNvPr id="14" name="그룹 13">
                  <a:extLst>
                    <a:ext uri="{FF2B5EF4-FFF2-40B4-BE49-F238E27FC236}">
                      <a16:creationId xmlns:a16="http://schemas.microsoft.com/office/drawing/2014/main" id="{BEB2556F-388E-1445-FF39-846415A29B22}"/>
                    </a:ext>
                  </a:extLst>
                </p:cNvPr>
                <p:cNvGrpSpPr/>
                <p:nvPr/>
              </p:nvGrpSpPr>
              <p:grpSpPr>
                <a:xfrm>
                  <a:off x="3658052" y="1638024"/>
                  <a:ext cx="4436476" cy="4465836"/>
                  <a:chOff x="1892752" y="1536424"/>
                  <a:chExt cx="4436476" cy="4465836"/>
                </a:xfrm>
              </p:grpSpPr>
              <p:sp>
                <p:nvSpPr>
                  <p:cNvPr id="11" name="막힌 원호 10">
                    <a:extLst>
                      <a:ext uri="{FF2B5EF4-FFF2-40B4-BE49-F238E27FC236}">
                        <a16:creationId xmlns:a16="http://schemas.microsoft.com/office/drawing/2014/main" id="{7EE661CD-4CE3-3D3A-E060-D10AD24ACFCF}"/>
                      </a:ext>
                    </a:extLst>
                  </p:cNvPr>
                  <p:cNvSpPr/>
                  <p:nvPr/>
                </p:nvSpPr>
                <p:spPr>
                  <a:xfrm rot="5400000">
                    <a:off x="1902278" y="1543412"/>
                    <a:ext cx="4426950" cy="4426950"/>
                  </a:xfrm>
                  <a:prstGeom prst="blockArc">
                    <a:avLst>
                      <a:gd name="adj1" fmla="val 14411083"/>
                      <a:gd name="adj2" fmla="val 18075674"/>
                      <a:gd name="adj3" fmla="val 2462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막힌 원호 11">
                    <a:extLst>
                      <a:ext uri="{FF2B5EF4-FFF2-40B4-BE49-F238E27FC236}">
                        <a16:creationId xmlns:a16="http://schemas.microsoft.com/office/drawing/2014/main" id="{A5A1BB6D-5716-F5D9-B1E1-427430D6C6A8}"/>
                      </a:ext>
                    </a:extLst>
                  </p:cNvPr>
                  <p:cNvSpPr/>
                  <p:nvPr/>
                </p:nvSpPr>
                <p:spPr>
                  <a:xfrm rot="16200000" flipV="1">
                    <a:off x="1892752" y="1575310"/>
                    <a:ext cx="4426950" cy="4426950"/>
                  </a:xfrm>
                  <a:prstGeom prst="blockArc">
                    <a:avLst>
                      <a:gd name="adj1" fmla="val 10800000"/>
                      <a:gd name="adj2" fmla="val 14426831"/>
                      <a:gd name="adj3" fmla="val 2487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막힌 원호 12">
                    <a:extLst>
                      <a:ext uri="{FF2B5EF4-FFF2-40B4-BE49-F238E27FC236}">
                        <a16:creationId xmlns:a16="http://schemas.microsoft.com/office/drawing/2014/main" id="{9B3E03B7-C429-FA14-F8AC-B81914A1E34D}"/>
                      </a:ext>
                    </a:extLst>
                  </p:cNvPr>
                  <p:cNvSpPr/>
                  <p:nvPr/>
                </p:nvSpPr>
                <p:spPr>
                  <a:xfrm rot="5400000">
                    <a:off x="1902278" y="1536424"/>
                    <a:ext cx="4426950" cy="4426950"/>
                  </a:xfrm>
                  <a:prstGeom prst="blockArc">
                    <a:avLst>
                      <a:gd name="adj1" fmla="val 10800000"/>
                      <a:gd name="adj2" fmla="val 14426829"/>
                      <a:gd name="adj3" fmla="val 24871"/>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5" name="막힌 원호 14">
                  <a:extLst>
                    <a:ext uri="{FF2B5EF4-FFF2-40B4-BE49-F238E27FC236}">
                      <a16:creationId xmlns:a16="http://schemas.microsoft.com/office/drawing/2014/main" id="{26C15928-3CB8-A542-6109-8EDA819FB761}"/>
                    </a:ext>
                  </a:extLst>
                </p:cNvPr>
                <p:cNvSpPr/>
                <p:nvPr/>
              </p:nvSpPr>
              <p:spPr>
                <a:xfrm rot="16200000">
                  <a:off x="4733981" y="2744432"/>
                  <a:ext cx="2254288" cy="2254288"/>
                </a:xfrm>
                <a:prstGeom prst="blockArc">
                  <a:avLst>
                    <a:gd name="adj1" fmla="val 10800000"/>
                    <a:gd name="adj2" fmla="val 29645"/>
                    <a:gd name="adj3" fmla="val 1080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7" name="그래픽 16" descr="연구 단색으로 채워진">
                  <a:extLst>
                    <a:ext uri="{FF2B5EF4-FFF2-40B4-BE49-F238E27FC236}">
                      <a16:creationId xmlns:a16="http://schemas.microsoft.com/office/drawing/2014/main" id="{62DB3880-03BA-7DF8-ACFF-338B02210D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6049" y="3394691"/>
                  <a:ext cx="754257" cy="754257"/>
                </a:xfrm>
                <a:prstGeom prst="rect">
                  <a:avLst/>
                </a:prstGeom>
              </p:spPr>
            </p:pic>
            <p:pic>
              <p:nvPicPr>
                <p:cNvPr id="19" name="그래픽 18" descr="재생 가능 에너지 단색으로 채워진">
                  <a:extLst>
                    <a:ext uri="{FF2B5EF4-FFF2-40B4-BE49-F238E27FC236}">
                      <a16:creationId xmlns:a16="http://schemas.microsoft.com/office/drawing/2014/main" id="{7E0CEB28-7F05-024E-C8BE-D5BB0A451B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5390" y="2011946"/>
                  <a:ext cx="754257" cy="754257"/>
                </a:xfrm>
                <a:prstGeom prst="rect">
                  <a:avLst/>
                </a:prstGeom>
              </p:spPr>
            </p:pic>
            <p:pic>
              <p:nvPicPr>
                <p:cNvPr id="21" name="그래픽 20" descr="남성 교수 단색으로 채워진">
                  <a:extLst>
                    <a:ext uri="{FF2B5EF4-FFF2-40B4-BE49-F238E27FC236}">
                      <a16:creationId xmlns:a16="http://schemas.microsoft.com/office/drawing/2014/main" id="{B1ABCECA-E5AE-20E9-11A2-389D7EAFAB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2048" y="4875505"/>
                  <a:ext cx="754257" cy="754257"/>
                </a:xfrm>
                <a:prstGeom prst="rect">
                  <a:avLst/>
                </a:prstGeom>
              </p:spPr>
            </p:pic>
          </p:grpSp>
          <p:sp>
            <p:nvSpPr>
              <p:cNvPr id="29" name="TextBox 28">
                <a:extLst>
                  <a:ext uri="{FF2B5EF4-FFF2-40B4-BE49-F238E27FC236}">
                    <a16:creationId xmlns:a16="http://schemas.microsoft.com/office/drawing/2014/main" id="{46119FB4-121B-D58D-779D-B569BF08AE4B}"/>
                  </a:ext>
                </a:extLst>
              </p:cNvPr>
              <p:cNvSpPr txBox="1"/>
              <p:nvPr/>
            </p:nvSpPr>
            <p:spPr>
              <a:xfrm>
                <a:off x="6423372" y="4148948"/>
                <a:ext cx="1547281" cy="715581"/>
              </a:xfrm>
              <a:prstGeom prst="rect">
                <a:avLst/>
              </a:prstGeom>
              <a:noFill/>
            </p:spPr>
            <p:txBody>
              <a:bodyPr wrap="square">
                <a:spAutoFit/>
              </a:bodyPr>
              <a:lstStyle/>
              <a:p>
                <a:pPr algn="ctr"/>
                <a:r>
                  <a:rPr lang="en-US" altLang="ko-KR" sz="1050" b="1" i="1" spc="-50">
                    <a:solidFill>
                      <a:schemeClr val="bg1"/>
                    </a:solidFill>
                    <a:cs typeface="Arial" panose="020B0604020202020204" pitchFamily="34" charset="0"/>
                  </a:rPr>
                  <a:t>“Graphs are </a:t>
                </a:r>
              </a:p>
              <a:p>
                <a:pPr algn="ctr"/>
                <a:r>
                  <a:rPr lang="en-US" altLang="ko-KR" sz="1050" b="1" i="1" spc="-50">
                    <a:solidFill>
                      <a:schemeClr val="bg1"/>
                    </a:solidFill>
                    <a:cs typeface="Arial" panose="020B0604020202020204" pitchFamily="34" charset="0"/>
                  </a:rPr>
                  <a:t>the language</a:t>
                </a:r>
              </a:p>
              <a:p>
                <a:pPr algn="ctr"/>
                <a:r>
                  <a:rPr lang="en-US" altLang="ko-KR" sz="1050" b="1" i="1" spc="-50">
                    <a:solidFill>
                      <a:schemeClr val="bg1"/>
                    </a:solidFill>
                    <a:cs typeface="Arial" panose="020B0604020202020204" pitchFamily="34" charset="0"/>
                  </a:rPr>
                  <a:t>of data”</a:t>
                </a:r>
              </a:p>
              <a:p>
                <a:pPr algn="ctr"/>
                <a:r>
                  <a:rPr lang="en-US" altLang="ko-KR" sz="900" spc="-50">
                    <a:solidFill>
                      <a:schemeClr val="bg1"/>
                    </a:solidFill>
                  </a:rPr>
                  <a:t>- Steven E. </a:t>
                </a:r>
                <a:r>
                  <a:rPr lang="en-US" altLang="ko-KR" sz="900" spc="-50" err="1">
                    <a:solidFill>
                      <a:schemeClr val="bg1"/>
                    </a:solidFill>
                  </a:rPr>
                  <a:t>Koonin</a:t>
                </a:r>
                <a:r>
                  <a:rPr lang="en-US" altLang="ko-KR" sz="900" spc="-50">
                    <a:solidFill>
                      <a:schemeClr val="bg1"/>
                    </a:solidFill>
                  </a:rPr>
                  <a:t> -</a:t>
                </a:r>
                <a:endParaRPr lang="ko-KR" altLang="en-US" sz="900" spc="-50">
                  <a:solidFill>
                    <a:schemeClr val="bg1"/>
                  </a:solidFill>
                </a:endParaRPr>
              </a:p>
            </p:txBody>
          </p:sp>
        </p:grpSp>
        <p:sp>
          <p:nvSpPr>
            <p:cNvPr id="32" name="TextBox 31">
              <a:extLst>
                <a:ext uri="{FF2B5EF4-FFF2-40B4-BE49-F238E27FC236}">
                  <a16:creationId xmlns:a16="http://schemas.microsoft.com/office/drawing/2014/main" id="{E95C49EB-339E-9518-2CCC-10739150F4D0}"/>
                </a:ext>
              </a:extLst>
            </p:cNvPr>
            <p:cNvSpPr txBox="1"/>
            <p:nvPr/>
          </p:nvSpPr>
          <p:spPr>
            <a:xfrm>
              <a:off x="4616484" y="3106283"/>
              <a:ext cx="2032072" cy="1200329"/>
            </a:xfrm>
            <a:prstGeom prst="rect">
              <a:avLst/>
            </a:prstGeom>
            <a:noFill/>
          </p:spPr>
          <p:txBody>
            <a:bodyPr wrap="square">
              <a:spAutoFit/>
            </a:bodyPr>
            <a:lstStyle/>
            <a:p>
              <a:pPr marL="0" indent="0" algn="ctr">
                <a:buNone/>
              </a:pPr>
              <a:r>
                <a:rPr lang="en-US" altLang="ko-KR">
                  <a:ln w="3175">
                    <a:noFill/>
                  </a:ln>
                  <a:latin typeface="HY헤드라인M" panose="02030600000101010101" pitchFamily="18" charset="-127"/>
                  <a:ea typeface="HY헤드라인M" panose="02030600000101010101" pitchFamily="18" charset="-127"/>
                </a:rPr>
                <a:t>Connect</a:t>
              </a:r>
            </a:p>
            <a:p>
              <a:pPr marL="0" indent="0" algn="ctr">
                <a:buNone/>
              </a:pPr>
              <a:r>
                <a:rPr lang="en-US" altLang="ko-KR">
                  <a:ln w="3175">
                    <a:noFill/>
                  </a:ln>
                  <a:latin typeface="HY헤드라인M" panose="02030600000101010101" pitchFamily="18" charset="-127"/>
                  <a:ea typeface="HY헤드라인M" panose="02030600000101010101" pitchFamily="18" charset="-127"/>
                </a:rPr>
                <a:t>theory &amp; data</a:t>
              </a:r>
            </a:p>
            <a:p>
              <a:pPr marL="0" indent="0" algn="ctr">
                <a:buNone/>
              </a:pPr>
              <a:r>
                <a:rPr lang="en-US" altLang="ko-KR" sz="1200">
                  <a:ln w="3175">
                    <a:noFill/>
                  </a:ln>
                  <a:latin typeface="HY헤드라인M" panose="02030600000101010101" pitchFamily="18" charset="-127"/>
                  <a:ea typeface="HY헤드라인M" panose="02030600000101010101" pitchFamily="18" charset="-127"/>
                </a:rPr>
                <a:t>to understand complex systems in energy economics</a:t>
              </a:r>
              <a:endParaRPr lang="en-US" altLang="ko-KR" sz="1200">
                <a:latin typeface="HY헤드라인M" panose="02030600000101010101" pitchFamily="18" charset="-127"/>
                <a:ea typeface="HY헤드라인M" panose="02030600000101010101" pitchFamily="18" charset="-127"/>
              </a:endParaRPr>
            </a:p>
          </p:txBody>
        </p:sp>
        <p:sp>
          <p:nvSpPr>
            <p:cNvPr id="5" name="TextBox 4">
              <a:extLst>
                <a:ext uri="{FF2B5EF4-FFF2-40B4-BE49-F238E27FC236}">
                  <a16:creationId xmlns:a16="http://schemas.microsoft.com/office/drawing/2014/main" id="{A4F6CAEA-4A3C-A66B-481B-F2F67233D897}"/>
                </a:ext>
              </a:extLst>
            </p:cNvPr>
            <p:cNvSpPr txBox="1"/>
            <p:nvPr/>
          </p:nvSpPr>
          <p:spPr>
            <a:xfrm rot="5400000">
              <a:off x="3919919" y="1899802"/>
              <a:ext cx="4441598" cy="3550819"/>
            </a:xfrm>
            <a:prstGeom prst="rect">
              <a:avLst/>
            </a:prstGeom>
            <a:noFill/>
          </p:spPr>
          <p:txBody>
            <a:bodyPr wrap="square">
              <a:prstTxWarp prst="textArchUp">
                <a:avLst>
                  <a:gd name="adj" fmla="val 9203313"/>
                </a:avLst>
              </a:prstTxWarp>
              <a:spAutoFit/>
            </a:bodyPr>
            <a:lstStyle/>
            <a:p>
              <a:pPr algn="ctr"/>
              <a:r>
                <a:rPr lang="en-US" altLang="ko-KR" sz="1400" spc="300">
                  <a:latin typeface="HY헤드라인M" panose="02030600000101010101" pitchFamily="18" charset="-127"/>
                  <a:ea typeface="HY헤드라인M" panose="02030600000101010101" pitchFamily="18" charset="-127"/>
                </a:rPr>
                <a:t>Overview of Curriculum</a:t>
              </a:r>
              <a:endParaRPr lang="ko-KR" altLang="en-US" sz="1400" spc="300"/>
            </a:p>
          </p:txBody>
        </p:sp>
      </p:grpSp>
      <p:sp>
        <p:nvSpPr>
          <p:cNvPr id="6" name="TextBox 5">
            <a:extLst>
              <a:ext uri="{FF2B5EF4-FFF2-40B4-BE49-F238E27FC236}">
                <a16:creationId xmlns:a16="http://schemas.microsoft.com/office/drawing/2014/main" id="{21244948-A882-F603-2908-EC08D87F86F0}"/>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1818435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20540-B41D-5358-C916-43163F8CA1BF}"/>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EDADBED7-528A-CA95-1C5B-FBE3C5488868}"/>
              </a:ext>
            </a:extLst>
          </p:cNvPr>
          <p:cNvSpPr>
            <a:spLocks noGrp="1"/>
          </p:cNvSpPr>
          <p:nvPr>
            <p:ph type="sldNum" sz="quarter" idx="12"/>
          </p:nvPr>
        </p:nvSpPr>
        <p:spPr/>
        <p:txBody>
          <a:bodyPr/>
          <a:lstStyle/>
          <a:p>
            <a:fld id="{109C872D-39A9-4065-8BF3-6A613116E2A1}" type="slidenum">
              <a:rPr lang="ko-KR" altLang="en-US" smtClean="0"/>
              <a:t>41</a:t>
            </a:fld>
            <a:endParaRPr lang="ko-KR" altLang="en-US"/>
          </a:p>
        </p:txBody>
      </p:sp>
      <p:sp>
        <p:nvSpPr>
          <p:cNvPr id="2" name="제목 1">
            <a:extLst>
              <a:ext uri="{FF2B5EF4-FFF2-40B4-BE49-F238E27FC236}">
                <a16:creationId xmlns:a16="http://schemas.microsoft.com/office/drawing/2014/main" id="{F502AB09-E768-8F6F-8C7D-A19EBB6213C5}"/>
              </a:ext>
            </a:extLst>
          </p:cNvPr>
          <p:cNvSpPr>
            <a:spLocks noGrp="1"/>
          </p:cNvSpPr>
          <p:nvPr>
            <p:ph type="title"/>
          </p:nvPr>
        </p:nvSpPr>
        <p:spPr/>
        <p:txBody>
          <a:bodyPr/>
          <a:lstStyle/>
          <a:p>
            <a:r>
              <a:rPr lang="en-US" altLang="ko-KR"/>
              <a:t>Student Mentoring to Nurture </a:t>
            </a:r>
            <a:r>
              <a:rPr lang="en-US" altLang="ko-KR" err="1"/>
              <a:t>Glocal</a:t>
            </a:r>
            <a:r>
              <a:rPr lang="en-US" altLang="ko-KR"/>
              <a:t> Leader</a:t>
            </a:r>
            <a:endParaRPr lang="ko-KR" altLang="en-US"/>
          </a:p>
        </p:txBody>
      </p:sp>
      <p:grpSp>
        <p:nvGrpSpPr>
          <p:cNvPr id="6" name="그룹 5">
            <a:extLst>
              <a:ext uri="{FF2B5EF4-FFF2-40B4-BE49-F238E27FC236}">
                <a16:creationId xmlns:a16="http://schemas.microsoft.com/office/drawing/2014/main" id="{9DB5675C-32D5-870E-E90E-6950C28CB552}"/>
              </a:ext>
            </a:extLst>
          </p:cNvPr>
          <p:cNvGrpSpPr/>
          <p:nvPr/>
        </p:nvGrpSpPr>
        <p:grpSpPr>
          <a:xfrm>
            <a:off x="3948583" y="1021987"/>
            <a:ext cx="6493758" cy="853775"/>
            <a:chOff x="2570398" y="381000"/>
            <a:chExt cx="8617155" cy="1276350"/>
          </a:xfrm>
          <a:solidFill>
            <a:schemeClr val="bg1"/>
          </a:solidFill>
          <a:effectLst>
            <a:outerShdw blurRad="127000" dist="38100" dir="8100000" algn="tr" rotWithShape="0">
              <a:prstClr val="black">
                <a:alpha val="40000"/>
              </a:prstClr>
            </a:outerShdw>
          </a:effectLst>
        </p:grpSpPr>
        <p:sp>
          <p:nvSpPr>
            <p:cNvPr id="8" name="사각형: 둥근 대각선 방향 모서리 14">
              <a:extLst>
                <a:ext uri="{FF2B5EF4-FFF2-40B4-BE49-F238E27FC236}">
                  <a16:creationId xmlns:a16="http://schemas.microsoft.com/office/drawing/2014/main" id="{60CD96D7-638A-6EA8-69BC-C345A3954675}"/>
                </a:ext>
              </a:extLst>
            </p:cNvPr>
            <p:cNvSpPr/>
            <p:nvPr/>
          </p:nvSpPr>
          <p:spPr>
            <a:xfrm flipH="1">
              <a:off x="2806367" y="381000"/>
              <a:ext cx="8381186"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Encourage students to write undergraduate thesis on energy-related topics</a:t>
              </a:r>
            </a:p>
            <a:p>
              <a:pPr marL="180975" indent="-107950">
                <a:spcAft>
                  <a:spcPts val="200"/>
                </a:spcAft>
                <a:buFont typeface="Arial" panose="020B0604020202020204" pitchFamily="34" charset="0"/>
                <a:buChar char="•"/>
              </a:pPr>
              <a:r>
                <a:rPr lang="en-US" altLang="ko-KR" sz="1300" spc="-50">
                  <a:solidFill>
                    <a:schemeClr val="tx1"/>
                  </a:solidFill>
                  <a:ea typeface="HY헤드라인M" panose="02030600000101010101" pitchFamily="18" charset="-127"/>
                </a:rPr>
                <a:t>Support participation in student paper competition </a:t>
              </a:r>
              <a:r>
                <a:rPr lang="en-US" altLang="ko-KR" sz="1000" spc="-50">
                  <a:solidFill>
                    <a:schemeClr val="tx1"/>
                  </a:solidFill>
                  <a:ea typeface="HY헤드라인M" panose="02030600000101010101" pitchFamily="18" charset="-127"/>
                </a:rPr>
                <a:t>(Korean Resource Economics Association)</a:t>
              </a:r>
            </a:p>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Promote journal publication to enhance students’ competitiveness</a:t>
              </a:r>
            </a:p>
          </p:txBody>
        </p:sp>
        <p:sp>
          <p:nvSpPr>
            <p:cNvPr id="10" name="이등변 삼각형 9">
              <a:extLst>
                <a:ext uri="{FF2B5EF4-FFF2-40B4-BE49-F238E27FC236}">
                  <a16:creationId xmlns:a16="http://schemas.microsoft.com/office/drawing/2014/main" id="{7A05BC3A-EF75-9224-D456-3AEF141E2377}"/>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20" name="TextBox 19">
            <a:extLst>
              <a:ext uri="{FF2B5EF4-FFF2-40B4-BE49-F238E27FC236}">
                <a16:creationId xmlns:a16="http://schemas.microsoft.com/office/drawing/2014/main" id="{394FB2A5-08B8-96CA-A4FB-04084F94A1AD}"/>
              </a:ext>
            </a:extLst>
          </p:cNvPr>
          <p:cNvSpPr txBox="1"/>
          <p:nvPr/>
        </p:nvSpPr>
        <p:spPr>
          <a:xfrm>
            <a:off x="2357111" y="1160783"/>
            <a:ext cx="1473480"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Thesis</a:t>
            </a:r>
          </a:p>
          <a:p>
            <a:r>
              <a:rPr lang="en-US" altLang="ko-KR">
                <a:latin typeface="HY헤드라인M" panose="02030600000101010101" pitchFamily="18" charset="-127"/>
                <a:ea typeface="HY헤드라인M" panose="02030600000101010101" pitchFamily="18" charset="-127"/>
              </a:rPr>
              <a:t>Supervision</a:t>
            </a:r>
            <a:endParaRPr lang="ko-KR" altLang="en-US">
              <a:latin typeface="HY헤드라인M" panose="02030600000101010101" pitchFamily="18" charset="-127"/>
              <a:ea typeface="HY헤드라인M" panose="02030600000101010101" pitchFamily="18" charset="-127"/>
            </a:endParaRPr>
          </a:p>
        </p:txBody>
      </p:sp>
      <p:sp>
        <p:nvSpPr>
          <p:cNvPr id="50" name="자유형: 도형 49">
            <a:extLst>
              <a:ext uri="{FF2B5EF4-FFF2-40B4-BE49-F238E27FC236}">
                <a16:creationId xmlns:a16="http://schemas.microsoft.com/office/drawing/2014/main" id="{FCD95CFE-FB74-13BE-179D-87E86B80CA30}"/>
              </a:ext>
            </a:extLst>
          </p:cNvPr>
          <p:cNvSpPr/>
          <p:nvPr/>
        </p:nvSpPr>
        <p:spPr>
          <a:xfrm>
            <a:off x="2087850" y="1627291"/>
            <a:ext cx="195242" cy="50375"/>
          </a:xfrm>
          <a:custGeom>
            <a:avLst/>
            <a:gdLst>
              <a:gd name="connsiteX0" fmla="*/ 60966 w 384571"/>
              <a:gd name="connsiteY0" fmla="*/ 99225 h 99224"/>
              <a:gd name="connsiteX1" fmla="*/ 119450 w 384571"/>
              <a:gd name="connsiteY1" fmla="*/ 63268 h 99224"/>
              <a:gd name="connsiteX2" fmla="*/ 154178 w 384571"/>
              <a:gd name="connsiteY2" fmla="*/ 38322 h 99224"/>
              <a:gd name="connsiteX3" fmla="*/ 218738 w 384571"/>
              <a:gd name="connsiteY3" fmla="*/ 61334 h 99224"/>
              <a:gd name="connsiteX4" fmla="*/ 373900 w 384571"/>
              <a:gd name="connsiteY4" fmla="*/ 78822 h 99224"/>
              <a:gd name="connsiteX5" fmla="*/ 382623 w 384571"/>
              <a:gd name="connsiteY5" fmla="*/ 53333 h 99224"/>
              <a:gd name="connsiteX6" fmla="*/ 357641 w 384571"/>
              <a:gd name="connsiteY6" fmla="*/ 44370 h 99224"/>
              <a:gd name="connsiteX7" fmla="*/ 237722 w 384571"/>
              <a:gd name="connsiteY7" fmla="*/ 28321 h 99224"/>
              <a:gd name="connsiteX8" fmla="*/ 150663 w 384571"/>
              <a:gd name="connsiteY8" fmla="*/ 384 h 99224"/>
              <a:gd name="connsiteX9" fmla="*/ 88436 w 384571"/>
              <a:gd name="connsiteY9" fmla="*/ 41094 h 99224"/>
              <a:gd name="connsiteX10" fmla="*/ 26133 w 384571"/>
              <a:gd name="connsiteY10" fmla="*/ 52524 h 99224"/>
              <a:gd name="connsiteX11" fmla="*/ 1368 w 384571"/>
              <a:gd name="connsiteY11" fmla="*/ 63134 h 99224"/>
              <a:gd name="connsiteX12" fmla="*/ 11979 w 384571"/>
              <a:gd name="connsiteY12" fmla="*/ 87899 h 99224"/>
              <a:gd name="connsiteX13" fmla="*/ 60966 w 384571"/>
              <a:gd name="connsiteY13" fmla="*/ 99225 h 9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4571" h="99224">
                <a:moveTo>
                  <a:pt x="60966" y="99225"/>
                </a:moveTo>
                <a:cubicBezTo>
                  <a:pt x="90436" y="99225"/>
                  <a:pt x="105734" y="82432"/>
                  <a:pt x="119450" y="63268"/>
                </a:cubicBezTo>
                <a:cubicBezTo>
                  <a:pt x="130089" y="48399"/>
                  <a:pt x="136957" y="39903"/>
                  <a:pt x="154178" y="38322"/>
                </a:cubicBezTo>
                <a:cubicBezTo>
                  <a:pt x="175390" y="36417"/>
                  <a:pt x="195478" y="47952"/>
                  <a:pt x="218738" y="61334"/>
                </a:cubicBezTo>
                <a:cubicBezTo>
                  <a:pt x="257295" y="83585"/>
                  <a:pt x="305320" y="111207"/>
                  <a:pt x="373900" y="78822"/>
                </a:cubicBezTo>
                <a:cubicBezTo>
                  <a:pt x="383348" y="74192"/>
                  <a:pt x="387254" y="62780"/>
                  <a:pt x="382623" y="53333"/>
                </a:cubicBezTo>
                <a:cubicBezTo>
                  <a:pt x="378090" y="44082"/>
                  <a:pt x="367022" y="40111"/>
                  <a:pt x="357641" y="44370"/>
                </a:cubicBezTo>
                <a:cubicBezTo>
                  <a:pt x="307064" y="68240"/>
                  <a:pt x="274926" y="49733"/>
                  <a:pt x="237722" y="28321"/>
                </a:cubicBezTo>
                <a:cubicBezTo>
                  <a:pt x="211261" y="13081"/>
                  <a:pt x="183934" y="-2674"/>
                  <a:pt x="150663" y="384"/>
                </a:cubicBezTo>
                <a:cubicBezTo>
                  <a:pt x="115249" y="3632"/>
                  <a:pt x="99761" y="25282"/>
                  <a:pt x="88436" y="41094"/>
                </a:cubicBezTo>
                <a:cubicBezTo>
                  <a:pt x="74949" y="59934"/>
                  <a:pt x="68177" y="69392"/>
                  <a:pt x="26133" y="52524"/>
                </a:cubicBezTo>
                <a:cubicBezTo>
                  <a:pt x="16364" y="48616"/>
                  <a:pt x="5276" y="53366"/>
                  <a:pt x="1368" y="63134"/>
                </a:cubicBezTo>
                <a:cubicBezTo>
                  <a:pt x="-2540" y="72903"/>
                  <a:pt x="2210" y="83990"/>
                  <a:pt x="11979" y="87899"/>
                </a:cubicBezTo>
                <a:cubicBezTo>
                  <a:pt x="27448" y="94729"/>
                  <a:pt x="44069" y="98572"/>
                  <a:pt x="60966" y="99225"/>
                </a:cubicBezTo>
                <a:close/>
              </a:path>
            </a:pathLst>
          </a:custGeom>
          <a:solidFill>
            <a:schemeClr val="accent2"/>
          </a:solidFill>
          <a:ln w="9525" cap="flat">
            <a:noFill/>
            <a:prstDash val="solid"/>
            <a:miter/>
          </a:ln>
        </p:spPr>
        <p:txBody>
          <a:bodyPr rtlCol="0" anchor="ctr"/>
          <a:lstStyle/>
          <a:p>
            <a:endParaRPr lang="ko-KR" altLang="en-US"/>
          </a:p>
        </p:txBody>
      </p:sp>
      <p:sp>
        <p:nvSpPr>
          <p:cNvPr id="51" name="자유형: 도형 50">
            <a:extLst>
              <a:ext uri="{FF2B5EF4-FFF2-40B4-BE49-F238E27FC236}">
                <a16:creationId xmlns:a16="http://schemas.microsoft.com/office/drawing/2014/main" id="{1DF05A8B-606C-2A31-BDCC-BE226EC068D6}"/>
              </a:ext>
            </a:extLst>
          </p:cNvPr>
          <p:cNvSpPr/>
          <p:nvPr/>
        </p:nvSpPr>
        <p:spPr>
          <a:xfrm>
            <a:off x="1955160" y="1285782"/>
            <a:ext cx="321925" cy="363161"/>
          </a:xfrm>
          <a:custGeom>
            <a:avLst/>
            <a:gdLst>
              <a:gd name="connsiteX0" fmla="*/ 548073 w 634103"/>
              <a:gd name="connsiteY0" fmla="*/ 532995 h 715326"/>
              <a:gd name="connsiteX1" fmla="*/ 634084 w 634103"/>
              <a:gd name="connsiteY1" fmla="*/ 714532 h 715326"/>
              <a:gd name="connsiteX2" fmla="*/ 633621 w 634103"/>
              <a:gd name="connsiteY2" fmla="*/ 715307 h 715326"/>
              <a:gd name="connsiteX3" fmla="*/ 632951 w 634103"/>
              <a:gd name="connsiteY3" fmla="*/ 715066 h 715326"/>
              <a:gd name="connsiteX4" fmla="*/ 575343 w 634103"/>
              <a:gd name="connsiteY4" fmla="*/ 661278 h 715326"/>
              <a:gd name="connsiteX5" fmla="*/ 575343 w 634103"/>
              <a:gd name="connsiteY5" fmla="*/ 661278 h 715326"/>
              <a:gd name="connsiteX6" fmla="*/ 510450 w 634103"/>
              <a:gd name="connsiteY6" fmla="*/ 540568 h 715326"/>
              <a:gd name="connsiteX7" fmla="*/ 510021 w 634103"/>
              <a:gd name="connsiteY7" fmla="*/ 540377 h 715326"/>
              <a:gd name="connsiteX8" fmla="*/ 458815 w 634103"/>
              <a:gd name="connsiteY8" fmla="*/ 533881 h 715326"/>
              <a:gd name="connsiteX9" fmla="*/ 338800 w 634103"/>
              <a:gd name="connsiteY9" fmla="*/ 445299 h 715326"/>
              <a:gd name="connsiteX10" fmla="*/ 339143 w 634103"/>
              <a:gd name="connsiteY10" fmla="*/ 444756 h 715326"/>
              <a:gd name="connsiteX11" fmla="*/ 413571 w 634103"/>
              <a:gd name="connsiteY11" fmla="*/ 427115 h 715326"/>
              <a:gd name="connsiteX12" fmla="*/ 414602 w 634103"/>
              <a:gd name="connsiteY12" fmla="*/ 424627 h 715326"/>
              <a:gd name="connsiteX13" fmla="*/ 412428 w 634103"/>
              <a:gd name="connsiteY13" fmla="*/ 423496 h 715326"/>
              <a:gd name="connsiteX14" fmla="*/ 412371 w 634103"/>
              <a:gd name="connsiteY14" fmla="*/ 423496 h 715326"/>
              <a:gd name="connsiteX15" fmla="*/ 276744 w 634103"/>
              <a:gd name="connsiteY15" fmla="*/ 372709 h 715326"/>
              <a:gd name="connsiteX16" fmla="*/ 209117 w 634103"/>
              <a:gd name="connsiteY16" fmla="*/ 304005 h 715326"/>
              <a:gd name="connsiteX17" fmla="*/ 103866 w 634103"/>
              <a:gd name="connsiteY17" fmla="*/ 224547 h 715326"/>
              <a:gd name="connsiteX18" fmla="*/ 103175 w 634103"/>
              <a:gd name="connsiteY18" fmla="*/ 218485 h 715326"/>
              <a:gd name="connsiteX19" fmla="*/ 105770 w 634103"/>
              <a:gd name="connsiteY19" fmla="*/ 216927 h 715326"/>
              <a:gd name="connsiteX20" fmla="*/ 171588 w 634103"/>
              <a:gd name="connsiteY20" fmla="*/ 189810 h 715326"/>
              <a:gd name="connsiteX21" fmla="*/ 172417 w 634103"/>
              <a:gd name="connsiteY21" fmla="*/ 188438 h 715326"/>
              <a:gd name="connsiteX22" fmla="*/ 170759 w 634103"/>
              <a:gd name="connsiteY22" fmla="*/ 186315 h 715326"/>
              <a:gd name="connsiteX23" fmla="*/ 169950 w 634103"/>
              <a:gd name="connsiteY23" fmla="*/ 186390 h 715326"/>
              <a:gd name="connsiteX24" fmla="*/ 77796 w 634103"/>
              <a:gd name="connsiteY24" fmla="*/ 189095 h 715326"/>
              <a:gd name="connsiteX25" fmla="*/ 31914 w 634103"/>
              <a:gd name="connsiteY25" fmla="*/ 160673 h 715326"/>
              <a:gd name="connsiteX26" fmla="*/ 16093 w 634103"/>
              <a:gd name="connsiteY26" fmla="*/ 38886 h 715326"/>
              <a:gd name="connsiteX27" fmla="*/ 136851 w 634103"/>
              <a:gd name="connsiteY27" fmla="*/ 1653 h 715326"/>
              <a:gd name="connsiteX28" fmla="*/ 210784 w 634103"/>
              <a:gd name="connsiteY28" fmla="*/ 58507 h 715326"/>
              <a:gd name="connsiteX29" fmla="*/ 219651 w 634103"/>
              <a:gd name="connsiteY29" fmla="*/ 92455 h 715326"/>
              <a:gd name="connsiteX30" fmla="*/ 221556 w 634103"/>
              <a:gd name="connsiteY30" fmla="*/ 94360 h 715326"/>
              <a:gd name="connsiteX31" fmla="*/ 223461 w 634103"/>
              <a:gd name="connsiteY31" fmla="*/ 92455 h 715326"/>
              <a:gd name="connsiteX32" fmla="*/ 224204 w 634103"/>
              <a:gd name="connsiteY32" fmla="*/ 86740 h 715326"/>
              <a:gd name="connsiteX33" fmla="*/ 221223 w 634103"/>
              <a:gd name="connsiteY33" fmla="*/ 30056 h 715326"/>
              <a:gd name="connsiteX34" fmla="*/ 224302 w 634103"/>
              <a:gd name="connsiteY34" fmla="*/ 24945 h 715326"/>
              <a:gd name="connsiteX35" fmla="*/ 226786 w 634103"/>
              <a:gd name="connsiteY35" fmla="*/ 25084 h 715326"/>
              <a:gd name="connsiteX36" fmla="*/ 352516 w 634103"/>
              <a:gd name="connsiteY36" fmla="*/ 94979 h 715326"/>
              <a:gd name="connsiteX37" fmla="*/ 475388 w 634103"/>
              <a:gd name="connsiteY37" fmla="*/ 205973 h 715326"/>
              <a:gd name="connsiteX38" fmla="*/ 510631 w 634103"/>
              <a:gd name="connsiteY38" fmla="*/ 302366 h 715326"/>
              <a:gd name="connsiteX39" fmla="*/ 503163 w 634103"/>
              <a:gd name="connsiteY39" fmla="*/ 346181 h 715326"/>
              <a:gd name="connsiteX40" fmla="*/ 504302 w 634103"/>
              <a:gd name="connsiteY40" fmla="*/ 348623 h 715326"/>
              <a:gd name="connsiteX41" fmla="*/ 506583 w 634103"/>
              <a:gd name="connsiteY41" fmla="*/ 347820 h 715326"/>
              <a:gd name="connsiteX42" fmla="*/ 532300 w 634103"/>
              <a:gd name="connsiteY42" fmla="*/ 288650 h 715326"/>
              <a:gd name="connsiteX43" fmla="*/ 533081 w 634103"/>
              <a:gd name="connsiteY43" fmla="*/ 288527 h 715326"/>
              <a:gd name="connsiteX44" fmla="*/ 584297 w 634103"/>
              <a:gd name="connsiteY44" fmla="*/ 445689 h 715326"/>
              <a:gd name="connsiteX45" fmla="*/ 563933 w 634103"/>
              <a:gd name="connsiteY45" fmla="*/ 514136 h 715326"/>
              <a:gd name="connsiteX46" fmla="*/ 563340 w 634103"/>
              <a:gd name="connsiteY46" fmla="*/ 514146 h 715326"/>
              <a:gd name="connsiteX47" fmla="*/ 563266 w 634103"/>
              <a:gd name="connsiteY47" fmla="*/ 514050 h 715326"/>
              <a:gd name="connsiteX48" fmla="*/ 403922 w 634103"/>
              <a:gd name="connsiteY48" fmla="*/ 292260 h 715326"/>
              <a:gd name="connsiteX49" fmla="*/ 273506 w 634103"/>
              <a:gd name="connsiteY49" fmla="*/ 186352 h 715326"/>
              <a:gd name="connsiteX50" fmla="*/ 251951 w 634103"/>
              <a:gd name="connsiteY50" fmla="*/ 176827 h 715326"/>
              <a:gd name="connsiteX51" fmla="*/ 249529 w 634103"/>
              <a:gd name="connsiteY51" fmla="*/ 178008 h 715326"/>
              <a:gd name="connsiteX52" fmla="*/ 250341 w 634103"/>
              <a:gd name="connsiteY52" fmla="*/ 180256 h 715326"/>
              <a:gd name="connsiteX53" fmla="*/ 359478 w 634103"/>
              <a:gd name="connsiteY53" fmla="*/ 271563 h 715326"/>
              <a:gd name="connsiteX54" fmla="*/ 541615 w 634103"/>
              <a:gd name="connsiteY54" fmla="*/ 521432 h 715326"/>
              <a:gd name="connsiteX55" fmla="*/ 548073 w 634103"/>
              <a:gd name="connsiteY55" fmla="*/ 532995 h 71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34103" h="715326">
                <a:moveTo>
                  <a:pt x="548073" y="532995"/>
                </a:moveTo>
                <a:cubicBezTo>
                  <a:pt x="569476" y="567628"/>
                  <a:pt x="615148" y="646200"/>
                  <a:pt x="634084" y="714532"/>
                </a:cubicBezTo>
                <a:cubicBezTo>
                  <a:pt x="634170" y="714874"/>
                  <a:pt x="633963" y="715221"/>
                  <a:pt x="633621" y="715307"/>
                </a:cubicBezTo>
                <a:cubicBezTo>
                  <a:pt x="633370" y="715371"/>
                  <a:pt x="633104" y="715275"/>
                  <a:pt x="632951" y="715066"/>
                </a:cubicBezTo>
                <a:cubicBezTo>
                  <a:pt x="616059" y="694811"/>
                  <a:pt x="596707" y="676743"/>
                  <a:pt x="575343" y="661278"/>
                </a:cubicBezTo>
                <a:lnTo>
                  <a:pt x="575343" y="661278"/>
                </a:lnTo>
                <a:cubicBezTo>
                  <a:pt x="575067" y="660487"/>
                  <a:pt x="558760" y="614025"/>
                  <a:pt x="510450" y="540568"/>
                </a:cubicBezTo>
                <a:cubicBezTo>
                  <a:pt x="510357" y="540425"/>
                  <a:pt x="510189" y="540350"/>
                  <a:pt x="510021" y="540377"/>
                </a:cubicBezTo>
                <a:cubicBezTo>
                  <a:pt x="492684" y="541905"/>
                  <a:pt x="475221" y="539690"/>
                  <a:pt x="458815" y="533881"/>
                </a:cubicBezTo>
                <a:cubicBezTo>
                  <a:pt x="391978" y="515326"/>
                  <a:pt x="343562" y="451804"/>
                  <a:pt x="338800" y="445299"/>
                </a:cubicBezTo>
                <a:cubicBezTo>
                  <a:pt x="338609" y="445041"/>
                  <a:pt x="338800" y="444756"/>
                  <a:pt x="339143" y="444756"/>
                </a:cubicBezTo>
                <a:cubicBezTo>
                  <a:pt x="364952" y="444462"/>
                  <a:pt x="390375" y="438437"/>
                  <a:pt x="413571" y="427115"/>
                </a:cubicBezTo>
                <a:cubicBezTo>
                  <a:pt x="414543" y="426713"/>
                  <a:pt x="415004" y="425598"/>
                  <a:pt x="414602" y="424627"/>
                </a:cubicBezTo>
                <a:cubicBezTo>
                  <a:pt x="414248" y="423771"/>
                  <a:pt x="413331" y="423295"/>
                  <a:pt x="412428" y="423496"/>
                </a:cubicBezTo>
                <a:lnTo>
                  <a:pt x="412371" y="423496"/>
                </a:lnTo>
                <a:cubicBezTo>
                  <a:pt x="361379" y="431578"/>
                  <a:pt x="309886" y="412295"/>
                  <a:pt x="276744" y="372709"/>
                </a:cubicBezTo>
                <a:cubicBezTo>
                  <a:pt x="256159" y="347960"/>
                  <a:pt x="233538" y="324978"/>
                  <a:pt x="209117" y="304005"/>
                </a:cubicBezTo>
                <a:cubicBezTo>
                  <a:pt x="178475" y="277687"/>
                  <a:pt x="139699" y="251560"/>
                  <a:pt x="103866" y="224547"/>
                </a:cubicBezTo>
                <a:cubicBezTo>
                  <a:pt x="102001" y="223063"/>
                  <a:pt x="101692" y="220350"/>
                  <a:pt x="103175" y="218485"/>
                </a:cubicBezTo>
                <a:cubicBezTo>
                  <a:pt x="103825" y="217669"/>
                  <a:pt x="104746" y="217116"/>
                  <a:pt x="105770" y="216927"/>
                </a:cubicBezTo>
                <a:cubicBezTo>
                  <a:pt x="129345" y="212524"/>
                  <a:pt x="151753" y="203291"/>
                  <a:pt x="171588" y="189810"/>
                </a:cubicBezTo>
                <a:cubicBezTo>
                  <a:pt x="172053" y="189496"/>
                  <a:pt x="172356" y="188995"/>
                  <a:pt x="172417" y="188438"/>
                </a:cubicBezTo>
                <a:cubicBezTo>
                  <a:pt x="172546" y="187394"/>
                  <a:pt x="171803" y="186443"/>
                  <a:pt x="170759" y="186315"/>
                </a:cubicBezTo>
                <a:cubicBezTo>
                  <a:pt x="170486" y="186281"/>
                  <a:pt x="170211" y="186307"/>
                  <a:pt x="169950" y="186390"/>
                </a:cubicBezTo>
                <a:cubicBezTo>
                  <a:pt x="140029" y="195531"/>
                  <a:pt x="108201" y="196466"/>
                  <a:pt x="77796" y="189095"/>
                </a:cubicBezTo>
                <a:cubicBezTo>
                  <a:pt x="59896" y="184676"/>
                  <a:pt x="43843" y="174731"/>
                  <a:pt x="31914" y="160673"/>
                </a:cubicBezTo>
                <a:cubicBezTo>
                  <a:pt x="186" y="123611"/>
                  <a:pt x="-12854" y="83768"/>
                  <a:pt x="16093" y="38886"/>
                </a:cubicBezTo>
                <a:cubicBezTo>
                  <a:pt x="35819" y="8282"/>
                  <a:pt x="79824" y="-4929"/>
                  <a:pt x="136851" y="1653"/>
                </a:cubicBezTo>
                <a:cubicBezTo>
                  <a:pt x="170225" y="5194"/>
                  <a:pt x="198792" y="27161"/>
                  <a:pt x="210784" y="58507"/>
                </a:cubicBezTo>
                <a:cubicBezTo>
                  <a:pt x="214882" y="69494"/>
                  <a:pt x="217853" y="80867"/>
                  <a:pt x="219651" y="92455"/>
                </a:cubicBezTo>
                <a:cubicBezTo>
                  <a:pt x="219651" y="93507"/>
                  <a:pt x="220504" y="94360"/>
                  <a:pt x="221556" y="94360"/>
                </a:cubicBezTo>
                <a:cubicBezTo>
                  <a:pt x="222609" y="94360"/>
                  <a:pt x="223461" y="93507"/>
                  <a:pt x="223461" y="92455"/>
                </a:cubicBezTo>
                <a:cubicBezTo>
                  <a:pt x="223747" y="90550"/>
                  <a:pt x="223985" y="88645"/>
                  <a:pt x="224204" y="86740"/>
                </a:cubicBezTo>
                <a:cubicBezTo>
                  <a:pt x="226323" y="67810"/>
                  <a:pt x="225315" y="48660"/>
                  <a:pt x="221223" y="30056"/>
                </a:cubicBezTo>
                <a:cubicBezTo>
                  <a:pt x="220662" y="27794"/>
                  <a:pt x="222041" y="25506"/>
                  <a:pt x="224302" y="24945"/>
                </a:cubicBezTo>
                <a:cubicBezTo>
                  <a:pt x="225125" y="24741"/>
                  <a:pt x="225991" y="24790"/>
                  <a:pt x="226786" y="25084"/>
                </a:cubicBezTo>
                <a:cubicBezTo>
                  <a:pt x="271470" y="42998"/>
                  <a:pt x="313715" y="66482"/>
                  <a:pt x="352516" y="94979"/>
                </a:cubicBezTo>
                <a:cubicBezTo>
                  <a:pt x="397451" y="127320"/>
                  <a:pt x="438661" y="164545"/>
                  <a:pt x="475388" y="205973"/>
                </a:cubicBezTo>
                <a:cubicBezTo>
                  <a:pt x="498963" y="232455"/>
                  <a:pt x="511566" y="266923"/>
                  <a:pt x="510631" y="302366"/>
                </a:cubicBezTo>
                <a:cubicBezTo>
                  <a:pt x="510041" y="317232"/>
                  <a:pt x="507531" y="331960"/>
                  <a:pt x="503163" y="346181"/>
                </a:cubicBezTo>
                <a:cubicBezTo>
                  <a:pt x="502804" y="347170"/>
                  <a:pt x="503314" y="348264"/>
                  <a:pt x="504302" y="348623"/>
                </a:cubicBezTo>
                <a:cubicBezTo>
                  <a:pt x="505157" y="348933"/>
                  <a:pt x="506111" y="348597"/>
                  <a:pt x="506583" y="347820"/>
                </a:cubicBezTo>
                <a:cubicBezTo>
                  <a:pt x="518770" y="329873"/>
                  <a:pt x="527492" y="309805"/>
                  <a:pt x="532300" y="288650"/>
                </a:cubicBezTo>
                <a:lnTo>
                  <a:pt x="533081" y="288527"/>
                </a:lnTo>
                <a:cubicBezTo>
                  <a:pt x="555808" y="332132"/>
                  <a:pt x="580430" y="400426"/>
                  <a:pt x="584297" y="445689"/>
                </a:cubicBezTo>
                <a:cubicBezTo>
                  <a:pt x="586745" y="474378"/>
                  <a:pt x="578696" y="500115"/>
                  <a:pt x="563933" y="514136"/>
                </a:cubicBezTo>
                <a:cubicBezTo>
                  <a:pt x="563772" y="514303"/>
                  <a:pt x="563507" y="514307"/>
                  <a:pt x="563340" y="514146"/>
                </a:cubicBezTo>
                <a:cubicBezTo>
                  <a:pt x="563311" y="514118"/>
                  <a:pt x="563286" y="514085"/>
                  <a:pt x="563266" y="514050"/>
                </a:cubicBezTo>
                <a:cubicBezTo>
                  <a:pt x="527614" y="451042"/>
                  <a:pt x="455367" y="343829"/>
                  <a:pt x="403922" y="292260"/>
                </a:cubicBezTo>
                <a:cubicBezTo>
                  <a:pt x="364707" y="252016"/>
                  <a:pt x="320940" y="216475"/>
                  <a:pt x="273506" y="186352"/>
                </a:cubicBezTo>
                <a:cubicBezTo>
                  <a:pt x="266825" y="182140"/>
                  <a:pt x="259563" y="178931"/>
                  <a:pt x="251951" y="176827"/>
                </a:cubicBezTo>
                <a:cubicBezTo>
                  <a:pt x="250956" y="176485"/>
                  <a:pt x="249871" y="177014"/>
                  <a:pt x="249529" y="178008"/>
                </a:cubicBezTo>
                <a:cubicBezTo>
                  <a:pt x="249238" y="178855"/>
                  <a:pt x="249576" y="179791"/>
                  <a:pt x="250341" y="180256"/>
                </a:cubicBezTo>
                <a:cubicBezTo>
                  <a:pt x="289359" y="207390"/>
                  <a:pt x="325883" y="237947"/>
                  <a:pt x="359478" y="271563"/>
                </a:cubicBezTo>
                <a:cubicBezTo>
                  <a:pt x="418838" y="330999"/>
                  <a:pt x="501706" y="445442"/>
                  <a:pt x="541615" y="521432"/>
                </a:cubicBezTo>
                <a:cubicBezTo>
                  <a:pt x="543654" y="525394"/>
                  <a:pt x="545768" y="529195"/>
                  <a:pt x="548073" y="532995"/>
                </a:cubicBezTo>
                <a:close/>
              </a:path>
            </a:pathLst>
          </a:custGeom>
          <a:solidFill>
            <a:schemeClr val="tx1"/>
          </a:solidFill>
          <a:ln w="9525" cap="flat">
            <a:noFill/>
            <a:prstDash val="solid"/>
            <a:miter/>
          </a:ln>
        </p:spPr>
        <p:txBody>
          <a:bodyPr rtlCol="0" anchor="ctr"/>
          <a:lstStyle/>
          <a:p>
            <a:endParaRPr lang="ko-KR" altLang="en-US"/>
          </a:p>
        </p:txBody>
      </p:sp>
      <p:grpSp>
        <p:nvGrpSpPr>
          <p:cNvPr id="60" name="그룹 59">
            <a:extLst>
              <a:ext uri="{FF2B5EF4-FFF2-40B4-BE49-F238E27FC236}">
                <a16:creationId xmlns:a16="http://schemas.microsoft.com/office/drawing/2014/main" id="{9B65C142-4BAA-4EC4-672E-A859E375212D}"/>
              </a:ext>
            </a:extLst>
          </p:cNvPr>
          <p:cNvGrpSpPr/>
          <p:nvPr/>
        </p:nvGrpSpPr>
        <p:grpSpPr>
          <a:xfrm>
            <a:off x="3948583" y="2147451"/>
            <a:ext cx="6493758" cy="853775"/>
            <a:chOff x="2570398" y="381000"/>
            <a:chExt cx="8617155" cy="1276350"/>
          </a:xfrm>
          <a:solidFill>
            <a:schemeClr val="bg1"/>
          </a:solidFill>
          <a:effectLst>
            <a:outerShdw blurRad="127000" dist="38100" dir="8100000" algn="tr" rotWithShape="0">
              <a:prstClr val="black">
                <a:alpha val="40000"/>
              </a:prstClr>
            </a:outerShdw>
          </a:effectLst>
        </p:grpSpPr>
        <p:sp>
          <p:nvSpPr>
            <p:cNvPr id="62" name="사각형: 둥근 대각선 방향 모서리 14">
              <a:extLst>
                <a:ext uri="{FF2B5EF4-FFF2-40B4-BE49-F238E27FC236}">
                  <a16:creationId xmlns:a16="http://schemas.microsoft.com/office/drawing/2014/main" id="{A8DCEEF4-0C84-F28D-0E7C-0571B4EAC663}"/>
                </a:ext>
              </a:extLst>
            </p:cNvPr>
            <p:cNvSpPr/>
            <p:nvPr/>
          </p:nvSpPr>
          <p:spPr>
            <a:xfrm flipH="1">
              <a:off x="2806367" y="381000"/>
              <a:ext cx="8381186"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Motivate students to obtain certifications based on course content</a:t>
              </a:r>
            </a:p>
            <a:p>
              <a:pPr marL="73025">
                <a:spcAft>
                  <a:spcPts val="200"/>
                </a:spcAft>
              </a:pPr>
              <a:r>
                <a:rPr lang="en-US" altLang="ko-KR" sz="1300">
                  <a:solidFill>
                    <a:schemeClr val="tx1"/>
                  </a:solidFill>
                  <a:ea typeface="HY헤드라인M" panose="02030600000101010101" pitchFamily="18" charset="-127"/>
                </a:rPr>
                <a:t>  (e.g. </a:t>
              </a:r>
              <a:r>
                <a:rPr lang="en-US" altLang="ko-KR" sz="1300" b="1">
                  <a:solidFill>
                    <a:schemeClr val="tx1"/>
                  </a:solidFill>
                  <a:ea typeface="HY헤드라인M" panose="02030600000101010101" pitchFamily="18" charset="-127"/>
                </a:rPr>
                <a:t>ADAP, Advanced Data Analytics Professional</a:t>
              </a:r>
              <a:r>
                <a:rPr lang="en-US" altLang="ko-KR" sz="1300">
                  <a:solidFill>
                    <a:schemeClr val="tx1"/>
                  </a:solidFill>
                  <a:ea typeface="HY헤드라인M" panose="02030600000101010101" pitchFamily="18" charset="-127"/>
                </a:rPr>
                <a:t>)</a:t>
              </a:r>
            </a:p>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Operate a student club to support certification preparation</a:t>
              </a:r>
            </a:p>
          </p:txBody>
        </p:sp>
        <p:sp>
          <p:nvSpPr>
            <p:cNvPr id="63" name="이등변 삼각형 62">
              <a:extLst>
                <a:ext uri="{FF2B5EF4-FFF2-40B4-BE49-F238E27FC236}">
                  <a16:creationId xmlns:a16="http://schemas.microsoft.com/office/drawing/2014/main" id="{91452A66-9E75-1DB6-17BA-457527F01273}"/>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61" name="TextBox 60">
            <a:extLst>
              <a:ext uri="{FF2B5EF4-FFF2-40B4-BE49-F238E27FC236}">
                <a16:creationId xmlns:a16="http://schemas.microsoft.com/office/drawing/2014/main" id="{ADBD28E6-D870-99A1-AA28-0B80DC529194}"/>
              </a:ext>
            </a:extLst>
          </p:cNvPr>
          <p:cNvSpPr txBox="1"/>
          <p:nvPr/>
        </p:nvSpPr>
        <p:spPr>
          <a:xfrm>
            <a:off x="2357111" y="2286247"/>
            <a:ext cx="1550424"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Obtaining</a:t>
            </a:r>
          </a:p>
          <a:p>
            <a:r>
              <a:rPr lang="en-US" altLang="ko-KR">
                <a:latin typeface="HY헤드라인M" panose="02030600000101010101" pitchFamily="18" charset="-127"/>
                <a:ea typeface="HY헤드라인M" panose="02030600000101010101" pitchFamily="18" charset="-127"/>
              </a:rPr>
              <a:t>Certification</a:t>
            </a:r>
            <a:endParaRPr lang="ko-KR" altLang="en-US">
              <a:latin typeface="HY헤드라인M" panose="02030600000101010101" pitchFamily="18" charset="-127"/>
              <a:ea typeface="HY헤드라인M" panose="02030600000101010101" pitchFamily="18" charset="-127"/>
            </a:endParaRPr>
          </a:p>
        </p:txBody>
      </p:sp>
      <p:sp>
        <p:nvSpPr>
          <p:cNvPr id="160" name="그래픽 191" descr="학위 증명서 단색으로 채워진">
            <a:extLst>
              <a:ext uri="{FF2B5EF4-FFF2-40B4-BE49-F238E27FC236}">
                <a16:creationId xmlns:a16="http://schemas.microsoft.com/office/drawing/2014/main" id="{6525DC3E-34AF-19E2-A873-5A5E89DE1D32}"/>
              </a:ext>
            </a:extLst>
          </p:cNvPr>
          <p:cNvSpPr/>
          <p:nvPr/>
        </p:nvSpPr>
        <p:spPr>
          <a:xfrm>
            <a:off x="1887273" y="2472578"/>
            <a:ext cx="454722" cy="283943"/>
          </a:xfrm>
          <a:custGeom>
            <a:avLst/>
            <a:gdLst>
              <a:gd name="connsiteX0" fmla="*/ 793813 w 793813"/>
              <a:gd name="connsiteY0" fmla="*/ 193359 h 495682"/>
              <a:gd name="connsiteX1" fmla="*/ 676275 w 793813"/>
              <a:gd name="connsiteY1" fmla="*/ 28957 h 495682"/>
              <a:gd name="connsiteX2" fmla="*/ 504825 w 793813"/>
              <a:gd name="connsiteY2" fmla="*/ 28957 h 495682"/>
              <a:gd name="connsiteX3" fmla="*/ 484251 w 793813"/>
              <a:gd name="connsiteY3" fmla="*/ 10479 h 495682"/>
              <a:gd name="connsiteX4" fmla="*/ 455676 w 793813"/>
              <a:gd name="connsiteY4" fmla="*/ 10479 h 495682"/>
              <a:gd name="connsiteX5" fmla="*/ 429006 w 793813"/>
              <a:gd name="connsiteY5" fmla="*/ 1 h 495682"/>
              <a:gd name="connsiteX6" fmla="*/ 399669 w 793813"/>
              <a:gd name="connsiteY6" fmla="*/ 12574 h 495682"/>
              <a:gd name="connsiteX7" fmla="*/ 367665 w 793813"/>
              <a:gd name="connsiteY7" fmla="*/ 12574 h 495682"/>
              <a:gd name="connsiteX8" fmla="*/ 349663 w 793813"/>
              <a:gd name="connsiteY8" fmla="*/ 28957 h 495682"/>
              <a:gd name="connsiteX9" fmla="*/ 96679 w 793813"/>
              <a:gd name="connsiteY9" fmla="*/ 29529 h 495682"/>
              <a:gd name="connsiteX10" fmla="*/ 0 w 793813"/>
              <a:gd name="connsiteY10" fmla="*/ 190882 h 495682"/>
              <a:gd name="connsiteX11" fmla="*/ 104775 w 793813"/>
              <a:gd name="connsiteY11" fmla="*/ 352807 h 495682"/>
              <a:gd name="connsiteX12" fmla="*/ 328613 w 793813"/>
              <a:gd name="connsiteY12" fmla="*/ 352807 h 495682"/>
              <a:gd name="connsiteX13" fmla="*/ 328613 w 793813"/>
              <a:gd name="connsiteY13" fmla="*/ 495682 h 495682"/>
              <a:gd name="connsiteX14" fmla="*/ 423863 w 793813"/>
              <a:gd name="connsiteY14" fmla="*/ 421864 h 495682"/>
              <a:gd name="connsiteX15" fmla="*/ 519113 w 793813"/>
              <a:gd name="connsiteY15" fmla="*/ 495682 h 495682"/>
              <a:gd name="connsiteX16" fmla="*/ 519113 w 793813"/>
              <a:gd name="connsiteY16" fmla="*/ 352807 h 495682"/>
              <a:gd name="connsiteX17" fmla="*/ 742950 w 793813"/>
              <a:gd name="connsiteY17" fmla="*/ 352807 h 495682"/>
              <a:gd name="connsiteX18" fmla="*/ 762000 w 793813"/>
              <a:gd name="connsiteY18" fmla="*/ 333757 h 495682"/>
              <a:gd name="connsiteX19" fmla="*/ 742950 w 793813"/>
              <a:gd name="connsiteY19" fmla="*/ 314707 h 495682"/>
              <a:gd name="connsiteX20" fmla="*/ 690563 w 793813"/>
              <a:gd name="connsiteY20" fmla="*/ 267082 h 495682"/>
              <a:gd name="connsiteX21" fmla="*/ 747713 w 793813"/>
              <a:gd name="connsiteY21" fmla="*/ 267082 h 495682"/>
              <a:gd name="connsiteX22" fmla="*/ 793813 w 793813"/>
              <a:gd name="connsiteY22" fmla="*/ 193359 h 495682"/>
              <a:gd name="connsiteX23" fmla="*/ 427101 w 793813"/>
              <a:gd name="connsiteY23" fmla="*/ 68772 h 495682"/>
              <a:gd name="connsiteX24" fmla="*/ 510730 w 793813"/>
              <a:gd name="connsiteY24" fmla="*/ 152402 h 495682"/>
              <a:gd name="connsiteX25" fmla="*/ 427099 w 793813"/>
              <a:gd name="connsiteY25" fmla="*/ 236031 h 495682"/>
              <a:gd name="connsiteX26" fmla="*/ 343472 w 793813"/>
              <a:gd name="connsiteY26" fmla="*/ 152782 h 495682"/>
              <a:gd name="connsiteX27" fmla="*/ 426719 w 793813"/>
              <a:gd name="connsiteY27" fmla="*/ 68773 h 495682"/>
              <a:gd name="connsiteX28" fmla="*/ 427101 w 793813"/>
              <a:gd name="connsiteY28" fmla="*/ 68772 h 495682"/>
              <a:gd name="connsiteX29" fmla="*/ 310134 w 793813"/>
              <a:gd name="connsiteY29" fmla="*/ 67057 h 495682"/>
              <a:gd name="connsiteX30" fmla="*/ 310134 w 793813"/>
              <a:gd name="connsiteY30" fmla="*/ 74296 h 495682"/>
              <a:gd name="connsiteX31" fmla="*/ 287655 w 793813"/>
              <a:gd name="connsiteY31" fmla="*/ 125636 h 495682"/>
              <a:gd name="connsiteX32" fmla="*/ 276797 w 793813"/>
              <a:gd name="connsiteY32" fmla="*/ 152782 h 495682"/>
              <a:gd name="connsiteX33" fmla="*/ 289370 w 793813"/>
              <a:gd name="connsiteY33" fmla="*/ 181357 h 495682"/>
              <a:gd name="connsiteX34" fmla="*/ 289370 w 793813"/>
              <a:gd name="connsiteY34" fmla="*/ 213266 h 495682"/>
              <a:gd name="connsiteX35" fmla="*/ 301371 w 793813"/>
              <a:gd name="connsiteY35" fmla="*/ 228982 h 495682"/>
              <a:gd name="connsiteX36" fmla="*/ 194501 w 793813"/>
              <a:gd name="connsiteY36" fmla="*/ 228982 h 495682"/>
              <a:gd name="connsiteX37" fmla="*/ 204788 w 793813"/>
              <a:gd name="connsiteY37" fmla="*/ 181357 h 495682"/>
              <a:gd name="connsiteX38" fmla="*/ 173641 w 793813"/>
              <a:gd name="connsiteY38" fmla="*/ 67057 h 495682"/>
              <a:gd name="connsiteX39" fmla="*/ 104775 w 793813"/>
              <a:gd name="connsiteY39" fmla="*/ 314707 h 495682"/>
              <a:gd name="connsiteX40" fmla="*/ 38100 w 793813"/>
              <a:gd name="connsiteY40" fmla="*/ 190882 h 495682"/>
              <a:gd name="connsiteX41" fmla="*/ 104775 w 793813"/>
              <a:gd name="connsiteY41" fmla="*/ 67057 h 495682"/>
              <a:gd name="connsiteX42" fmla="*/ 166688 w 793813"/>
              <a:gd name="connsiteY42" fmla="*/ 181357 h 495682"/>
              <a:gd name="connsiteX43" fmla="*/ 138113 w 793813"/>
              <a:gd name="connsiteY43" fmla="*/ 228982 h 495682"/>
              <a:gd name="connsiteX44" fmla="*/ 109538 w 793813"/>
              <a:gd name="connsiteY44" fmla="*/ 176595 h 495682"/>
              <a:gd name="connsiteX45" fmla="*/ 111538 w 793813"/>
              <a:gd name="connsiteY45" fmla="*/ 157545 h 495682"/>
              <a:gd name="connsiteX46" fmla="*/ 97060 w 793813"/>
              <a:gd name="connsiteY46" fmla="*/ 134780 h 495682"/>
              <a:gd name="connsiteX47" fmla="*/ 74295 w 793813"/>
              <a:gd name="connsiteY47" fmla="*/ 149258 h 495682"/>
              <a:gd name="connsiteX48" fmla="*/ 71438 w 793813"/>
              <a:gd name="connsiteY48" fmla="*/ 176595 h 495682"/>
              <a:gd name="connsiteX49" fmla="*/ 138113 w 793813"/>
              <a:gd name="connsiteY49" fmla="*/ 267082 h 495682"/>
              <a:gd name="connsiteX50" fmla="*/ 328613 w 793813"/>
              <a:gd name="connsiteY50" fmla="*/ 267082 h 495682"/>
              <a:gd name="connsiteX51" fmla="*/ 328613 w 793813"/>
              <a:gd name="connsiteY51" fmla="*/ 314707 h 495682"/>
              <a:gd name="connsiteX52" fmla="*/ 423863 w 793813"/>
              <a:gd name="connsiteY52" fmla="*/ 373667 h 495682"/>
              <a:gd name="connsiteX53" fmla="*/ 366713 w 793813"/>
              <a:gd name="connsiteY53" fmla="*/ 417958 h 495682"/>
              <a:gd name="connsiteX54" fmla="*/ 366713 w 793813"/>
              <a:gd name="connsiteY54" fmla="*/ 290800 h 495682"/>
              <a:gd name="connsiteX55" fmla="*/ 373666 w 793813"/>
              <a:gd name="connsiteY55" fmla="*/ 294324 h 495682"/>
              <a:gd name="connsiteX56" fmla="*/ 402241 w 793813"/>
              <a:gd name="connsiteY56" fmla="*/ 294324 h 495682"/>
              <a:gd name="connsiteX57" fmla="*/ 429197 w 793813"/>
              <a:gd name="connsiteY57" fmla="*/ 305182 h 495682"/>
              <a:gd name="connsiteX58" fmla="*/ 458534 w 793813"/>
              <a:gd name="connsiteY58" fmla="*/ 292609 h 495682"/>
              <a:gd name="connsiteX59" fmla="*/ 481013 w 793813"/>
              <a:gd name="connsiteY59" fmla="*/ 295276 h 495682"/>
              <a:gd name="connsiteX60" fmla="*/ 481013 w 793813"/>
              <a:gd name="connsiteY60" fmla="*/ 417958 h 495682"/>
              <a:gd name="connsiteX61" fmla="*/ 519113 w 793813"/>
              <a:gd name="connsiteY61" fmla="*/ 314707 h 495682"/>
              <a:gd name="connsiteX62" fmla="*/ 519113 w 793813"/>
              <a:gd name="connsiteY62" fmla="*/ 270416 h 495682"/>
              <a:gd name="connsiteX63" fmla="*/ 527495 w 793813"/>
              <a:gd name="connsiteY63" fmla="*/ 267082 h 495682"/>
              <a:gd name="connsiteX64" fmla="*/ 652463 w 793813"/>
              <a:gd name="connsiteY64" fmla="*/ 267082 h 495682"/>
              <a:gd name="connsiteX65" fmla="*/ 667798 w 793813"/>
              <a:gd name="connsiteY65" fmla="*/ 314707 h 495682"/>
              <a:gd name="connsiteX66" fmla="*/ 551498 w 793813"/>
              <a:gd name="connsiteY66" fmla="*/ 228982 h 495682"/>
              <a:gd name="connsiteX67" fmla="*/ 571119 w 793813"/>
              <a:gd name="connsiteY67" fmla="*/ 207932 h 495682"/>
              <a:gd name="connsiteX68" fmla="*/ 571119 w 793813"/>
              <a:gd name="connsiteY68" fmla="*/ 179357 h 495682"/>
              <a:gd name="connsiteX69" fmla="*/ 581597 w 793813"/>
              <a:gd name="connsiteY69" fmla="*/ 152687 h 495682"/>
              <a:gd name="connsiteX70" fmla="*/ 569024 w 793813"/>
              <a:gd name="connsiteY70" fmla="*/ 123350 h 495682"/>
              <a:gd name="connsiteX71" fmla="*/ 569024 w 793813"/>
              <a:gd name="connsiteY71" fmla="*/ 91346 h 495682"/>
              <a:gd name="connsiteX72" fmla="*/ 548545 w 793813"/>
              <a:gd name="connsiteY72" fmla="*/ 70963 h 495682"/>
              <a:gd name="connsiteX73" fmla="*/ 547688 w 793813"/>
              <a:gd name="connsiteY73" fmla="*/ 67057 h 495682"/>
              <a:gd name="connsiteX74" fmla="*/ 676275 w 793813"/>
              <a:gd name="connsiteY74" fmla="*/ 67057 h 495682"/>
              <a:gd name="connsiteX75" fmla="*/ 749332 w 793813"/>
              <a:gd name="connsiteY75" fmla="*/ 147258 h 495682"/>
              <a:gd name="connsiteX76" fmla="*/ 747713 w 793813"/>
              <a:gd name="connsiteY76" fmla="*/ 228982 h 49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3813" h="495682">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solidFill>
          <a:ln w="9525" cap="flat">
            <a:noFill/>
            <a:prstDash val="solid"/>
            <a:miter/>
          </a:ln>
        </p:spPr>
        <p:txBody>
          <a:bodyPr rtlCol="0" anchor="ctr"/>
          <a:lstStyle/>
          <a:p>
            <a:endParaRPr lang="ko-KR" altLang="en-US"/>
          </a:p>
        </p:txBody>
      </p:sp>
      <p:grpSp>
        <p:nvGrpSpPr>
          <p:cNvPr id="134" name="그룹 133">
            <a:extLst>
              <a:ext uri="{FF2B5EF4-FFF2-40B4-BE49-F238E27FC236}">
                <a16:creationId xmlns:a16="http://schemas.microsoft.com/office/drawing/2014/main" id="{21003059-D3C0-F5C2-9DEA-41A84F72D170}"/>
              </a:ext>
            </a:extLst>
          </p:cNvPr>
          <p:cNvGrpSpPr/>
          <p:nvPr/>
        </p:nvGrpSpPr>
        <p:grpSpPr>
          <a:xfrm>
            <a:off x="3948583" y="3272915"/>
            <a:ext cx="6493758" cy="853775"/>
            <a:chOff x="2570398" y="381000"/>
            <a:chExt cx="8617155" cy="1276350"/>
          </a:xfrm>
          <a:solidFill>
            <a:schemeClr val="bg1"/>
          </a:solidFill>
          <a:effectLst>
            <a:outerShdw blurRad="127000" dist="38100" dir="8100000" algn="tr" rotWithShape="0">
              <a:prstClr val="black">
                <a:alpha val="40000"/>
              </a:prstClr>
            </a:outerShdw>
          </a:effectLst>
        </p:grpSpPr>
        <p:sp>
          <p:nvSpPr>
            <p:cNvPr id="136" name="사각형: 둥근 대각선 방향 모서리 14">
              <a:extLst>
                <a:ext uri="{FF2B5EF4-FFF2-40B4-BE49-F238E27FC236}">
                  <a16:creationId xmlns:a16="http://schemas.microsoft.com/office/drawing/2014/main" id="{22789F2E-6683-D633-DBCC-79E21EF8A69D}"/>
                </a:ext>
              </a:extLst>
            </p:cNvPr>
            <p:cNvSpPr/>
            <p:nvPr/>
          </p:nvSpPr>
          <p:spPr>
            <a:xfrm flipH="1">
              <a:off x="2806367" y="381000"/>
              <a:ext cx="8381186"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80975" indent="-107950">
                <a:spcAft>
                  <a:spcPts val="200"/>
                </a:spcAft>
                <a:buFont typeface="Arial" panose="020B0604020202020204" pitchFamily="34" charset="0"/>
                <a:buChar char="•"/>
              </a:pPr>
              <a:r>
                <a:rPr lang="en-US" altLang="ko-KR" sz="1300" spc="-20">
                  <a:solidFill>
                    <a:schemeClr val="tx1"/>
                  </a:solidFill>
                  <a:ea typeface="HY헤드라인M" panose="02030600000101010101" pitchFamily="18" charset="-127"/>
                </a:rPr>
                <a:t>Offer individualized guidance such as reading discussion and career mentoring</a:t>
              </a:r>
            </a:p>
            <a:p>
              <a:pPr marL="180975" indent="-107950">
                <a:spcAft>
                  <a:spcPts val="200"/>
                </a:spcAft>
                <a:buFont typeface="Arial" panose="020B0604020202020204" pitchFamily="34" charset="0"/>
                <a:buChar char="•"/>
              </a:pPr>
              <a:r>
                <a:rPr lang="en-US" altLang="ko-KR" sz="1300" spc="-20">
                  <a:solidFill>
                    <a:schemeClr val="tx1"/>
                  </a:solidFill>
                  <a:ea typeface="HY헤드라인M" panose="02030600000101010101" pitchFamily="18" charset="-127"/>
                </a:rPr>
                <a:t>Provide tailored support for students preparing research proposals, competition, certifications</a:t>
              </a:r>
            </a:p>
          </p:txBody>
        </p:sp>
        <p:sp>
          <p:nvSpPr>
            <p:cNvPr id="137" name="이등변 삼각형 136">
              <a:extLst>
                <a:ext uri="{FF2B5EF4-FFF2-40B4-BE49-F238E27FC236}">
                  <a16:creationId xmlns:a16="http://schemas.microsoft.com/office/drawing/2014/main" id="{26274623-4856-FFAE-FB22-ADD87E6B7C08}"/>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135" name="TextBox 134">
            <a:extLst>
              <a:ext uri="{FF2B5EF4-FFF2-40B4-BE49-F238E27FC236}">
                <a16:creationId xmlns:a16="http://schemas.microsoft.com/office/drawing/2014/main" id="{E48B9211-7FDC-AFE3-51A4-48B75934B64C}"/>
              </a:ext>
            </a:extLst>
          </p:cNvPr>
          <p:cNvSpPr txBox="1"/>
          <p:nvPr/>
        </p:nvSpPr>
        <p:spPr>
          <a:xfrm>
            <a:off x="2357111" y="3411711"/>
            <a:ext cx="1579278"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Personalized</a:t>
            </a:r>
          </a:p>
          <a:p>
            <a:r>
              <a:rPr lang="en-US" altLang="ko-KR">
                <a:latin typeface="HY헤드라인M" panose="02030600000101010101" pitchFamily="18" charset="-127"/>
                <a:ea typeface="HY헤드라인M" panose="02030600000101010101" pitchFamily="18" charset="-127"/>
              </a:rPr>
              <a:t>Institution</a:t>
            </a:r>
            <a:endParaRPr lang="ko-KR" altLang="en-US">
              <a:latin typeface="HY헤드라인M" panose="02030600000101010101" pitchFamily="18" charset="-127"/>
              <a:ea typeface="HY헤드라인M" panose="02030600000101010101" pitchFamily="18" charset="-127"/>
            </a:endParaRPr>
          </a:p>
        </p:txBody>
      </p:sp>
      <p:grpSp>
        <p:nvGrpSpPr>
          <p:cNvPr id="162" name="그룹 161">
            <a:extLst>
              <a:ext uri="{FF2B5EF4-FFF2-40B4-BE49-F238E27FC236}">
                <a16:creationId xmlns:a16="http://schemas.microsoft.com/office/drawing/2014/main" id="{8DC17B16-0D0C-CE85-BFF1-40D4E19786F4}"/>
              </a:ext>
            </a:extLst>
          </p:cNvPr>
          <p:cNvGrpSpPr/>
          <p:nvPr/>
        </p:nvGrpSpPr>
        <p:grpSpPr>
          <a:xfrm>
            <a:off x="2095307" y="3789694"/>
            <a:ext cx="136590" cy="147204"/>
            <a:chOff x="929607" y="5301761"/>
            <a:chExt cx="108159" cy="116563"/>
          </a:xfrm>
        </p:grpSpPr>
        <p:sp>
          <p:nvSpPr>
            <p:cNvPr id="166" name="자유형: 도형 165">
              <a:extLst>
                <a:ext uri="{FF2B5EF4-FFF2-40B4-BE49-F238E27FC236}">
                  <a16:creationId xmlns:a16="http://schemas.microsoft.com/office/drawing/2014/main" id="{16F67824-2A76-707A-0B6D-FE85E2B6E3EE}"/>
                </a:ext>
              </a:extLst>
            </p:cNvPr>
            <p:cNvSpPr/>
            <p:nvPr/>
          </p:nvSpPr>
          <p:spPr>
            <a:xfrm>
              <a:off x="955986" y="5301761"/>
              <a:ext cx="54560" cy="54560"/>
            </a:xfrm>
            <a:custGeom>
              <a:avLst/>
              <a:gdLst>
                <a:gd name="connsiteX0" fmla="*/ 86487 w 86486"/>
                <a:gd name="connsiteY0" fmla="*/ 43243 h 86487"/>
                <a:gd name="connsiteX1" fmla="*/ 43244 w 86486"/>
                <a:gd name="connsiteY1" fmla="*/ 86487 h 86487"/>
                <a:gd name="connsiteX2" fmla="*/ 0 w 86486"/>
                <a:gd name="connsiteY2" fmla="*/ 43243 h 86487"/>
                <a:gd name="connsiteX3" fmla="*/ 43244 w 86486"/>
                <a:gd name="connsiteY3" fmla="*/ 0 h 86487"/>
                <a:gd name="connsiteX4" fmla="*/ 86487 w 86486"/>
                <a:gd name="connsiteY4" fmla="*/ 43243 h 8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6" h="86487">
                  <a:moveTo>
                    <a:pt x="86487" y="43243"/>
                  </a:moveTo>
                  <a:cubicBezTo>
                    <a:pt x="86487" y="67126"/>
                    <a:pt x="67126" y="86487"/>
                    <a:pt x="43244" y="86487"/>
                  </a:cubicBezTo>
                  <a:cubicBezTo>
                    <a:pt x="19361" y="86487"/>
                    <a:pt x="0" y="67126"/>
                    <a:pt x="0" y="43243"/>
                  </a:cubicBezTo>
                  <a:cubicBezTo>
                    <a:pt x="0" y="19361"/>
                    <a:pt x="19361" y="0"/>
                    <a:pt x="43244" y="0"/>
                  </a:cubicBezTo>
                  <a:cubicBezTo>
                    <a:pt x="67126" y="0"/>
                    <a:pt x="86487" y="19361"/>
                    <a:pt x="86487" y="43243"/>
                  </a:cubicBezTo>
                  <a:close/>
                </a:path>
              </a:pathLst>
            </a:custGeom>
            <a:solidFill>
              <a:schemeClr val="accent2"/>
            </a:solidFill>
            <a:ln w="9525" cap="flat">
              <a:noFill/>
              <a:prstDash val="solid"/>
              <a:miter/>
            </a:ln>
          </p:spPr>
          <p:txBody>
            <a:bodyPr rtlCol="0" anchor="ctr"/>
            <a:lstStyle/>
            <a:p>
              <a:endParaRPr lang="ko-KR" altLang="en-US"/>
            </a:p>
          </p:txBody>
        </p:sp>
        <p:sp>
          <p:nvSpPr>
            <p:cNvPr id="167" name="자유형: 도형 166">
              <a:extLst>
                <a:ext uri="{FF2B5EF4-FFF2-40B4-BE49-F238E27FC236}">
                  <a16:creationId xmlns:a16="http://schemas.microsoft.com/office/drawing/2014/main" id="{63A3001D-41D7-677D-9280-41DB28864E03}"/>
                </a:ext>
              </a:extLst>
            </p:cNvPr>
            <p:cNvSpPr/>
            <p:nvPr/>
          </p:nvSpPr>
          <p:spPr>
            <a:xfrm>
              <a:off x="929607" y="5363824"/>
              <a:ext cx="108159" cy="54500"/>
            </a:xfrm>
            <a:custGeom>
              <a:avLst/>
              <a:gdLst>
                <a:gd name="connsiteX0" fmla="*/ 171450 w 171450"/>
                <a:gd name="connsiteY0" fmla="*/ 86392 h 86391"/>
                <a:gd name="connsiteX1" fmla="*/ 171450 w 171450"/>
                <a:gd name="connsiteY1" fmla="*/ 43148 h 86391"/>
                <a:gd name="connsiteX2" fmla="*/ 162877 w 171450"/>
                <a:gd name="connsiteY2" fmla="*/ 25908 h 86391"/>
                <a:gd name="connsiteX3" fmla="*/ 121063 w 171450"/>
                <a:gd name="connsiteY3" fmla="*/ 5334 h 86391"/>
                <a:gd name="connsiteX4" fmla="*/ 85725 w 171450"/>
                <a:gd name="connsiteY4" fmla="*/ 0 h 86391"/>
                <a:gd name="connsiteX5" fmla="*/ 50387 w 171450"/>
                <a:gd name="connsiteY5" fmla="*/ 5334 h 86391"/>
                <a:gd name="connsiteX6" fmla="*/ 8573 w 171450"/>
                <a:gd name="connsiteY6" fmla="*/ 25908 h 86391"/>
                <a:gd name="connsiteX7" fmla="*/ 0 w 171450"/>
                <a:gd name="connsiteY7" fmla="*/ 43148 h 86391"/>
                <a:gd name="connsiteX8" fmla="*/ 0 w 171450"/>
                <a:gd name="connsiteY8" fmla="*/ 86392 h 8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86391">
                  <a:moveTo>
                    <a:pt x="171450" y="86392"/>
                  </a:moveTo>
                  <a:lnTo>
                    <a:pt x="171450" y="43148"/>
                  </a:lnTo>
                  <a:cubicBezTo>
                    <a:pt x="171309" y="36410"/>
                    <a:pt x="168166" y="30087"/>
                    <a:pt x="162877" y="25908"/>
                  </a:cubicBezTo>
                  <a:cubicBezTo>
                    <a:pt x="150451" y="16330"/>
                    <a:pt x="136233" y="9335"/>
                    <a:pt x="121063" y="5334"/>
                  </a:cubicBezTo>
                  <a:cubicBezTo>
                    <a:pt x="109612" y="1819"/>
                    <a:pt x="97703" y="21"/>
                    <a:pt x="85725" y="0"/>
                  </a:cubicBezTo>
                  <a:cubicBezTo>
                    <a:pt x="73760" y="185"/>
                    <a:pt x="61873" y="1978"/>
                    <a:pt x="50387" y="5334"/>
                  </a:cubicBezTo>
                  <a:cubicBezTo>
                    <a:pt x="35385" y="9775"/>
                    <a:pt x="21246" y="16733"/>
                    <a:pt x="8573" y="25908"/>
                  </a:cubicBezTo>
                  <a:cubicBezTo>
                    <a:pt x="3284" y="30087"/>
                    <a:pt x="141" y="36410"/>
                    <a:pt x="0" y="43148"/>
                  </a:cubicBezTo>
                  <a:lnTo>
                    <a:pt x="0" y="86392"/>
                  </a:lnTo>
                  <a:close/>
                </a:path>
              </a:pathLst>
            </a:custGeom>
            <a:solidFill>
              <a:schemeClr val="accent2"/>
            </a:solidFill>
            <a:ln w="9525" cap="flat">
              <a:noFill/>
              <a:prstDash val="solid"/>
              <a:miter/>
            </a:ln>
          </p:spPr>
          <p:txBody>
            <a:bodyPr rtlCol="0" anchor="ctr"/>
            <a:lstStyle/>
            <a:p>
              <a:endParaRPr lang="ko-KR" altLang="en-US"/>
            </a:p>
          </p:txBody>
        </p:sp>
      </p:grpSp>
      <p:sp>
        <p:nvSpPr>
          <p:cNvPr id="163" name="자유형: 도형 162">
            <a:extLst>
              <a:ext uri="{FF2B5EF4-FFF2-40B4-BE49-F238E27FC236}">
                <a16:creationId xmlns:a16="http://schemas.microsoft.com/office/drawing/2014/main" id="{6F9C7AFE-6057-14DE-5F4E-51A4ECAD4541}"/>
              </a:ext>
            </a:extLst>
          </p:cNvPr>
          <p:cNvSpPr/>
          <p:nvPr/>
        </p:nvSpPr>
        <p:spPr>
          <a:xfrm>
            <a:off x="1955160" y="3586026"/>
            <a:ext cx="61781" cy="61781"/>
          </a:xfrm>
          <a:custGeom>
            <a:avLst/>
            <a:gdLst>
              <a:gd name="connsiteX0" fmla="*/ 113157 w 113157"/>
              <a:gd name="connsiteY0" fmla="*/ 56579 h 113157"/>
              <a:gd name="connsiteX1" fmla="*/ 56578 w 113157"/>
              <a:gd name="connsiteY1" fmla="*/ 113157 h 113157"/>
              <a:gd name="connsiteX2" fmla="*/ 0 w 113157"/>
              <a:gd name="connsiteY2" fmla="*/ 56578 h 113157"/>
              <a:gd name="connsiteX3" fmla="*/ 56578 w 113157"/>
              <a:gd name="connsiteY3" fmla="*/ 0 h 113157"/>
              <a:gd name="connsiteX4" fmla="*/ 113157 w 113157"/>
              <a:gd name="connsiteY4" fmla="*/ 56579 h 113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 h="113157">
                <a:moveTo>
                  <a:pt x="113157" y="56579"/>
                </a:moveTo>
                <a:cubicBezTo>
                  <a:pt x="113157" y="87826"/>
                  <a:pt x="87826" y="113157"/>
                  <a:pt x="56578" y="113157"/>
                </a:cubicBezTo>
                <a:cubicBezTo>
                  <a:pt x="25331" y="113157"/>
                  <a:pt x="0" y="87826"/>
                  <a:pt x="0" y="56578"/>
                </a:cubicBezTo>
                <a:cubicBezTo>
                  <a:pt x="0" y="25331"/>
                  <a:pt x="25331" y="0"/>
                  <a:pt x="56578" y="0"/>
                </a:cubicBezTo>
                <a:cubicBezTo>
                  <a:pt x="87826" y="0"/>
                  <a:pt x="113157" y="25331"/>
                  <a:pt x="113157" y="56579"/>
                </a:cubicBezTo>
                <a:close/>
              </a:path>
            </a:pathLst>
          </a:custGeom>
          <a:solidFill>
            <a:schemeClr val="tx1"/>
          </a:solidFill>
          <a:ln w="9525" cap="flat">
            <a:noFill/>
            <a:prstDash val="solid"/>
            <a:miter/>
          </a:ln>
        </p:spPr>
        <p:txBody>
          <a:bodyPr rtlCol="0" anchor="ctr"/>
          <a:lstStyle/>
          <a:p>
            <a:endParaRPr lang="ko-KR" altLang="en-US"/>
          </a:p>
        </p:txBody>
      </p:sp>
      <p:sp>
        <p:nvSpPr>
          <p:cNvPr id="164" name="자유형: 도형 163">
            <a:extLst>
              <a:ext uri="{FF2B5EF4-FFF2-40B4-BE49-F238E27FC236}">
                <a16:creationId xmlns:a16="http://schemas.microsoft.com/office/drawing/2014/main" id="{5241A993-9576-4B7D-944C-94B02C959D63}"/>
              </a:ext>
            </a:extLst>
          </p:cNvPr>
          <p:cNvSpPr/>
          <p:nvPr/>
        </p:nvSpPr>
        <p:spPr>
          <a:xfrm>
            <a:off x="1901127" y="3602748"/>
            <a:ext cx="269355" cy="330564"/>
          </a:xfrm>
          <a:custGeom>
            <a:avLst/>
            <a:gdLst>
              <a:gd name="connsiteX0" fmla="*/ 489204 w 493343"/>
              <a:gd name="connsiteY0" fmla="*/ 4140 h 605453"/>
              <a:gd name="connsiteX1" fmla="*/ 469011 w 493343"/>
              <a:gd name="connsiteY1" fmla="*/ 4140 h 605453"/>
              <a:gd name="connsiteX2" fmla="*/ 345948 w 493343"/>
              <a:gd name="connsiteY2" fmla="*/ 127203 h 605453"/>
              <a:gd name="connsiteX3" fmla="*/ 318230 w 493343"/>
              <a:gd name="connsiteY3" fmla="*/ 134251 h 605453"/>
              <a:gd name="connsiteX4" fmla="*/ 280702 w 493343"/>
              <a:gd name="connsiteY4" fmla="*/ 194354 h 605453"/>
              <a:gd name="connsiteX5" fmla="*/ 270034 w 493343"/>
              <a:gd name="connsiteY5" fmla="*/ 148920 h 605453"/>
              <a:gd name="connsiteX6" fmla="*/ 261557 w 493343"/>
              <a:gd name="connsiteY6" fmla="*/ 133299 h 605453"/>
              <a:gd name="connsiteX7" fmla="*/ 202121 w 493343"/>
              <a:gd name="connsiteY7" fmla="*/ 102247 h 605453"/>
              <a:gd name="connsiteX8" fmla="*/ 155543 w 493343"/>
              <a:gd name="connsiteY8" fmla="*/ 96628 h 605453"/>
              <a:gd name="connsiteX9" fmla="*/ 108871 w 493343"/>
              <a:gd name="connsiteY9" fmla="*/ 103676 h 605453"/>
              <a:gd name="connsiteX10" fmla="*/ 49530 w 493343"/>
              <a:gd name="connsiteY10" fmla="*/ 134728 h 605453"/>
              <a:gd name="connsiteX11" fmla="*/ 41053 w 493343"/>
              <a:gd name="connsiteY11" fmla="*/ 150349 h 605453"/>
              <a:gd name="connsiteX12" fmla="*/ 0 w 493343"/>
              <a:gd name="connsiteY12" fmla="*/ 325609 h 605453"/>
              <a:gd name="connsiteX13" fmla="*/ 28575 w 493343"/>
              <a:gd name="connsiteY13" fmla="*/ 354184 h 605453"/>
              <a:gd name="connsiteX14" fmla="*/ 55436 w 493343"/>
              <a:gd name="connsiteY14" fmla="*/ 333038 h 605453"/>
              <a:gd name="connsiteX15" fmla="*/ 85154 w 493343"/>
              <a:gd name="connsiteY15" fmla="*/ 210070 h 605453"/>
              <a:gd name="connsiteX16" fmla="*/ 85154 w 493343"/>
              <a:gd name="connsiteY16" fmla="*/ 605453 h 605453"/>
              <a:gd name="connsiteX17" fmla="*/ 141446 w 493343"/>
              <a:gd name="connsiteY17" fmla="*/ 605453 h 605453"/>
              <a:gd name="connsiteX18" fmla="*/ 141446 w 493343"/>
              <a:gd name="connsiteY18" fmla="*/ 351040 h 605453"/>
              <a:gd name="connsiteX19" fmla="*/ 170021 w 493343"/>
              <a:gd name="connsiteY19" fmla="*/ 351040 h 605453"/>
              <a:gd name="connsiteX20" fmla="*/ 170021 w 493343"/>
              <a:gd name="connsiteY20" fmla="*/ 605453 h 605453"/>
              <a:gd name="connsiteX21" fmla="*/ 226219 w 493343"/>
              <a:gd name="connsiteY21" fmla="*/ 605453 h 605453"/>
              <a:gd name="connsiteX22" fmla="*/ 226219 w 493343"/>
              <a:gd name="connsiteY22" fmla="*/ 208261 h 605453"/>
              <a:gd name="connsiteX23" fmla="*/ 236696 w 493343"/>
              <a:gd name="connsiteY23" fmla="*/ 253028 h 605453"/>
              <a:gd name="connsiteX24" fmla="*/ 242316 w 493343"/>
              <a:gd name="connsiteY24" fmla="*/ 260172 h 605453"/>
              <a:gd name="connsiteX25" fmla="*/ 280416 w 493343"/>
              <a:gd name="connsiteY25" fmla="*/ 273602 h 605453"/>
              <a:gd name="connsiteX26" fmla="*/ 303276 w 493343"/>
              <a:gd name="connsiteY26" fmla="*/ 263220 h 605453"/>
              <a:gd name="connsiteX27" fmla="*/ 361379 w 493343"/>
              <a:gd name="connsiteY27" fmla="*/ 167970 h 605453"/>
              <a:gd name="connsiteX28" fmla="*/ 365284 w 493343"/>
              <a:gd name="connsiteY28" fmla="*/ 148253 h 605453"/>
              <a:gd name="connsiteX29" fmla="*/ 489109 w 493343"/>
              <a:gd name="connsiteY29" fmla="*/ 24428 h 605453"/>
              <a:gd name="connsiteX30" fmla="*/ 489204 w 493343"/>
              <a:gd name="connsiteY30" fmla="*/ 4140 h 60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3343" h="605453">
                <a:moveTo>
                  <a:pt x="489204" y="4140"/>
                </a:moveTo>
                <a:cubicBezTo>
                  <a:pt x="483604" y="-1380"/>
                  <a:pt x="474611" y="-1380"/>
                  <a:pt x="469011" y="4140"/>
                </a:cubicBezTo>
                <a:lnTo>
                  <a:pt x="345948" y="127203"/>
                </a:lnTo>
                <a:cubicBezTo>
                  <a:pt x="336113" y="124427"/>
                  <a:pt x="325545" y="127114"/>
                  <a:pt x="318230" y="134251"/>
                </a:cubicBezTo>
                <a:cubicBezTo>
                  <a:pt x="316230" y="136252"/>
                  <a:pt x="280702" y="194354"/>
                  <a:pt x="280702" y="194354"/>
                </a:cubicBezTo>
                <a:lnTo>
                  <a:pt x="270034" y="148920"/>
                </a:lnTo>
                <a:cubicBezTo>
                  <a:pt x="268621" y="143062"/>
                  <a:pt x="265699" y="137676"/>
                  <a:pt x="261557" y="133299"/>
                </a:cubicBezTo>
                <a:cubicBezTo>
                  <a:pt x="244001" y="119108"/>
                  <a:pt x="223797" y="108552"/>
                  <a:pt x="202121" y="102247"/>
                </a:cubicBezTo>
                <a:cubicBezTo>
                  <a:pt x="186797" y="98970"/>
                  <a:pt x="171207" y="97089"/>
                  <a:pt x="155543" y="96628"/>
                </a:cubicBezTo>
                <a:cubicBezTo>
                  <a:pt x="139740" y="96871"/>
                  <a:pt x="124041" y="99242"/>
                  <a:pt x="108871" y="103676"/>
                </a:cubicBezTo>
                <a:cubicBezTo>
                  <a:pt x="86998" y="109410"/>
                  <a:pt x="66710" y="120027"/>
                  <a:pt x="49530" y="134728"/>
                </a:cubicBezTo>
                <a:cubicBezTo>
                  <a:pt x="45351" y="139078"/>
                  <a:pt x="42422" y="144474"/>
                  <a:pt x="41053" y="150349"/>
                </a:cubicBezTo>
                <a:cubicBezTo>
                  <a:pt x="41053" y="150349"/>
                  <a:pt x="0" y="322751"/>
                  <a:pt x="0" y="325609"/>
                </a:cubicBezTo>
                <a:cubicBezTo>
                  <a:pt x="0" y="341391"/>
                  <a:pt x="12794" y="354184"/>
                  <a:pt x="28575" y="354184"/>
                </a:cubicBezTo>
                <a:cubicBezTo>
                  <a:pt x="41222" y="353859"/>
                  <a:pt x="52150" y="345256"/>
                  <a:pt x="55436" y="333038"/>
                </a:cubicBezTo>
                <a:lnTo>
                  <a:pt x="85154" y="210070"/>
                </a:lnTo>
                <a:lnTo>
                  <a:pt x="85154" y="605453"/>
                </a:lnTo>
                <a:lnTo>
                  <a:pt x="141446" y="605453"/>
                </a:lnTo>
                <a:lnTo>
                  <a:pt x="141446" y="351040"/>
                </a:lnTo>
                <a:lnTo>
                  <a:pt x="170021" y="351040"/>
                </a:lnTo>
                <a:lnTo>
                  <a:pt x="170021" y="605453"/>
                </a:lnTo>
                <a:lnTo>
                  <a:pt x="226219" y="605453"/>
                </a:lnTo>
                <a:lnTo>
                  <a:pt x="226219" y="208261"/>
                </a:lnTo>
                <a:lnTo>
                  <a:pt x="236696" y="253028"/>
                </a:lnTo>
                <a:cubicBezTo>
                  <a:pt x="237423" y="256123"/>
                  <a:pt x="239479" y="258737"/>
                  <a:pt x="242316" y="260172"/>
                </a:cubicBezTo>
                <a:cubicBezTo>
                  <a:pt x="253269" y="268579"/>
                  <a:pt x="266612" y="273282"/>
                  <a:pt x="280416" y="273602"/>
                </a:cubicBezTo>
                <a:cubicBezTo>
                  <a:pt x="289404" y="274860"/>
                  <a:pt x="298310" y="270815"/>
                  <a:pt x="303276" y="263220"/>
                </a:cubicBezTo>
                <a:lnTo>
                  <a:pt x="361379" y="167970"/>
                </a:lnTo>
                <a:cubicBezTo>
                  <a:pt x="365092" y="162114"/>
                  <a:pt x="366486" y="155082"/>
                  <a:pt x="365284" y="148253"/>
                </a:cubicBezTo>
                <a:lnTo>
                  <a:pt x="489109" y="24428"/>
                </a:lnTo>
                <a:cubicBezTo>
                  <a:pt x="494717" y="18844"/>
                  <a:pt x="494760" y="9777"/>
                  <a:pt x="489204" y="4140"/>
                </a:cubicBezTo>
                <a:close/>
              </a:path>
            </a:pathLst>
          </a:custGeom>
          <a:solidFill>
            <a:schemeClr val="tx1"/>
          </a:solidFill>
          <a:ln w="9525" cap="flat">
            <a:noFill/>
            <a:prstDash val="solid"/>
            <a:miter/>
          </a:ln>
        </p:spPr>
        <p:txBody>
          <a:bodyPr rtlCol="0" anchor="ctr"/>
          <a:lstStyle/>
          <a:p>
            <a:endParaRPr lang="ko-KR" altLang="en-US"/>
          </a:p>
        </p:txBody>
      </p:sp>
      <p:sp>
        <p:nvSpPr>
          <p:cNvPr id="165" name="자유형: 도형 164">
            <a:extLst>
              <a:ext uri="{FF2B5EF4-FFF2-40B4-BE49-F238E27FC236}">
                <a16:creationId xmlns:a16="http://schemas.microsoft.com/office/drawing/2014/main" id="{8CB9DE44-80C5-8193-D8AA-909B077BFAE6}"/>
              </a:ext>
            </a:extLst>
          </p:cNvPr>
          <p:cNvSpPr/>
          <p:nvPr/>
        </p:nvSpPr>
        <p:spPr>
          <a:xfrm>
            <a:off x="1999156" y="3532878"/>
            <a:ext cx="296426" cy="213218"/>
          </a:xfrm>
          <a:custGeom>
            <a:avLst/>
            <a:gdLst>
              <a:gd name="connsiteX0" fmla="*/ 504825 w 542925"/>
              <a:gd name="connsiteY0" fmla="*/ 0 h 390525"/>
              <a:gd name="connsiteX1" fmla="*/ 38100 w 542925"/>
              <a:gd name="connsiteY1" fmla="*/ 0 h 390525"/>
              <a:gd name="connsiteX2" fmla="*/ 0 w 542925"/>
              <a:gd name="connsiteY2" fmla="*/ 38100 h 390525"/>
              <a:gd name="connsiteX3" fmla="*/ 0 w 542925"/>
              <a:gd name="connsiteY3" fmla="*/ 72390 h 390525"/>
              <a:gd name="connsiteX4" fmla="*/ 38100 w 542925"/>
              <a:gd name="connsiteY4" fmla="*/ 95250 h 390525"/>
              <a:gd name="connsiteX5" fmla="*/ 38100 w 542925"/>
              <a:gd name="connsiteY5" fmla="*/ 38100 h 390525"/>
              <a:gd name="connsiteX6" fmla="*/ 504825 w 542925"/>
              <a:gd name="connsiteY6" fmla="*/ 38100 h 390525"/>
              <a:gd name="connsiteX7" fmla="*/ 504825 w 542925"/>
              <a:gd name="connsiteY7" fmla="*/ 352425 h 390525"/>
              <a:gd name="connsiteX8" fmla="*/ 179737 w 542925"/>
              <a:gd name="connsiteY8" fmla="*/ 352425 h 390525"/>
              <a:gd name="connsiteX9" fmla="*/ 156496 w 542925"/>
              <a:gd name="connsiteY9" fmla="*/ 390525 h 390525"/>
              <a:gd name="connsiteX10" fmla="*/ 504825 w 542925"/>
              <a:gd name="connsiteY10" fmla="*/ 390525 h 390525"/>
              <a:gd name="connsiteX11" fmla="*/ 542925 w 542925"/>
              <a:gd name="connsiteY11" fmla="*/ 352425 h 390525"/>
              <a:gd name="connsiteX12" fmla="*/ 542925 w 542925"/>
              <a:gd name="connsiteY12" fmla="*/ 38100 h 390525"/>
              <a:gd name="connsiteX13" fmla="*/ 504825 w 542925"/>
              <a:gd name="connsiteY13"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925" h="390525">
                <a:moveTo>
                  <a:pt x="504825" y="0"/>
                </a:moveTo>
                <a:lnTo>
                  <a:pt x="38100" y="0"/>
                </a:lnTo>
                <a:cubicBezTo>
                  <a:pt x="17058" y="0"/>
                  <a:pt x="0" y="17058"/>
                  <a:pt x="0" y="38100"/>
                </a:cubicBezTo>
                <a:lnTo>
                  <a:pt x="0" y="72390"/>
                </a:lnTo>
                <a:cubicBezTo>
                  <a:pt x="14564" y="76354"/>
                  <a:pt x="27748" y="84266"/>
                  <a:pt x="38100" y="95250"/>
                </a:cubicBezTo>
                <a:lnTo>
                  <a:pt x="38100" y="38100"/>
                </a:lnTo>
                <a:lnTo>
                  <a:pt x="504825" y="38100"/>
                </a:lnTo>
                <a:lnTo>
                  <a:pt x="504825" y="352425"/>
                </a:lnTo>
                <a:lnTo>
                  <a:pt x="179737" y="352425"/>
                </a:lnTo>
                <a:lnTo>
                  <a:pt x="156496" y="390525"/>
                </a:lnTo>
                <a:lnTo>
                  <a:pt x="504825" y="390525"/>
                </a:lnTo>
                <a:cubicBezTo>
                  <a:pt x="525867" y="390525"/>
                  <a:pt x="542925" y="373467"/>
                  <a:pt x="542925" y="352425"/>
                </a:cubicBezTo>
                <a:lnTo>
                  <a:pt x="542925" y="38100"/>
                </a:lnTo>
                <a:cubicBezTo>
                  <a:pt x="542925" y="17058"/>
                  <a:pt x="525867" y="0"/>
                  <a:pt x="504825" y="0"/>
                </a:cubicBezTo>
                <a:close/>
              </a:path>
            </a:pathLst>
          </a:custGeom>
          <a:solidFill>
            <a:schemeClr val="tx1"/>
          </a:solidFill>
          <a:ln w="9525" cap="flat">
            <a:noFill/>
            <a:prstDash val="solid"/>
            <a:miter/>
          </a:ln>
        </p:spPr>
        <p:txBody>
          <a:bodyPr rtlCol="0" anchor="ctr"/>
          <a:lstStyle/>
          <a:p>
            <a:endParaRPr lang="ko-KR" altLang="en-US"/>
          </a:p>
        </p:txBody>
      </p:sp>
      <p:grpSp>
        <p:nvGrpSpPr>
          <p:cNvPr id="156" name="그룹 155">
            <a:extLst>
              <a:ext uri="{FF2B5EF4-FFF2-40B4-BE49-F238E27FC236}">
                <a16:creationId xmlns:a16="http://schemas.microsoft.com/office/drawing/2014/main" id="{9BB1451E-A203-7825-A389-35E8BCD23FEC}"/>
              </a:ext>
            </a:extLst>
          </p:cNvPr>
          <p:cNvGrpSpPr/>
          <p:nvPr/>
        </p:nvGrpSpPr>
        <p:grpSpPr>
          <a:xfrm>
            <a:off x="3948583" y="5523844"/>
            <a:ext cx="6493758" cy="853775"/>
            <a:chOff x="2570398" y="381000"/>
            <a:chExt cx="8617154" cy="1276350"/>
          </a:xfrm>
          <a:solidFill>
            <a:schemeClr val="bg1"/>
          </a:solidFill>
          <a:effectLst>
            <a:outerShdw blurRad="127000" dist="38100" dir="8100000" algn="tr" rotWithShape="0">
              <a:prstClr val="black">
                <a:alpha val="40000"/>
              </a:prstClr>
            </a:outerShdw>
          </a:effectLst>
        </p:grpSpPr>
        <p:sp>
          <p:nvSpPr>
            <p:cNvPr id="158" name="사각형: 둥근 대각선 방향 모서리 14">
              <a:extLst>
                <a:ext uri="{FF2B5EF4-FFF2-40B4-BE49-F238E27FC236}">
                  <a16:creationId xmlns:a16="http://schemas.microsoft.com/office/drawing/2014/main" id="{B1484081-EB09-8A1B-1463-0EAFE4D0821C}"/>
                </a:ext>
              </a:extLst>
            </p:cNvPr>
            <p:cNvSpPr/>
            <p:nvPr/>
          </p:nvSpPr>
          <p:spPr>
            <a:xfrm flipH="1">
              <a:off x="2806367" y="381000"/>
              <a:ext cx="8381185"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1044000" rtlCol="0" anchor="ctr"/>
            <a:lstStyle/>
            <a:p>
              <a:pPr marL="180975" indent="-107950">
                <a:spcAft>
                  <a:spcPts val="200"/>
                </a:spcAft>
                <a:buFont typeface="Arial" panose="020B0604020202020204" pitchFamily="34" charset="0"/>
                <a:buChar char="•"/>
              </a:pPr>
              <a:r>
                <a:rPr lang="en-US" altLang="ko-KR" sz="1300" spc="-20">
                  <a:solidFill>
                    <a:schemeClr val="tx1"/>
                  </a:solidFill>
                  <a:ea typeface="HY헤드라인M" panose="02030600000101010101" pitchFamily="18" charset="-127"/>
                </a:rPr>
                <a:t>Guide students to explore </a:t>
              </a:r>
              <a:r>
                <a:rPr lang="en-US" altLang="ko-KR" sz="1300" b="1" spc="-20">
                  <a:solidFill>
                    <a:schemeClr val="tx1"/>
                  </a:solidFill>
                  <a:ea typeface="HY헤드라인M" panose="02030600000101010101" pitchFamily="18" charset="-127"/>
                </a:rPr>
                <a:t>internship opportunities</a:t>
              </a:r>
              <a:r>
                <a:rPr lang="en-US" altLang="ko-KR" sz="1300" spc="-20">
                  <a:solidFill>
                    <a:schemeClr val="tx1"/>
                  </a:solidFill>
                  <a:ea typeface="HY헤드라인M" panose="02030600000101010101" pitchFamily="18" charset="-127"/>
                </a:rPr>
                <a:t> at public institutions such as GIR </a:t>
              </a:r>
              <a:r>
                <a:rPr lang="en-US" altLang="ko-KR" sz="1000" spc="-20">
                  <a:solidFill>
                    <a:schemeClr val="tx1"/>
                  </a:solidFill>
                  <a:ea typeface="HY헤드라인M" panose="02030600000101010101" pitchFamily="18" charset="-127"/>
                </a:rPr>
                <a:t>(Greenhouse Gas Inventory &amp; Research Center)</a:t>
              </a:r>
            </a:p>
            <a:p>
              <a:pPr marL="180975" indent="-107950">
                <a:spcAft>
                  <a:spcPts val="200"/>
                </a:spcAft>
                <a:buFont typeface="Arial" panose="020B0604020202020204" pitchFamily="34" charset="0"/>
                <a:buChar char="•"/>
              </a:pPr>
              <a:r>
                <a:rPr lang="en-US" altLang="ko-KR" sz="1300" spc="-50">
                  <a:solidFill>
                    <a:schemeClr val="tx1"/>
                  </a:solidFill>
                  <a:ea typeface="HY헤드라인M" panose="02030600000101010101" pitchFamily="18" charset="-127"/>
                </a:rPr>
                <a:t>Provide guidance for master’s graduates seeking employment at regional policy research institutes such as GRI </a:t>
              </a:r>
              <a:r>
                <a:rPr lang="en-US" altLang="ko-KR" sz="1000" spc="-50">
                  <a:solidFill>
                    <a:schemeClr val="tx1"/>
                  </a:solidFill>
                  <a:ea typeface="HY헤드라인M" panose="02030600000101010101" pitchFamily="18" charset="-127"/>
                </a:rPr>
                <a:t>(Gyeonggi Research Institute)</a:t>
              </a:r>
            </a:p>
          </p:txBody>
        </p:sp>
        <p:sp>
          <p:nvSpPr>
            <p:cNvPr id="159" name="이등변 삼각형 158">
              <a:extLst>
                <a:ext uri="{FF2B5EF4-FFF2-40B4-BE49-F238E27FC236}">
                  <a16:creationId xmlns:a16="http://schemas.microsoft.com/office/drawing/2014/main" id="{DC3983BC-9B31-49D9-FC25-DA9BE1750BC1}"/>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157" name="TextBox 156">
            <a:extLst>
              <a:ext uri="{FF2B5EF4-FFF2-40B4-BE49-F238E27FC236}">
                <a16:creationId xmlns:a16="http://schemas.microsoft.com/office/drawing/2014/main" id="{9A82673F-6F8C-081F-2BB1-D0A7BC708D6B}"/>
              </a:ext>
            </a:extLst>
          </p:cNvPr>
          <p:cNvSpPr txBox="1"/>
          <p:nvPr/>
        </p:nvSpPr>
        <p:spPr>
          <a:xfrm>
            <a:off x="2357111" y="5662640"/>
            <a:ext cx="1685077"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Internship &amp;</a:t>
            </a:r>
          </a:p>
          <a:p>
            <a:r>
              <a:rPr lang="en-US" altLang="ko-KR" spc="-100">
                <a:latin typeface="HY헤드라인M" panose="02030600000101010101" pitchFamily="18" charset="-127"/>
                <a:ea typeface="HY헤드라인M" panose="02030600000101010101" pitchFamily="18" charset="-127"/>
              </a:rPr>
              <a:t>Job Opportunity</a:t>
            </a:r>
            <a:endParaRPr lang="ko-KR" altLang="en-US" spc="-100">
              <a:latin typeface="HY헤드라인M" panose="02030600000101010101" pitchFamily="18" charset="-127"/>
              <a:ea typeface="HY헤드라인M" panose="02030600000101010101" pitchFamily="18" charset="-127"/>
            </a:endParaRPr>
          </a:p>
        </p:txBody>
      </p:sp>
      <p:pic>
        <p:nvPicPr>
          <p:cNvPr id="172" name="그래픽 171" descr="여성 사무직 근로자 단색으로 채워진">
            <a:extLst>
              <a:ext uri="{FF2B5EF4-FFF2-40B4-BE49-F238E27FC236}">
                <a16:creationId xmlns:a16="http://schemas.microsoft.com/office/drawing/2014/main" id="{4F95B089-E7EB-5429-FFDF-4CADE1477B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86121" y="5686898"/>
            <a:ext cx="397934" cy="397933"/>
          </a:xfrm>
          <a:prstGeom prst="rect">
            <a:avLst/>
          </a:prstGeom>
        </p:spPr>
      </p:pic>
      <p:pic>
        <p:nvPicPr>
          <p:cNvPr id="174" name="그래픽 173" descr="남성 사무직 근로자 단색으로 채워진">
            <a:extLst>
              <a:ext uri="{FF2B5EF4-FFF2-40B4-BE49-F238E27FC236}">
                <a16:creationId xmlns:a16="http://schemas.microsoft.com/office/drawing/2014/main" id="{4BBC3C0F-6E68-C074-FEC0-CF3D39B30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8569" y="5870089"/>
            <a:ext cx="397934" cy="397933"/>
          </a:xfrm>
          <a:prstGeom prst="rect">
            <a:avLst/>
          </a:prstGeom>
        </p:spPr>
      </p:pic>
      <p:pic>
        <p:nvPicPr>
          <p:cNvPr id="183" name="그림 182">
            <a:extLst>
              <a:ext uri="{FF2B5EF4-FFF2-40B4-BE49-F238E27FC236}">
                <a16:creationId xmlns:a16="http://schemas.microsoft.com/office/drawing/2014/main" id="{94156628-40F3-ABBD-610D-9DECA8C74124}"/>
              </a:ext>
            </a:extLst>
          </p:cNvPr>
          <p:cNvPicPr>
            <a:picLocks noChangeAspect="1"/>
          </p:cNvPicPr>
          <p:nvPr/>
        </p:nvPicPr>
        <p:blipFill>
          <a:blip r:embed="rId6"/>
          <a:srcRect t="18313" b="18313"/>
          <a:stretch>
            <a:fillRect/>
          </a:stretch>
        </p:blipFill>
        <p:spPr>
          <a:xfrm>
            <a:off x="9277350" y="5828797"/>
            <a:ext cx="1033306" cy="231591"/>
          </a:xfrm>
          <a:prstGeom prst="rect">
            <a:avLst/>
          </a:prstGeom>
        </p:spPr>
      </p:pic>
      <p:pic>
        <p:nvPicPr>
          <p:cNvPr id="184" name="그림 183">
            <a:extLst>
              <a:ext uri="{FF2B5EF4-FFF2-40B4-BE49-F238E27FC236}">
                <a16:creationId xmlns:a16="http://schemas.microsoft.com/office/drawing/2014/main" id="{A9F4DCFF-A4DF-01DE-03B2-0F3A33E56633}"/>
              </a:ext>
            </a:extLst>
          </p:cNvPr>
          <p:cNvPicPr>
            <a:picLocks noChangeAspect="1"/>
          </p:cNvPicPr>
          <p:nvPr/>
        </p:nvPicPr>
        <p:blipFill>
          <a:blip r:embed="rId7"/>
          <a:stretch>
            <a:fillRect/>
          </a:stretch>
        </p:blipFill>
        <p:spPr>
          <a:xfrm>
            <a:off x="9388323" y="6082393"/>
            <a:ext cx="887290" cy="236103"/>
          </a:xfrm>
          <a:prstGeom prst="rect">
            <a:avLst/>
          </a:prstGeom>
          <a:ln w="6350">
            <a:noFill/>
          </a:ln>
          <a:effectLst/>
        </p:spPr>
      </p:pic>
      <p:pic>
        <p:nvPicPr>
          <p:cNvPr id="185" name="그림 184">
            <a:extLst>
              <a:ext uri="{FF2B5EF4-FFF2-40B4-BE49-F238E27FC236}">
                <a16:creationId xmlns:a16="http://schemas.microsoft.com/office/drawing/2014/main" id="{58CC613B-EA29-B87B-0370-688A971E3548}"/>
              </a:ext>
            </a:extLst>
          </p:cNvPr>
          <p:cNvPicPr>
            <a:picLocks noChangeAspect="1"/>
          </p:cNvPicPr>
          <p:nvPr/>
        </p:nvPicPr>
        <p:blipFill>
          <a:blip r:embed="rId8"/>
          <a:stretch>
            <a:fillRect/>
          </a:stretch>
        </p:blipFill>
        <p:spPr>
          <a:xfrm>
            <a:off x="9197067" y="5624989"/>
            <a:ext cx="1078546" cy="154337"/>
          </a:xfrm>
          <a:prstGeom prst="rect">
            <a:avLst/>
          </a:prstGeom>
        </p:spPr>
      </p:pic>
      <p:grpSp>
        <p:nvGrpSpPr>
          <p:cNvPr id="146" name="그룹 145">
            <a:extLst>
              <a:ext uri="{FF2B5EF4-FFF2-40B4-BE49-F238E27FC236}">
                <a16:creationId xmlns:a16="http://schemas.microsoft.com/office/drawing/2014/main" id="{D95C8ABC-A1C9-7379-9E08-F8AE65B426EE}"/>
              </a:ext>
            </a:extLst>
          </p:cNvPr>
          <p:cNvGrpSpPr/>
          <p:nvPr/>
        </p:nvGrpSpPr>
        <p:grpSpPr>
          <a:xfrm>
            <a:off x="3948583" y="4398379"/>
            <a:ext cx="6493758" cy="853775"/>
            <a:chOff x="2570398" y="381000"/>
            <a:chExt cx="8617155" cy="1276350"/>
          </a:xfrm>
          <a:solidFill>
            <a:schemeClr val="bg1"/>
          </a:solidFill>
          <a:effectLst>
            <a:outerShdw blurRad="127000" dist="38100" dir="8100000" algn="tr" rotWithShape="0">
              <a:prstClr val="black">
                <a:alpha val="40000"/>
              </a:prstClr>
            </a:outerShdw>
          </a:effectLst>
        </p:grpSpPr>
        <p:sp>
          <p:nvSpPr>
            <p:cNvPr id="148" name="사각형: 둥근 대각선 방향 모서리 14">
              <a:extLst>
                <a:ext uri="{FF2B5EF4-FFF2-40B4-BE49-F238E27FC236}">
                  <a16:creationId xmlns:a16="http://schemas.microsoft.com/office/drawing/2014/main" id="{9BFB1B92-A6D2-19EA-3BA1-0E4331204D80}"/>
                </a:ext>
              </a:extLst>
            </p:cNvPr>
            <p:cNvSpPr/>
            <p:nvPr/>
          </p:nvSpPr>
          <p:spPr>
            <a:xfrm flipH="1">
              <a:off x="2806367" y="381000"/>
              <a:ext cx="8381186"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Engagement in </a:t>
              </a:r>
              <a:r>
                <a:rPr lang="en-US" altLang="ko-KR" sz="1300" b="1">
                  <a:solidFill>
                    <a:schemeClr val="tx1"/>
                  </a:solidFill>
                  <a:ea typeface="HY헤드라인M" panose="02030600000101010101" pitchFamily="18" charset="-127"/>
                </a:rPr>
                <a:t>Global Conferences</a:t>
              </a:r>
            </a:p>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International Field Study Opportunities</a:t>
              </a:r>
            </a:p>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Global University Partnerships</a:t>
              </a:r>
            </a:p>
          </p:txBody>
        </p:sp>
        <p:sp>
          <p:nvSpPr>
            <p:cNvPr id="149" name="이등변 삼각형 148">
              <a:extLst>
                <a:ext uri="{FF2B5EF4-FFF2-40B4-BE49-F238E27FC236}">
                  <a16:creationId xmlns:a16="http://schemas.microsoft.com/office/drawing/2014/main" id="{43554F51-9FA5-54D0-E5F2-1A27DA16D4CE}"/>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147" name="TextBox 146">
            <a:extLst>
              <a:ext uri="{FF2B5EF4-FFF2-40B4-BE49-F238E27FC236}">
                <a16:creationId xmlns:a16="http://schemas.microsoft.com/office/drawing/2014/main" id="{0B3D55BD-6208-B056-1309-3ED7A1519E60}"/>
              </a:ext>
            </a:extLst>
          </p:cNvPr>
          <p:cNvSpPr txBox="1"/>
          <p:nvPr/>
        </p:nvSpPr>
        <p:spPr>
          <a:xfrm>
            <a:off x="2357111" y="4537175"/>
            <a:ext cx="1425390"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Global</a:t>
            </a:r>
          </a:p>
          <a:p>
            <a:r>
              <a:rPr lang="en-US" altLang="ko-KR">
                <a:latin typeface="HY헤드라인M" panose="02030600000101010101" pitchFamily="18" charset="-127"/>
                <a:ea typeface="HY헤드라인M" panose="02030600000101010101" pitchFamily="18" charset="-127"/>
              </a:rPr>
              <a:t>Networking</a:t>
            </a:r>
            <a:endParaRPr lang="ko-KR" altLang="en-US">
              <a:latin typeface="HY헤드라인M" panose="02030600000101010101" pitchFamily="18" charset="-127"/>
              <a:ea typeface="HY헤드라인M" panose="02030600000101010101" pitchFamily="18" charset="-127"/>
            </a:endParaRPr>
          </a:p>
        </p:txBody>
      </p:sp>
      <p:pic>
        <p:nvPicPr>
          <p:cNvPr id="169" name="그래픽 168" descr="지구본 윤곽선">
            <a:extLst>
              <a:ext uri="{FF2B5EF4-FFF2-40B4-BE49-F238E27FC236}">
                <a16:creationId xmlns:a16="http://schemas.microsoft.com/office/drawing/2014/main" id="{3D3BC5FD-3CCB-48B3-0F10-5C51682579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78749" y="4602056"/>
            <a:ext cx="477671" cy="477671"/>
          </a:xfrm>
          <a:prstGeom prst="rect">
            <a:avLst/>
          </a:prstGeom>
        </p:spPr>
      </p:pic>
      <p:pic>
        <p:nvPicPr>
          <p:cNvPr id="186" name="그림 185">
            <a:extLst>
              <a:ext uri="{FF2B5EF4-FFF2-40B4-BE49-F238E27FC236}">
                <a16:creationId xmlns:a16="http://schemas.microsoft.com/office/drawing/2014/main" id="{D88B7E46-6DDB-CAB0-A8A9-7497D256BD92}"/>
              </a:ext>
            </a:extLst>
          </p:cNvPr>
          <p:cNvPicPr>
            <a:picLocks noChangeAspect="1"/>
          </p:cNvPicPr>
          <p:nvPr/>
        </p:nvPicPr>
        <p:blipFill>
          <a:blip r:embed="rId11"/>
          <a:stretch>
            <a:fillRect/>
          </a:stretch>
        </p:blipFill>
        <p:spPr>
          <a:xfrm>
            <a:off x="7866812" y="4504173"/>
            <a:ext cx="692501" cy="653304"/>
          </a:xfrm>
          <a:prstGeom prst="rect">
            <a:avLst/>
          </a:prstGeom>
        </p:spPr>
      </p:pic>
      <p:pic>
        <p:nvPicPr>
          <p:cNvPr id="187" name="그림 186">
            <a:extLst>
              <a:ext uri="{FF2B5EF4-FFF2-40B4-BE49-F238E27FC236}">
                <a16:creationId xmlns:a16="http://schemas.microsoft.com/office/drawing/2014/main" id="{89FA0A11-8165-D1E2-F1C6-1493EACBD9A4}"/>
              </a:ext>
            </a:extLst>
          </p:cNvPr>
          <p:cNvPicPr>
            <a:picLocks noChangeAspect="1"/>
          </p:cNvPicPr>
          <p:nvPr/>
        </p:nvPicPr>
        <p:blipFill>
          <a:blip r:embed="rId12"/>
          <a:stretch>
            <a:fillRect/>
          </a:stretch>
        </p:blipFill>
        <p:spPr>
          <a:xfrm>
            <a:off x="8693165" y="4516689"/>
            <a:ext cx="587946" cy="596457"/>
          </a:xfrm>
          <a:prstGeom prst="rect">
            <a:avLst/>
          </a:prstGeom>
        </p:spPr>
      </p:pic>
      <p:pic>
        <p:nvPicPr>
          <p:cNvPr id="188" name="그림 187">
            <a:extLst>
              <a:ext uri="{FF2B5EF4-FFF2-40B4-BE49-F238E27FC236}">
                <a16:creationId xmlns:a16="http://schemas.microsoft.com/office/drawing/2014/main" id="{262CAD99-0A71-A985-B6FB-D5339CA7AE21}"/>
              </a:ext>
            </a:extLst>
          </p:cNvPr>
          <p:cNvPicPr>
            <a:picLocks noChangeAspect="1"/>
          </p:cNvPicPr>
          <p:nvPr/>
        </p:nvPicPr>
        <p:blipFill>
          <a:blip r:embed="rId13"/>
          <a:stretch>
            <a:fillRect/>
          </a:stretch>
        </p:blipFill>
        <p:spPr>
          <a:xfrm>
            <a:off x="9470625" y="4498080"/>
            <a:ext cx="840031" cy="332745"/>
          </a:xfrm>
          <a:prstGeom prst="rect">
            <a:avLst/>
          </a:prstGeom>
        </p:spPr>
      </p:pic>
      <p:pic>
        <p:nvPicPr>
          <p:cNvPr id="189" name="그림 188">
            <a:extLst>
              <a:ext uri="{FF2B5EF4-FFF2-40B4-BE49-F238E27FC236}">
                <a16:creationId xmlns:a16="http://schemas.microsoft.com/office/drawing/2014/main" id="{E071FCE6-DF84-62EC-8541-47D4B7B059EB}"/>
              </a:ext>
            </a:extLst>
          </p:cNvPr>
          <p:cNvPicPr>
            <a:picLocks noChangeAspect="1"/>
          </p:cNvPicPr>
          <p:nvPr/>
        </p:nvPicPr>
        <p:blipFill>
          <a:blip r:embed="rId14"/>
          <a:srcRect r="48253"/>
          <a:stretch>
            <a:fillRect/>
          </a:stretch>
        </p:blipFill>
        <p:spPr>
          <a:xfrm>
            <a:off x="9414963" y="4869428"/>
            <a:ext cx="895693" cy="320534"/>
          </a:xfrm>
          <a:prstGeom prst="rect">
            <a:avLst/>
          </a:prstGeom>
        </p:spPr>
      </p:pic>
      <p:sp>
        <p:nvSpPr>
          <p:cNvPr id="3" name="TextBox 2">
            <a:extLst>
              <a:ext uri="{FF2B5EF4-FFF2-40B4-BE49-F238E27FC236}">
                <a16:creationId xmlns:a16="http://schemas.microsoft.com/office/drawing/2014/main" id="{2033A406-0F23-01CA-A65F-A20621BDC5CA}"/>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237934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728AB-244A-90FD-C750-D1FBB3C0929C}"/>
            </a:ext>
          </a:extLst>
        </p:cNvPr>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BFC0C4A-8D3A-3F3E-D630-19536A2CC1B5}"/>
              </a:ext>
            </a:extLst>
          </p:cNvPr>
          <p:cNvSpPr>
            <a:spLocks noGrp="1"/>
          </p:cNvSpPr>
          <p:nvPr>
            <p:ph type="sldNum" sz="quarter" idx="12"/>
          </p:nvPr>
        </p:nvSpPr>
        <p:spPr/>
        <p:txBody>
          <a:bodyPr/>
          <a:lstStyle/>
          <a:p>
            <a:fld id="{109C872D-39A9-4065-8BF3-6A613116E2A1}" type="slidenum">
              <a:rPr lang="ko-KR" altLang="en-US" smtClean="0"/>
              <a:t>42</a:t>
            </a:fld>
            <a:endParaRPr lang="ko-KR" altLang="en-US"/>
          </a:p>
        </p:txBody>
      </p:sp>
      <p:sp>
        <p:nvSpPr>
          <p:cNvPr id="3" name="제목 2">
            <a:extLst>
              <a:ext uri="{FF2B5EF4-FFF2-40B4-BE49-F238E27FC236}">
                <a16:creationId xmlns:a16="http://schemas.microsoft.com/office/drawing/2014/main" id="{3E637949-E3B1-2BA0-5BF2-6286E3BE6D3B}"/>
              </a:ext>
            </a:extLst>
          </p:cNvPr>
          <p:cNvSpPr>
            <a:spLocks noGrp="1"/>
          </p:cNvSpPr>
          <p:nvPr>
            <p:ph type="title"/>
          </p:nvPr>
        </p:nvSpPr>
        <p:spPr/>
        <p:txBody>
          <a:bodyPr/>
          <a:lstStyle/>
          <a:p>
            <a:r>
              <a:rPr lang="en-US" altLang="ko-KR"/>
              <a:t>Contribution Plan</a:t>
            </a:r>
            <a:endParaRPr lang="ko-KR" altLang="en-US"/>
          </a:p>
        </p:txBody>
      </p:sp>
      <p:grpSp>
        <p:nvGrpSpPr>
          <p:cNvPr id="10" name="그룹 9">
            <a:extLst>
              <a:ext uri="{FF2B5EF4-FFF2-40B4-BE49-F238E27FC236}">
                <a16:creationId xmlns:a16="http://schemas.microsoft.com/office/drawing/2014/main" id="{FA5405CB-DF3C-7271-5943-7C0B6CA6FE84}"/>
              </a:ext>
            </a:extLst>
          </p:cNvPr>
          <p:cNvGrpSpPr/>
          <p:nvPr/>
        </p:nvGrpSpPr>
        <p:grpSpPr>
          <a:xfrm>
            <a:off x="4133810" y="2382525"/>
            <a:ext cx="3924380" cy="3400900"/>
            <a:chOff x="3999453" y="1640173"/>
            <a:chExt cx="4484357" cy="3886179"/>
          </a:xfrm>
        </p:grpSpPr>
        <p:sp>
          <p:nvSpPr>
            <p:cNvPr id="4" name="원호 3">
              <a:extLst>
                <a:ext uri="{FF2B5EF4-FFF2-40B4-BE49-F238E27FC236}">
                  <a16:creationId xmlns:a16="http://schemas.microsoft.com/office/drawing/2014/main" id="{DB4EC3C5-77DD-4363-2B49-B9C5714D0743}"/>
                </a:ext>
              </a:extLst>
            </p:cNvPr>
            <p:cNvSpPr/>
            <p:nvPr/>
          </p:nvSpPr>
          <p:spPr>
            <a:xfrm>
              <a:off x="5277284" y="1640173"/>
              <a:ext cx="2152650" cy="2152649"/>
            </a:xfrm>
            <a:prstGeom prst="arc">
              <a:avLst>
                <a:gd name="adj1" fmla="val 10759983"/>
                <a:gd name="adj2" fmla="val 7537458"/>
              </a:avLst>
            </a:prstGeom>
            <a:ln w="381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원호 4">
              <a:extLst>
                <a:ext uri="{FF2B5EF4-FFF2-40B4-BE49-F238E27FC236}">
                  <a16:creationId xmlns:a16="http://schemas.microsoft.com/office/drawing/2014/main" id="{33208DEE-EA06-7958-538F-1EF8191FCEDE}"/>
                </a:ext>
              </a:extLst>
            </p:cNvPr>
            <p:cNvSpPr/>
            <p:nvPr/>
          </p:nvSpPr>
          <p:spPr>
            <a:xfrm>
              <a:off x="3999453" y="3373702"/>
              <a:ext cx="2152650" cy="2152650"/>
            </a:xfrm>
            <a:prstGeom prst="arc">
              <a:avLst>
                <a:gd name="adj1" fmla="val 2215506"/>
                <a:gd name="adj2" fmla="val 18349579"/>
              </a:avLst>
            </a:prstGeom>
            <a:ln w="3810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원호 21">
              <a:extLst>
                <a:ext uri="{FF2B5EF4-FFF2-40B4-BE49-F238E27FC236}">
                  <a16:creationId xmlns:a16="http://schemas.microsoft.com/office/drawing/2014/main" id="{C02314CC-6C33-BF2F-94BB-7E45C5FD12E5}"/>
                </a:ext>
              </a:extLst>
            </p:cNvPr>
            <p:cNvSpPr/>
            <p:nvPr/>
          </p:nvSpPr>
          <p:spPr>
            <a:xfrm>
              <a:off x="6331160" y="3373702"/>
              <a:ext cx="2152650" cy="2152650"/>
            </a:xfrm>
            <a:prstGeom prst="arc">
              <a:avLst>
                <a:gd name="adj1" fmla="val 17787153"/>
                <a:gd name="adj2" fmla="val 10810272"/>
              </a:avLst>
            </a:prstGeom>
            <a:ln w="381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1774C31A-6279-76CC-C81A-130043C77F35}"/>
                </a:ext>
              </a:extLst>
            </p:cNvPr>
            <p:cNvSpPr txBox="1"/>
            <p:nvPr/>
          </p:nvSpPr>
          <p:spPr>
            <a:xfrm>
              <a:off x="4202468" y="3735634"/>
              <a:ext cx="1779431" cy="1371606"/>
            </a:xfrm>
            <a:prstGeom prst="rect">
              <a:avLst/>
            </a:prstGeom>
            <a:noFill/>
          </p:spPr>
          <p:txBody>
            <a:bodyPr wrap="square">
              <a:spAutoFit/>
            </a:bodyPr>
            <a:lstStyle/>
            <a:p>
              <a:pPr algn="ctr"/>
              <a:r>
                <a:rPr lang="en-US" altLang="ko-KR" spc="-50">
                  <a:ln w="3175">
                    <a:noFill/>
                  </a:ln>
                  <a:latin typeface="HY헤드라인M" panose="02030600000101010101" pitchFamily="18" charset="-127"/>
                  <a:ea typeface="HY헤드라인M" panose="02030600000101010101" pitchFamily="18" charset="-127"/>
                </a:rPr>
                <a:t>Human</a:t>
              </a:r>
            </a:p>
            <a:p>
              <a:pPr algn="ctr"/>
              <a:r>
                <a:rPr lang="en-US" altLang="ko-KR" spc="-50">
                  <a:ln w="3175">
                    <a:noFill/>
                  </a:ln>
                  <a:latin typeface="HY헤드라인M" panose="02030600000101010101" pitchFamily="18" charset="-127"/>
                  <a:ea typeface="HY헤드라인M" panose="02030600000101010101" pitchFamily="18" charset="-127"/>
                </a:rPr>
                <a:t>Resource</a:t>
              </a:r>
            </a:p>
            <a:p>
              <a:pPr algn="ctr"/>
              <a:r>
                <a:rPr lang="en-US" altLang="ko-KR" spc="-50">
                  <a:ln w="3175">
                    <a:noFill/>
                  </a:ln>
                  <a:latin typeface="HY헤드라인M" panose="02030600000101010101" pitchFamily="18" charset="-127"/>
                  <a:ea typeface="HY헤드라인M" panose="02030600000101010101" pitchFamily="18" charset="-127"/>
                </a:rPr>
                <a:t>Development</a:t>
              </a:r>
            </a:p>
            <a:p>
              <a:pPr algn="ctr"/>
              <a:r>
                <a:rPr lang="en-US" altLang="ko-KR" spc="-50">
                  <a:ln w="3175">
                    <a:noFill/>
                  </a:ln>
                  <a:latin typeface="HY헤드라인M" panose="02030600000101010101" pitchFamily="18" charset="-127"/>
                  <a:ea typeface="HY헤드라인M" panose="02030600000101010101" pitchFamily="18" charset="-127"/>
                </a:rPr>
                <a:t>Program</a:t>
              </a:r>
            </a:p>
          </p:txBody>
        </p:sp>
        <p:sp>
          <p:nvSpPr>
            <p:cNvPr id="7" name="TextBox 6">
              <a:extLst>
                <a:ext uri="{FF2B5EF4-FFF2-40B4-BE49-F238E27FC236}">
                  <a16:creationId xmlns:a16="http://schemas.microsoft.com/office/drawing/2014/main" id="{32D2D5A8-7F4C-116F-82B9-35CE3FD6D540}"/>
                </a:ext>
              </a:extLst>
            </p:cNvPr>
            <p:cNvSpPr txBox="1"/>
            <p:nvPr/>
          </p:nvSpPr>
          <p:spPr>
            <a:xfrm>
              <a:off x="5360162" y="2145429"/>
              <a:ext cx="1986892" cy="1055082"/>
            </a:xfrm>
            <a:prstGeom prst="rect">
              <a:avLst/>
            </a:prstGeom>
            <a:noFill/>
          </p:spPr>
          <p:txBody>
            <a:bodyPr wrap="square">
              <a:spAutoFit/>
            </a:bodyPr>
            <a:lstStyle/>
            <a:p>
              <a:pPr algn="ctr"/>
              <a:r>
                <a:rPr lang="en-US" altLang="ko-KR" spc="-50">
                  <a:ln w="3175">
                    <a:noFill/>
                  </a:ln>
                  <a:latin typeface="HY헤드라인M" panose="02030600000101010101" pitchFamily="18" charset="-127"/>
                  <a:ea typeface="HY헤드라인M" panose="02030600000101010101" pitchFamily="18" charset="-127"/>
                </a:rPr>
                <a:t>Leading Research Center</a:t>
              </a:r>
            </a:p>
          </p:txBody>
        </p:sp>
        <p:sp>
          <p:nvSpPr>
            <p:cNvPr id="8" name="TextBox 7">
              <a:extLst>
                <a:ext uri="{FF2B5EF4-FFF2-40B4-BE49-F238E27FC236}">
                  <a16:creationId xmlns:a16="http://schemas.microsoft.com/office/drawing/2014/main" id="{43DEFA01-6D68-8A8E-8152-3D5AB2C244D6}"/>
                </a:ext>
              </a:extLst>
            </p:cNvPr>
            <p:cNvSpPr txBox="1"/>
            <p:nvPr/>
          </p:nvSpPr>
          <p:spPr>
            <a:xfrm>
              <a:off x="6452601" y="3868189"/>
              <a:ext cx="1954666" cy="1055081"/>
            </a:xfrm>
            <a:prstGeom prst="rect">
              <a:avLst/>
            </a:prstGeom>
            <a:noFill/>
          </p:spPr>
          <p:txBody>
            <a:bodyPr wrap="square">
              <a:spAutoFit/>
            </a:bodyPr>
            <a:lstStyle/>
            <a:p>
              <a:pPr algn="ctr"/>
              <a:r>
                <a:rPr lang="en-US" altLang="ko-KR">
                  <a:ln w="3175">
                    <a:noFill/>
                  </a:ln>
                  <a:latin typeface="HY헤드라인M" panose="02030600000101010101" pitchFamily="18" charset="-127"/>
                  <a:ea typeface="HY헤드라인M" panose="02030600000101010101" pitchFamily="18" charset="-127"/>
                </a:rPr>
                <a:t>Regional</a:t>
              </a:r>
            </a:p>
            <a:p>
              <a:pPr algn="ctr"/>
              <a:r>
                <a:rPr lang="en-US" altLang="ko-KR">
                  <a:ln w="3175">
                    <a:noFill/>
                  </a:ln>
                  <a:latin typeface="HY헤드라인M" panose="02030600000101010101" pitchFamily="18" charset="-127"/>
                  <a:ea typeface="HY헤드라인M" panose="02030600000101010101" pitchFamily="18" charset="-127"/>
                </a:rPr>
                <a:t>Society</a:t>
              </a:r>
            </a:p>
            <a:p>
              <a:pPr algn="ctr"/>
              <a:r>
                <a:rPr lang="en-US" altLang="ko-KR">
                  <a:ln w="3175">
                    <a:noFill/>
                  </a:ln>
                  <a:latin typeface="HY헤드라인M" panose="02030600000101010101" pitchFamily="18" charset="-127"/>
                  <a:ea typeface="HY헤드라인M" panose="02030600000101010101" pitchFamily="18" charset="-127"/>
                </a:rPr>
                <a:t>Development</a:t>
              </a:r>
            </a:p>
          </p:txBody>
        </p:sp>
      </p:grpSp>
      <p:sp>
        <p:nvSpPr>
          <p:cNvPr id="11" name="TextBox 10">
            <a:extLst>
              <a:ext uri="{FF2B5EF4-FFF2-40B4-BE49-F238E27FC236}">
                <a16:creationId xmlns:a16="http://schemas.microsoft.com/office/drawing/2014/main" id="{A2C55CC8-AEC6-48A8-DC30-91ED768EA89C}"/>
              </a:ext>
            </a:extLst>
          </p:cNvPr>
          <p:cNvSpPr txBox="1"/>
          <p:nvPr/>
        </p:nvSpPr>
        <p:spPr>
          <a:xfrm>
            <a:off x="7271037" y="1773503"/>
            <a:ext cx="2719085" cy="1554272"/>
          </a:xfrm>
          <a:prstGeom prst="rect">
            <a:avLst/>
          </a:prstGeom>
          <a:noFill/>
        </p:spPr>
        <p:txBody>
          <a:bodyPr wrap="square" rtlCol="0">
            <a:spAutoFit/>
          </a:bodyPr>
          <a:lstStyle/>
          <a:p>
            <a:pPr algn="ctr"/>
            <a:r>
              <a:rPr lang="en-US" altLang="ko-KR" sz="1700">
                <a:latin typeface="HY헤드라인M" panose="02030600000101010101" pitchFamily="18" charset="-127"/>
                <a:ea typeface="HY헤드라인M" panose="02030600000101010101" pitchFamily="18" charset="-127"/>
              </a:rPr>
              <a:t>Convergence</a:t>
            </a:r>
          </a:p>
          <a:p>
            <a:pPr algn="ctr">
              <a:spcAft>
                <a:spcPts val="600"/>
              </a:spcAft>
            </a:pPr>
            <a:r>
              <a:rPr lang="en-US" altLang="ko-KR" sz="1700">
                <a:latin typeface="HY헤드라인M" panose="02030600000101010101" pitchFamily="18" charset="-127"/>
                <a:ea typeface="HY헤드라인M" panose="02030600000101010101" pitchFamily="18" charset="-127"/>
              </a:rPr>
              <a:t>Research Center</a:t>
            </a:r>
          </a:p>
          <a:p>
            <a:pPr marL="74250" algn="ctr"/>
            <a:r>
              <a:rPr lang="en-US" altLang="ko-KR" sz="1400"/>
              <a:t>Promoting transdisciplinary research across science,</a:t>
            </a:r>
          </a:p>
          <a:p>
            <a:pPr marL="74250" algn="ctr"/>
            <a:r>
              <a:rPr lang="en-US" altLang="ko-KR" sz="1400" spc="-50"/>
              <a:t>technology, and the humanities</a:t>
            </a:r>
          </a:p>
          <a:p>
            <a:pPr marL="74250" algn="ctr"/>
            <a:r>
              <a:rPr lang="en-US" altLang="ko-KR" sz="1400"/>
              <a:t>and social sciences</a:t>
            </a:r>
            <a:endParaRPr lang="en-US" altLang="ko-KR" sz="1400">
              <a:ea typeface="HY헤드라인M" panose="02030600000101010101" pitchFamily="18" charset="-127"/>
            </a:endParaRPr>
          </a:p>
        </p:txBody>
      </p:sp>
      <p:sp>
        <p:nvSpPr>
          <p:cNvPr id="13" name="TextBox 12">
            <a:extLst>
              <a:ext uri="{FF2B5EF4-FFF2-40B4-BE49-F238E27FC236}">
                <a16:creationId xmlns:a16="http://schemas.microsoft.com/office/drawing/2014/main" id="{30986C8C-7770-D69A-EDD9-56FD6F2734E7}"/>
              </a:ext>
            </a:extLst>
          </p:cNvPr>
          <p:cNvSpPr txBox="1"/>
          <p:nvPr/>
        </p:nvSpPr>
        <p:spPr>
          <a:xfrm>
            <a:off x="714331" y="706189"/>
            <a:ext cx="6838957" cy="920252"/>
          </a:xfrm>
          <a:prstGeom prst="rect">
            <a:avLst/>
          </a:prstGeom>
          <a:noFill/>
        </p:spPr>
        <p:txBody>
          <a:bodyPr wrap="square" rtlCol="0">
            <a:spAutoFit/>
          </a:bodyPr>
          <a:lstStyle/>
          <a:p>
            <a:pPr>
              <a:lnSpc>
                <a:spcPct val="120000"/>
              </a:lnSpc>
            </a:pPr>
            <a:r>
              <a:rPr lang="en-US" altLang="ko-KR" sz="2300">
                <a:latin typeface="HY헤드라인M" panose="02030600000101010101" pitchFamily="18" charset="-127"/>
                <a:ea typeface="HY헤드라인M" panose="02030600000101010101" pitchFamily="18" charset="-127"/>
              </a:rPr>
              <a:t>Fostering Interdisciplinary Talent</a:t>
            </a:r>
          </a:p>
          <a:p>
            <a:pPr>
              <a:lnSpc>
                <a:spcPct val="120000"/>
              </a:lnSpc>
            </a:pPr>
            <a:r>
              <a:rPr lang="en-US" altLang="ko-KR" sz="2300">
                <a:latin typeface="HY헤드라인M" panose="02030600000101010101" pitchFamily="18" charset="-127"/>
                <a:ea typeface="HY헤드라인M" panose="02030600000101010101" pitchFamily="18" charset="-127"/>
              </a:rPr>
              <a:t>to Support Regional and National Development</a:t>
            </a:r>
          </a:p>
        </p:txBody>
      </p:sp>
      <p:grpSp>
        <p:nvGrpSpPr>
          <p:cNvPr id="16" name="그룹 15">
            <a:extLst>
              <a:ext uri="{FF2B5EF4-FFF2-40B4-BE49-F238E27FC236}">
                <a16:creationId xmlns:a16="http://schemas.microsoft.com/office/drawing/2014/main" id="{2CC98A39-0B9E-D748-F99B-46B86D24263A}"/>
              </a:ext>
            </a:extLst>
          </p:cNvPr>
          <p:cNvGrpSpPr/>
          <p:nvPr/>
        </p:nvGrpSpPr>
        <p:grpSpPr>
          <a:xfrm>
            <a:off x="9821531" y="1873040"/>
            <a:ext cx="2246644" cy="1595137"/>
            <a:chOff x="-300305" y="1879358"/>
            <a:chExt cx="4140683" cy="3049342"/>
          </a:xfrm>
        </p:grpSpPr>
        <p:pic>
          <p:nvPicPr>
            <p:cNvPr id="14" name="그림 13">
              <a:extLst>
                <a:ext uri="{FF2B5EF4-FFF2-40B4-BE49-F238E27FC236}">
                  <a16:creationId xmlns:a16="http://schemas.microsoft.com/office/drawing/2014/main" id="{B6F917A5-4929-9BEA-FB71-33D07301D933}"/>
                </a:ext>
              </a:extLst>
            </p:cNvPr>
            <p:cNvPicPr>
              <a:picLocks noChangeAspect="1"/>
            </p:cNvPicPr>
            <p:nvPr/>
          </p:nvPicPr>
          <p:blipFill>
            <a:blip r:embed="rId3"/>
            <a:stretch>
              <a:fillRect/>
            </a:stretch>
          </p:blipFill>
          <p:spPr>
            <a:xfrm>
              <a:off x="82410" y="1879358"/>
              <a:ext cx="3229229" cy="2255082"/>
            </a:xfrm>
            <a:prstGeom prst="rect">
              <a:avLst/>
            </a:prstGeom>
          </p:spPr>
        </p:pic>
        <p:sp>
          <p:nvSpPr>
            <p:cNvPr id="15" name="TextBox 14">
              <a:extLst>
                <a:ext uri="{FF2B5EF4-FFF2-40B4-BE49-F238E27FC236}">
                  <a16:creationId xmlns:a16="http://schemas.microsoft.com/office/drawing/2014/main" id="{5B9D7D06-F885-BDE4-8B4F-6D075174C08A}"/>
                </a:ext>
              </a:extLst>
            </p:cNvPr>
            <p:cNvSpPr txBox="1"/>
            <p:nvPr/>
          </p:nvSpPr>
          <p:spPr>
            <a:xfrm>
              <a:off x="-300305" y="4134414"/>
              <a:ext cx="4140683" cy="794286"/>
            </a:xfrm>
            <a:prstGeom prst="rect">
              <a:avLst/>
            </a:prstGeom>
            <a:noFill/>
          </p:spPr>
          <p:txBody>
            <a:bodyPr wrap="square" rtlCol="0" anchor="ctr">
              <a:spAutoFit/>
            </a:bodyPr>
            <a:lstStyle/>
            <a:p>
              <a:pPr algn="ctr"/>
              <a:r>
                <a:rPr lang="en-US" altLang="ko-KR" sz="1050">
                  <a:solidFill>
                    <a:schemeClr val="accent2">
                      <a:lumMod val="75000"/>
                    </a:schemeClr>
                  </a:solidFill>
                  <a:latin typeface="+mn-ea"/>
                </a:rPr>
                <a:t>(May 2022) Ajou University,</a:t>
              </a:r>
            </a:p>
            <a:p>
              <a:pPr algn="ctr"/>
              <a:r>
                <a:rPr lang="en-US" altLang="ko-KR" sz="1050">
                  <a:solidFill>
                    <a:schemeClr val="accent2">
                      <a:lumMod val="75000"/>
                    </a:schemeClr>
                  </a:solidFill>
                  <a:latin typeface="+mn-ea"/>
                </a:rPr>
                <a:t>Applied for the CRC program</a:t>
              </a:r>
              <a:endParaRPr lang="ko-KR" altLang="en-US" sz="1050" spc="-60">
                <a:ln w="3175">
                  <a:noFill/>
                </a:ln>
                <a:solidFill>
                  <a:schemeClr val="accent2">
                    <a:lumMod val="75000"/>
                  </a:schemeClr>
                </a:solidFill>
                <a:latin typeface="+mn-ea"/>
              </a:endParaRPr>
            </a:p>
          </p:txBody>
        </p:sp>
      </p:grpSp>
      <p:grpSp>
        <p:nvGrpSpPr>
          <p:cNvPr id="42" name="그룹 41">
            <a:extLst>
              <a:ext uri="{FF2B5EF4-FFF2-40B4-BE49-F238E27FC236}">
                <a16:creationId xmlns:a16="http://schemas.microsoft.com/office/drawing/2014/main" id="{81347683-72D6-4B5C-F46F-A96EA7BC846B}"/>
              </a:ext>
            </a:extLst>
          </p:cNvPr>
          <p:cNvGrpSpPr/>
          <p:nvPr/>
        </p:nvGrpSpPr>
        <p:grpSpPr>
          <a:xfrm>
            <a:off x="8233938" y="4331852"/>
            <a:ext cx="3621056" cy="1452359"/>
            <a:chOff x="8214888" y="4329358"/>
            <a:chExt cx="3621056" cy="1452359"/>
          </a:xfrm>
        </p:grpSpPr>
        <p:sp>
          <p:nvSpPr>
            <p:cNvPr id="9" name="TextBox 8">
              <a:extLst>
                <a:ext uri="{FF2B5EF4-FFF2-40B4-BE49-F238E27FC236}">
                  <a16:creationId xmlns:a16="http://schemas.microsoft.com/office/drawing/2014/main" id="{D6108F26-2C87-FB03-C616-F74121D1CA42}"/>
                </a:ext>
              </a:extLst>
            </p:cNvPr>
            <p:cNvSpPr txBox="1"/>
            <p:nvPr/>
          </p:nvSpPr>
          <p:spPr>
            <a:xfrm>
              <a:off x="8214888" y="4329358"/>
              <a:ext cx="3621056" cy="1123384"/>
            </a:xfrm>
            <a:prstGeom prst="rect">
              <a:avLst/>
            </a:prstGeom>
            <a:noFill/>
          </p:spPr>
          <p:txBody>
            <a:bodyPr wrap="square" rtlCol="0">
              <a:spAutoFit/>
            </a:bodyPr>
            <a:lstStyle/>
            <a:p>
              <a:pPr algn="ctr"/>
              <a:r>
                <a:rPr lang="en-US" altLang="ko-KR" sz="1700">
                  <a:latin typeface="HY헤드라인M" panose="02030600000101010101" pitchFamily="18" charset="-127"/>
                  <a:ea typeface="HY헤드라인M" panose="02030600000101010101" pitchFamily="18" charset="-127"/>
                </a:rPr>
                <a:t>Community-Based</a:t>
              </a:r>
            </a:p>
            <a:p>
              <a:pPr algn="ctr">
                <a:spcAft>
                  <a:spcPts val="600"/>
                </a:spcAft>
              </a:pPr>
              <a:r>
                <a:rPr lang="en-US" altLang="ko-KR" sz="1700">
                  <a:latin typeface="HY헤드라인M" panose="02030600000101010101" pitchFamily="18" charset="-127"/>
                  <a:ea typeface="HY헤드라인M" panose="02030600000101010101" pitchFamily="18" charset="-127"/>
                </a:rPr>
                <a:t>Research Engagement</a:t>
              </a:r>
              <a:endParaRPr lang="en-US" altLang="ko-KR" sz="300">
                <a:ea typeface="HY헤드라인M" panose="02030600000101010101" pitchFamily="18" charset="-127"/>
              </a:endParaRPr>
            </a:p>
            <a:p>
              <a:pPr marL="74250" algn="ctr">
                <a:spcAft>
                  <a:spcPts val="600"/>
                </a:spcAft>
              </a:pPr>
              <a:r>
                <a:rPr lang="en-US" altLang="ko-KR" sz="1400"/>
                <a:t>Contributing to the community through partnerships with local research institutes</a:t>
              </a:r>
              <a:endParaRPr lang="en-US" altLang="ko-KR" sz="1400">
                <a:ea typeface="HY헤드라인M" panose="02030600000101010101" pitchFamily="18" charset="-127"/>
              </a:endParaRPr>
            </a:p>
          </p:txBody>
        </p:sp>
        <p:grpSp>
          <p:nvGrpSpPr>
            <p:cNvPr id="17" name="그룹 16">
              <a:extLst>
                <a:ext uri="{FF2B5EF4-FFF2-40B4-BE49-F238E27FC236}">
                  <a16:creationId xmlns:a16="http://schemas.microsoft.com/office/drawing/2014/main" id="{6254E000-E6D5-3898-05B7-2A71743EEC3C}"/>
                </a:ext>
              </a:extLst>
            </p:cNvPr>
            <p:cNvGrpSpPr/>
            <p:nvPr/>
          </p:nvGrpSpPr>
          <p:grpSpPr>
            <a:xfrm>
              <a:off x="8562283" y="5537641"/>
              <a:ext cx="2963037" cy="244076"/>
              <a:chOff x="399482" y="5712721"/>
              <a:chExt cx="2963037" cy="244076"/>
            </a:xfrm>
          </p:grpSpPr>
          <p:pic>
            <p:nvPicPr>
              <p:cNvPr id="20" name="그림 19">
                <a:extLst>
                  <a:ext uri="{FF2B5EF4-FFF2-40B4-BE49-F238E27FC236}">
                    <a16:creationId xmlns:a16="http://schemas.microsoft.com/office/drawing/2014/main" id="{4C476FDA-82E9-B0FB-0356-8C34D9DD895F}"/>
                  </a:ext>
                </a:extLst>
              </p:cNvPr>
              <p:cNvPicPr>
                <a:picLocks noChangeAspect="1"/>
              </p:cNvPicPr>
              <p:nvPr/>
            </p:nvPicPr>
            <p:blipFill>
              <a:blip r:embed="rId4"/>
              <a:stretch>
                <a:fillRect/>
              </a:stretch>
            </p:blipFill>
            <p:spPr>
              <a:xfrm>
                <a:off x="399482" y="5712721"/>
                <a:ext cx="917254" cy="244076"/>
              </a:xfrm>
              <a:prstGeom prst="rect">
                <a:avLst/>
              </a:prstGeom>
              <a:ln w="6350">
                <a:solidFill>
                  <a:schemeClr val="tx1">
                    <a:lumMod val="50000"/>
                    <a:lumOff val="50000"/>
                  </a:schemeClr>
                </a:solidFill>
              </a:ln>
              <a:effectLst>
                <a:outerShdw blurRad="50800" dist="38100" dir="2700000" algn="tl" rotWithShape="0">
                  <a:prstClr val="black">
                    <a:alpha val="40000"/>
                  </a:prstClr>
                </a:outerShdw>
              </a:effectLst>
            </p:spPr>
          </p:pic>
          <p:pic>
            <p:nvPicPr>
              <p:cNvPr id="23" name="그림 22">
                <a:extLst>
                  <a:ext uri="{FF2B5EF4-FFF2-40B4-BE49-F238E27FC236}">
                    <a16:creationId xmlns:a16="http://schemas.microsoft.com/office/drawing/2014/main" id="{2D887931-F1A2-1809-77BA-58282E7C9C7E}"/>
                  </a:ext>
                </a:extLst>
              </p:cNvPr>
              <p:cNvPicPr>
                <a:picLocks noChangeAspect="1"/>
              </p:cNvPicPr>
              <p:nvPr/>
            </p:nvPicPr>
            <p:blipFill>
              <a:blip r:embed="rId5">
                <a:alphaModFix amt="85000"/>
              </a:blip>
              <a:stretch>
                <a:fillRect/>
              </a:stretch>
            </p:blipFill>
            <p:spPr>
              <a:xfrm>
                <a:off x="1404134" y="5712721"/>
                <a:ext cx="1181060" cy="243290"/>
              </a:xfrm>
              <a:prstGeom prst="rect">
                <a:avLst/>
              </a:prstGeom>
              <a:ln w="6350">
                <a:solidFill>
                  <a:schemeClr val="tx1">
                    <a:lumMod val="50000"/>
                    <a:lumOff val="50000"/>
                  </a:schemeClr>
                </a:solidFill>
              </a:ln>
            </p:spPr>
          </p:pic>
          <p:pic>
            <p:nvPicPr>
              <p:cNvPr id="25" name="그림 24">
                <a:extLst>
                  <a:ext uri="{FF2B5EF4-FFF2-40B4-BE49-F238E27FC236}">
                    <a16:creationId xmlns:a16="http://schemas.microsoft.com/office/drawing/2014/main" id="{B736446C-1D58-32A4-29E7-723CE67D45AC}"/>
                  </a:ext>
                </a:extLst>
              </p:cNvPr>
              <p:cNvPicPr>
                <a:picLocks noChangeAspect="1"/>
              </p:cNvPicPr>
              <p:nvPr/>
            </p:nvPicPr>
            <p:blipFill>
              <a:blip r:embed="rId6">
                <a:alphaModFix amt="70000"/>
              </a:blip>
              <a:stretch>
                <a:fillRect/>
              </a:stretch>
            </p:blipFill>
            <p:spPr>
              <a:xfrm>
                <a:off x="2672592" y="5712722"/>
                <a:ext cx="689927" cy="243290"/>
              </a:xfrm>
              <a:prstGeom prst="rect">
                <a:avLst/>
              </a:prstGeom>
              <a:ln w="6350">
                <a:solidFill>
                  <a:schemeClr val="tx1">
                    <a:lumMod val="50000"/>
                    <a:lumOff val="50000"/>
                  </a:schemeClr>
                </a:solidFill>
              </a:ln>
            </p:spPr>
          </p:pic>
        </p:grpSp>
      </p:grpSp>
      <p:grpSp>
        <p:nvGrpSpPr>
          <p:cNvPr id="36" name="그룹 35">
            <a:extLst>
              <a:ext uri="{FF2B5EF4-FFF2-40B4-BE49-F238E27FC236}">
                <a16:creationId xmlns:a16="http://schemas.microsoft.com/office/drawing/2014/main" id="{88E2EC47-5782-88E4-A893-3619851FDE1A}"/>
              </a:ext>
            </a:extLst>
          </p:cNvPr>
          <p:cNvGrpSpPr/>
          <p:nvPr/>
        </p:nvGrpSpPr>
        <p:grpSpPr>
          <a:xfrm>
            <a:off x="337006" y="2711367"/>
            <a:ext cx="3621056" cy="1780974"/>
            <a:chOff x="7537916" y="1980329"/>
            <a:chExt cx="3621056" cy="1780974"/>
          </a:xfrm>
        </p:grpSpPr>
        <p:sp>
          <p:nvSpPr>
            <p:cNvPr id="18" name="TextBox 17">
              <a:extLst>
                <a:ext uri="{FF2B5EF4-FFF2-40B4-BE49-F238E27FC236}">
                  <a16:creationId xmlns:a16="http://schemas.microsoft.com/office/drawing/2014/main" id="{525EBC28-F264-E616-9D34-6DBDE8E8287E}"/>
                </a:ext>
              </a:extLst>
            </p:cNvPr>
            <p:cNvSpPr txBox="1"/>
            <p:nvPr/>
          </p:nvSpPr>
          <p:spPr>
            <a:xfrm>
              <a:off x="7537916" y="2207031"/>
              <a:ext cx="3621056" cy="1554272"/>
            </a:xfrm>
            <a:prstGeom prst="rect">
              <a:avLst/>
            </a:prstGeom>
            <a:noFill/>
          </p:spPr>
          <p:txBody>
            <a:bodyPr wrap="square" rtlCol="0">
              <a:spAutoFit/>
            </a:bodyPr>
            <a:lstStyle/>
            <a:p>
              <a:pPr algn="ctr">
                <a:spcAft>
                  <a:spcPts val="600"/>
                </a:spcAft>
              </a:pPr>
              <a:r>
                <a:rPr lang="en-US" altLang="ko-KR" sz="1700">
                  <a:latin typeface="HY헤드라인M" panose="02030600000101010101" pitchFamily="18" charset="-127"/>
                  <a:ea typeface="HY헤드라인M" panose="02030600000101010101" pitchFamily="18" charset="-127"/>
                </a:rPr>
                <a:t>Graduate School Specialized in Climate Change</a:t>
              </a:r>
              <a:endParaRPr lang="en-US" altLang="ko-KR" sz="300">
                <a:ea typeface="HY헤드라인M" panose="02030600000101010101" pitchFamily="18" charset="-127"/>
              </a:endParaRPr>
            </a:p>
            <a:p>
              <a:pPr algn="ctr"/>
              <a:r>
                <a:rPr lang="en-US" altLang="ko-KR" sz="1400"/>
                <a:t>Graduate programs to train experts and conduct foundational research for national climate policy and</a:t>
              </a:r>
            </a:p>
            <a:p>
              <a:pPr algn="ctr"/>
              <a:r>
                <a:rPr lang="en-US" altLang="ko-KR" sz="1400"/>
                <a:t>international climate commitments</a:t>
              </a:r>
            </a:p>
          </p:txBody>
        </p:sp>
        <p:grpSp>
          <p:nvGrpSpPr>
            <p:cNvPr id="35" name="그룹 34">
              <a:extLst>
                <a:ext uri="{FF2B5EF4-FFF2-40B4-BE49-F238E27FC236}">
                  <a16:creationId xmlns:a16="http://schemas.microsoft.com/office/drawing/2014/main" id="{8C9662DF-F173-9B2B-2358-E68EF6578B9C}"/>
                </a:ext>
              </a:extLst>
            </p:cNvPr>
            <p:cNvGrpSpPr/>
            <p:nvPr/>
          </p:nvGrpSpPr>
          <p:grpSpPr>
            <a:xfrm>
              <a:off x="8333900" y="1980329"/>
              <a:ext cx="2029087" cy="217177"/>
              <a:chOff x="7735015" y="3989607"/>
              <a:chExt cx="4539234" cy="485843"/>
            </a:xfrm>
          </p:grpSpPr>
          <p:pic>
            <p:nvPicPr>
              <p:cNvPr id="30" name="그림 29">
                <a:extLst>
                  <a:ext uri="{FF2B5EF4-FFF2-40B4-BE49-F238E27FC236}">
                    <a16:creationId xmlns:a16="http://schemas.microsoft.com/office/drawing/2014/main" id="{57C87E11-9D46-FFF4-31F7-762CB45BF61F}"/>
                  </a:ext>
                </a:extLst>
              </p:cNvPr>
              <p:cNvPicPr>
                <a:picLocks noChangeAspect="1"/>
              </p:cNvPicPr>
              <p:nvPr/>
            </p:nvPicPr>
            <p:blipFill>
              <a:blip r:embed="rId7"/>
              <a:stretch>
                <a:fillRect/>
              </a:stretch>
            </p:blipFill>
            <p:spPr>
              <a:xfrm>
                <a:off x="9292507" y="3989607"/>
                <a:ext cx="2981742" cy="485843"/>
              </a:xfrm>
              <a:prstGeom prst="rect">
                <a:avLst/>
              </a:prstGeom>
            </p:spPr>
          </p:pic>
          <p:pic>
            <p:nvPicPr>
              <p:cNvPr id="33" name="그림 32" descr="폰트, 그래픽, 로고, 상징이(가) 표시된 사진&#10;&#10;AI 생성 콘텐츠는 정확하지 않을 수 있습니다.">
                <a:extLst>
                  <a:ext uri="{FF2B5EF4-FFF2-40B4-BE49-F238E27FC236}">
                    <a16:creationId xmlns:a16="http://schemas.microsoft.com/office/drawing/2014/main" id="{DAF1D905-7968-F706-6273-B440A61ED1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5015" y="3996092"/>
                <a:ext cx="1458419" cy="461832"/>
              </a:xfrm>
              <a:prstGeom prst="rect">
                <a:avLst/>
              </a:prstGeom>
            </p:spPr>
          </p:pic>
        </p:grpSp>
      </p:grpSp>
      <p:sp>
        <p:nvSpPr>
          <p:cNvPr id="38" name="TextBox 37">
            <a:extLst>
              <a:ext uri="{FF2B5EF4-FFF2-40B4-BE49-F238E27FC236}">
                <a16:creationId xmlns:a16="http://schemas.microsoft.com/office/drawing/2014/main" id="{9D775FB6-EBAC-811B-CCA6-E6D0288DC3E1}"/>
              </a:ext>
            </a:extLst>
          </p:cNvPr>
          <p:cNvSpPr txBox="1"/>
          <p:nvPr/>
        </p:nvSpPr>
        <p:spPr>
          <a:xfrm>
            <a:off x="537328" y="4585294"/>
            <a:ext cx="3116899" cy="415498"/>
          </a:xfrm>
          <a:prstGeom prst="rect">
            <a:avLst/>
          </a:prstGeom>
          <a:noFill/>
        </p:spPr>
        <p:txBody>
          <a:bodyPr wrap="square" rtlCol="0">
            <a:spAutoFit/>
          </a:bodyPr>
          <a:lstStyle/>
          <a:p>
            <a:pPr algn="ctr"/>
            <a:r>
              <a:rPr lang="en-US" altLang="ko-KR" sz="1050">
                <a:solidFill>
                  <a:schemeClr val="accent1"/>
                </a:solidFill>
                <a:ea typeface="HY헤드라인M" panose="02030600000101010101" pitchFamily="18" charset="-127"/>
              </a:rPr>
              <a:t>(2019-2024) Ajou University,</a:t>
            </a:r>
            <a:endParaRPr lang="en-US" altLang="ko-KR" sz="500">
              <a:solidFill>
                <a:schemeClr val="accent1"/>
              </a:solidFill>
              <a:ea typeface="HY헤드라인M" panose="02030600000101010101" pitchFamily="18" charset="-127"/>
            </a:endParaRPr>
          </a:p>
          <a:p>
            <a:pPr algn="ctr"/>
            <a:r>
              <a:rPr lang="en-US" altLang="ko-KR" sz="1050">
                <a:solidFill>
                  <a:schemeClr val="accent1"/>
                </a:solidFill>
                <a:ea typeface="HY헤드라인M" panose="02030600000101010101" pitchFamily="18" charset="-127"/>
              </a:rPr>
              <a:t>Experience as an administrative coordinator</a:t>
            </a:r>
            <a:endParaRPr lang="ko-KR" altLang="en-US" sz="1050">
              <a:solidFill>
                <a:schemeClr val="accent1"/>
              </a:solidFill>
              <a:ea typeface="HY헤드라인M" panose="02030600000101010101" pitchFamily="18" charset="-127"/>
            </a:endParaRPr>
          </a:p>
        </p:txBody>
      </p:sp>
      <p:grpSp>
        <p:nvGrpSpPr>
          <p:cNvPr id="41" name="그룹 40">
            <a:extLst>
              <a:ext uri="{FF2B5EF4-FFF2-40B4-BE49-F238E27FC236}">
                <a16:creationId xmlns:a16="http://schemas.microsoft.com/office/drawing/2014/main" id="{65E77D3E-F021-9DDB-D1E0-849A3F7E16EA}"/>
              </a:ext>
            </a:extLst>
          </p:cNvPr>
          <p:cNvGrpSpPr/>
          <p:nvPr/>
        </p:nvGrpSpPr>
        <p:grpSpPr>
          <a:xfrm>
            <a:off x="1183637" y="5051842"/>
            <a:ext cx="1695170" cy="748617"/>
            <a:chOff x="9843080" y="3333067"/>
            <a:chExt cx="1984626" cy="876446"/>
          </a:xfrm>
        </p:grpSpPr>
        <p:grpSp>
          <p:nvGrpSpPr>
            <p:cNvPr id="40" name="그룹 39">
              <a:extLst>
                <a:ext uri="{FF2B5EF4-FFF2-40B4-BE49-F238E27FC236}">
                  <a16:creationId xmlns:a16="http://schemas.microsoft.com/office/drawing/2014/main" id="{048E8660-564F-C205-247A-A74841C36C0F}"/>
                </a:ext>
              </a:extLst>
            </p:cNvPr>
            <p:cNvGrpSpPr/>
            <p:nvPr/>
          </p:nvGrpSpPr>
          <p:grpSpPr>
            <a:xfrm>
              <a:off x="9843080" y="3539303"/>
              <a:ext cx="1984626" cy="670210"/>
              <a:chOff x="9962640" y="3489909"/>
              <a:chExt cx="1984626" cy="670210"/>
            </a:xfrm>
          </p:grpSpPr>
          <p:pic>
            <p:nvPicPr>
              <p:cNvPr id="27" name="그림 26">
                <a:extLst>
                  <a:ext uri="{FF2B5EF4-FFF2-40B4-BE49-F238E27FC236}">
                    <a16:creationId xmlns:a16="http://schemas.microsoft.com/office/drawing/2014/main" id="{4FFDFC30-A823-A28C-A0B3-624FF4CD3ABF}"/>
                  </a:ext>
                </a:extLst>
              </p:cNvPr>
              <p:cNvPicPr>
                <a:picLocks noChangeAspect="1"/>
              </p:cNvPicPr>
              <p:nvPr/>
            </p:nvPicPr>
            <p:blipFill>
              <a:blip r:embed="rId9"/>
              <a:srcRect t="11546" r="13048" b="65608"/>
              <a:stretch>
                <a:fillRect/>
              </a:stretch>
            </p:blipFill>
            <p:spPr>
              <a:xfrm>
                <a:off x="9962640" y="3489909"/>
                <a:ext cx="1984626" cy="670210"/>
              </a:xfrm>
              <a:prstGeom prst="rect">
                <a:avLst/>
              </a:prstGeom>
            </p:spPr>
          </p:pic>
          <p:cxnSp>
            <p:nvCxnSpPr>
              <p:cNvPr id="21" name="직선 연결선 20">
                <a:extLst>
                  <a:ext uri="{FF2B5EF4-FFF2-40B4-BE49-F238E27FC236}">
                    <a16:creationId xmlns:a16="http://schemas.microsoft.com/office/drawing/2014/main" id="{F8038969-2F06-4D3E-9F2C-3E3C4F592411}"/>
                  </a:ext>
                </a:extLst>
              </p:cNvPr>
              <p:cNvCxnSpPr>
                <a:cxnSpLocks/>
              </p:cNvCxnSpPr>
              <p:nvPr/>
            </p:nvCxnSpPr>
            <p:spPr>
              <a:xfrm>
                <a:off x="11031538" y="4123735"/>
                <a:ext cx="761544" cy="0"/>
              </a:xfrm>
              <a:prstGeom prst="line">
                <a:avLst/>
              </a:prstGeom>
              <a:ln w="25400" cmpd="dbl">
                <a:solidFill>
                  <a:schemeClr val="accent2"/>
                </a:solidFill>
              </a:ln>
            </p:spPr>
            <p:style>
              <a:lnRef idx="2">
                <a:schemeClr val="accent1"/>
              </a:lnRef>
              <a:fillRef idx="0">
                <a:schemeClr val="accent1"/>
              </a:fillRef>
              <a:effectRef idx="1">
                <a:schemeClr val="accent1"/>
              </a:effectRef>
              <a:fontRef idx="minor">
                <a:schemeClr val="tx1"/>
              </a:fontRef>
            </p:style>
          </p:cxnSp>
        </p:grpSp>
        <p:pic>
          <p:nvPicPr>
            <p:cNvPr id="29" name="그림 28">
              <a:extLst>
                <a:ext uri="{FF2B5EF4-FFF2-40B4-BE49-F238E27FC236}">
                  <a16:creationId xmlns:a16="http://schemas.microsoft.com/office/drawing/2014/main" id="{D3782B45-DE1D-FDFB-37FB-2B05E40A5537}"/>
                </a:ext>
              </a:extLst>
            </p:cNvPr>
            <p:cNvPicPr>
              <a:picLocks noChangeAspect="1"/>
            </p:cNvPicPr>
            <p:nvPr/>
          </p:nvPicPr>
          <p:blipFill>
            <a:blip r:embed="rId10"/>
            <a:stretch>
              <a:fillRect/>
            </a:stretch>
          </p:blipFill>
          <p:spPr>
            <a:xfrm>
              <a:off x="9850263" y="3333067"/>
              <a:ext cx="1977443" cy="218964"/>
            </a:xfrm>
            <a:prstGeom prst="rect">
              <a:avLst/>
            </a:prstGeom>
          </p:spPr>
        </p:pic>
      </p:grpSp>
      <p:sp>
        <p:nvSpPr>
          <p:cNvPr id="12" name="TextBox 11">
            <a:extLst>
              <a:ext uri="{FF2B5EF4-FFF2-40B4-BE49-F238E27FC236}">
                <a16:creationId xmlns:a16="http://schemas.microsoft.com/office/drawing/2014/main" id="{D864785B-51E8-2415-60ED-2BCE694B26EC}"/>
              </a:ext>
            </a:extLst>
          </p:cNvPr>
          <p:cNvSpPr txBox="1"/>
          <p:nvPr/>
        </p:nvSpPr>
        <p:spPr>
          <a:xfrm>
            <a:off x="10997084" y="1711289"/>
            <a:ext cx="941508" cy="200055"/>
          </a:xfrm>
          <a:prstGeom prst="rect">
            <a:avLst/>
          </a:prstGeom>
          <a:noFill/>
        </p:spPr>
        <p:txBody>
          <a:bodyPr wrap="square">
            <a:spAutoFit/>
          </a:bodyPr>
          <a:lstStyle/>
          <a:p>
            <a:pPr algn="ctr"/>
            <a:r>
              <a:rPr lang="en-US" altLang="ko-KR" sz="700">
                <a:ln w="3175">
                  <a:noFill/>
                </a:ln>
                <a:ea typeface="+mj-ea"/>
              </a:rPr>
              <a:t>Source: Author</a:t>
            </a:r>
          </a:p>
        </p:txBody>
      </p:sp>
      <p:sp>
        <p:nvSpPr>
          <p:cNvPr id="19" name="TextBox 18">
            <a:extLst>
              <a:ext uri="{FF2B5EF4-FFF2-40B4-BE49-F238E27FC236}">
                <a16:creationId xmlns:a16="http://schemas.microsoft.com/office/drawing/2014/main" id="{38B837F7-E90A-8F6E-1F95-D2BB3A32B127}"/>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410801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8B0EB-74B1-B51C-A4E6-7DD41C0B047F}"/>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C524993C-D1C3-8436-D8C1-21698BE6D1B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051A9577-CCBA-F474-5E82-99100C452E21}"/>
              </a:ext>
            </a:extLst>
          </p:cNvPr>
          <p:cNvSpPr>
            <a:spLocks noGrp="1"/>
          </p:cNvSpPr>
          <p:nvPr>
            <p:ph type="title"/>
          </p:nvPr>
        </p:nvSpPr>
        <p:spPr>
          <a:xfrm>
            <a:off x="831850" y="1709739"/>
            <a:ext cx="10515600" cy="2134292"/>
          </a:xfrm>
          <a:effectLst>
            <a:reflection blurRad="50800" stA="45000" endPos="44000" dir="5400000" sy="-100000" algn="bl" rotWithShape="0"/>
          </a:effectLst>
        </p:spPr>
        <p:txBody>
          <a:bodyPr/>
          <a:lstStyle/>
          <a:p>
            <a:r>
              <a:rPr lang="en-US" altLang="ko-KR" b="1" i="0" spc="150">
                <a:solidFill>
                  <a:schemeClr val="accent2"/>
                </a:solidFill>
              </a:rPr>
              <a:t>T</a:t>
            </a:r>
            <a:r>
              <a:rPr lang="en-US" altLang="ko-KR" sz="5400" i="0" spc="100"/>
              <a:t>hank you</a:t>
            </a:r>
            <a:endParaRPr lang="ko-KR" altLang="en-US" sz="5400" i="0" spc="100"/>
          </a:p>
        </p:txBody>
      </p:sp>
      <p:sp>
        <p:nvSpPr>
          <p:cNvPr id="4" name="슬라이드 번호 개체 틀 3">
            <a:extLst>
              <a:ext uri="{FF2B5EF4-FFF2-40B4-BE49-F238E27FC236}">
                <a16:creationId xmlns:a16="http://schemas.microsoft.com/office/drawing/2014/main" id="{AF4898E0-926C-D8DA-8874-21A66F64BB68}"/>
              </a:ext>
            </a:extLst>
          </p:cNvPr>
          <p:cNvSpPr>
            <a:spLocks noGrp="1"/>
          </p:cNvSpPr>
          <p:nvPr>
            <p:ph type="sldNum" sz="quarter" idx="12"/>
          </p:nvPr>
        </p:nvSpPr>
        <p:spPr/>
        <p:txBody>
          <a:bodyPr/>
          <a:lstStyle/>
          <a:p>
            <a:fld id="{109C872D-39A9-4065-8BF3-6A613116E2A1}" type="slidenum">
              <a:rPr lang="ko-KR" altLang="en-US" smtClean="0"/>
              <a:t>43</a:t>
            </a:fld>
            <a:endParaRPr lang="ko-KR" altLang="en-US"/>
          </a:p>
        </p:txBody>
      </p:sp>
    </p:spTree>
    <p:extLst>
      <p:ext uri="{BB962C8B-B14F-4D97-AF65-F5344CB8AC3E}">
        <p14:creationId xmlns:p14="http://schemas.microsoft.com/office/powerpoint/2010/main" val="31304048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8E53AA-7D50-5F4A-320F-293F315471D7}"/>
              </a:ext>
            </a:extLst>
          </p:cNvPr>
          <p:cNvSpPr>
            <a:spLocks noGrp="1"/>
          </p:cNvSpPr>
          <p:nvPr>
            <p:ph type="title"/>
          </p:nvPr>
        </p:nvSpPr>
        <p:spPr/>
        <p:txBody>
          <a:bodyPr/>
          <a:lstStyle/>
          <a:p>
            <a:endParaRPr lang="ko-KR" altLang="en-US"/>
          </a:p>
        </p:txBody>
      </p:sp>
      <p:sp>
        <p:nvSpPr>
          <p:cNvPr id="4" name="슬라이드 번호 개체 틀 3">
            <a:extLst>
              <a:ext uri="{FF2B5EF4-FFF2-40B4-BE49-F238E27FC236}">
                <a16:creationId xmlns:a16="http://schemas.microsoft.com/office/drawing/2014/main" id="{0E66E9B2-B0DB-FDCD-AA50-636EA4E5B253}"/>
              </a:ext>
            </a:extLst>
          </p:cNvPr>
          <p:cNvSpPr>
            <a:spLocks noGrp="1"/>
          </p:cNvSpPr>
          <p:nvPr>
            <p:ph type="sldNum" sz="quarter" idx="12"/>
          </p:nvPr>
        </p:nvSpPr>
        <p:spPr/>
        <p:txBody>
          <a:bodyPr/>
          <a:lstStyle/>
          <a:p>
            <a:fld id="{109C872D-39A9-4065-8BF3-6A613116E2A1}" type="slidenum">
              <a:rPr lang="ko-KR" altLang="en-US" smtClean="0"/>
              <a:t>5</a:t>
            </a:fld>
            <a:endParaRPr lang="ko-KR" altLang="en-US"/>
          </a:p>
        </p:txBody>
      </p:sp>
    </p:spTree>
    <p:extLst>
      <p:ext uri="{BB962C8B-B14F-4D97-AF65-F5344CB8AC3E}">
        <p14:creationId xmlns:p14="http://schemas.microsoft.com/office/powerpoint/2010/main" val="152177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사각형: 둥근 모서리 26">
            <a:extLst>
              <a:ext uri="{FF2B5EF4-FFF2-40B4-BE49-F238E27FC236}">
                <a16:creationId xmlns:a16="http://schemas.microsoft.com/office/drawing/2014/main" id="{D57FA88C-CB60-03FE-2F55-EF637E6FDE47}"/>
              </a:ext>
            </a:extLst>
          </p:cNvPr>
          <p:cNvSpPr/>
          <p:nvPr/>
        </p:nvSpPr>
        <p:spPr>
          <a:xfrm>
            <a:off x="212978" y="774700"/>
            <a:ext cx="5883022" cy="5837199"/>
          </a:xfrm>
          <a:prstGeom prst="roundRect">
            <a:avLst>
              <a:gd name="adj" fmla="val 153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a:extLst>
              <a:ext uri="{FF2B5EF4-FFF2-40B4-BE49-F238E27FC236}">
                <a16:creationId xmlns:a16="http://schemas.microsoft.com/office/drawing/2014/main" id="{030279CD-4C94-2C39-05D8-FE36D103380C}"/>
              </a:ext>
            </a:extLst>
          </p:cNvPr>
          <p:cNvSpPr>
            <a:spLocks noGrp="1"/>
          </p:cNvSpPr>
          <p:nvPr>
            <p:ph type="sldNum" sz="quarter" idx="12"/>
          </p:nvPr>
        </p:nvSpPr>
        <p:spPr/>
        <p:txBody>
          <a:bodyPr/>
          <a:lstStyle/>
          <a:p>
            <a:fld id="{109C872D-39A9-4065-8BF3-6A613116E2A1}" type="slidenum">
              <a:rPr lang="ko-KR" altLang="en-US" smtClean="0"/>
              <a:pPr/>
              <a:t>6</a:t>
            </a:fld>
            <a:endParaRPr lang="ko-KR" altLang="en-US"/>
          </a:p>
        </p:txBody>
      </p:sp>
      <p:sp>
        <p:nvSpPr>
          <p:cNvPr id="3" name="제목 2">
            <a:extLst>
              <a:ext uri="{FF2B5EF4-FFF2-40B4-BE49-F238E27FC236}">
                <a16:creationId xmlns:a16="http://schemas.microsoft.com/office/drawing/2014/main" id="{D5F92D71-0A48-E822-36F0-749416509210}"/>
              </a:ext>
            </a:extLst>
          </p:cNvPr>
          <p:cNvSpPr>
            <a:spLocks noGrp="1"/>
          </p:cNvSpPr>
          <p:nvPr>
            <p:ph type="title"/>
          </p:nvPr>
        </p:nvSpPr>
        <p:spPr/>
        <p:txBody>
          <a:bodyPr/>
          <a:lstStyle/>
          <a:p>
            <a:r>
              <a:rPr lang="en-US" altLang="ko-KR"/>
              <a:t>Introduction of the Topic</a:t>
            </a:r>
            <a:endParaRPr lang="ko-KR" altLang="en-US"/>
          </a:p>
        </p:txBody>
      </p:sp>
      <p:grpSp>
        <p:nvGrpSpPr>
          <p:cNvPr id="9" name="그룹 8">
            <a:extLst>
              <a:ext uri="{FF2B5EF4-FFF2-40B4-BE49-F238E27FC236}">
                <a16:creationId xmlns:a16="http://schemas.microsoft.com/office/drawing/2014/main" id="{6B7753D9-9AFD-754B-0F00-1C647D1D3E22}"/>
              </a:ext>
            </a:extLst>
          </p:cNvPr>
          <p:cNvGrpSpPr/>
          <p:nvPr/>
        </p:nvGrpSpPr>
        <p:grpSpPr>
          <a:xfrm>
            <a:off x="6376559" y="1495423"/>
            <a:ext cx="5340736" cy="5102769"/>
            <a:chOff x="6434702" y="978822"/>
            <a:chExt cx="5340738" cy="5909496"/>
          </a:xfrm>
        </p:grpSpPr>
        <p:sp>
          <p:nvSpPr>
            <p:cNvPr id="7" name="TextBox 6">
              <a:extLst>
                <a:ext uri="{FF2B5EF4-FFF2-40B4-BE49-F238E27FC236}">
                  <a16:creationId xmlns:a16="http://schemas.microsoft.com/office/drawing/2014/main" id="{D5B5026E-158A-4DED-2634-8736D2703B86}"/>
                </a:ext>
              </a:extLst>
            </p:cNvPr>
            <p:cNvSpPr txBox="1"/>
            <p:nvPr/>
          </p:nvSpPr>
          <p:spPr>
            <a:xfrm>
              <a:off x="6434702" y="6567527"/>
              <a:ext cx="5340738" cy="320791"/>
            </a:xfrm>
            <a:prstGeom prst="rect">
              <a:avLst/>
            </a:prstGeom>
            <a:noFill/>
          </p:spPr>
          <p:txBody>
            <a:bodyPr wrap="square">
              <a:spAutoFit/>
            </a:bodyPr>
            <a:lstStyle/>
            <a:p>
              <a:pPr algn="r"/>
              <a:r>
                <a:rPr lang="en-US" altLang="ko-KR" sz="600"/>
                <a:t>Source:</a:t>
              </a:r>
              <a:r>
                <a:rPr lang="ko-KR" altLang="en-US" sz="600"/>
                <a:t> 한국일보</a:t>
              </a:r>
              <a:r>
                <a:rPr lang="en-US" altLang="ko-KR" sz="600"/>
                <a:t>. “</a:t>
              </a:r>
              <a:r>
                <a:rPr lang="ko-KR" altLang="en-US" sz="600"/>
                <a:t>한국 재생에너지 단가 비싸</a:t>
              </a:r>
              <a:r>
                <a:rPr lang="en-US" altLang="ko-KR" sz="600"/>
                <a:t>...</a:t>
              </a:r>
              <a:r>
                <a:rPr lang="ko-KR" altLang="en-US" sz="600"/>
                <a:t>태양광</a:t>
              </a:r>
              <a:r>
                <a:rPr lang="en-US" altLang="ko-KR" sz="600"/>
                <a:t>·</a:t>
              </a:r>
              <a:r>
                <a:rPr lang="ko-KR" altLang="en-US" sz="600"/>
                <a:t>해상풍력 미국의 두배 넘어 </a:t>
              </a:r>
              <a:r>
                <a:rPr lang="en-US" altLang="ko-KR" sz="600"/>
                <a:t>[</a:t>
              </a:r>
              <a:r>
                <a:rPr lang="ko-KR" altLang="en-US" sz="600"/>
                <a:t>갈 길 먼 </a:t>
              </a:r>
              <a:r>
                <a:rPr lang="en-US" altLang="ko-KR" sz="600"/>
                <a:t>RE100③]”. 2023.10.21.,  </a:t>
              </a:r>
              <a:r>
                <a:rPr lang="ko-KR" altLang="en-US" sz="600"/>
                <a:t>https://www.hankookilbo.com/News/Read/A2023101611280003604</a:t>
              </a:r>
            </a:p>
          </p:txBody>
        </p:sp>
        <p:pic>
          <p:nvPicPr>
            <p:cNvPr id="8" name="그림 7">
              <a:extLst>
                <a:ext uri="{FF2B5EF4-FFF2-40B4-BE49-F238E27FC236}">
                  <a16:creationId xmlns:a16="http://schemas.microsoft.com/office/drawing/2014/main" id="{5798A15D-A710-CB4F-6AB2-52763559E346}"/>
                </a:ext>
              </a:extLst>
            </p:cNvPr>
            <p:cNvPicPr>
              <a:picLocks noChangeAspect="1"/>
            </p:cNvPicPr>
            <p:nvPr/>
          </p:nvPicPr>
          <p:blipFill>
            <a:blip r:embed="rId3"/>
            <a:stretch>
              <a:fillRect/>
            </a:stretch>
          </p:blipFill>
          <p:spPr>
            <a:xfrm>
              <a:off x="6434702" y="978822"/>
              <a:ext cx="5340738" cy="5438210"/>
            </a:xfrm>
            <a:prstGeom prst="rect">
              <a:avLst/>
            </a:prstGeom>
          </p:spPr>
        </p:pic>
      </p:grpSp>
      <p:grpSp>
        <p:nvGrpSpPr>
          <p:cNvPr id="10" name="그룹 9">
            <a:extLst>
              <a:ext uri="{FF2B5EF4-FFF2-40B4-BE49-F238E27FC236}">
                <a16:creationId xmlns:a16="http://schemas.microsoft.com/office/drawing/2014/main" id="{A2F167BC-4030-5C7D-6613-1D15C7E35515}"/>
              </a:ext>
            </a:extLst>
          </p:cNvPr>
          <p:cNvGrpSpPr/>
          <p:nvPr/>
        </p:nvGrpSpPr>
        <p:grpSpPr>
          <a:xfrm>
            <a:off x="6376559" y="794729"/>
            <a:ext cx="5340738" cy="576248"/>
            <a:chOff x="6376559" y="861404"/>
            <a:chExt cx="5340738" cy="576248"/>
          </a:xfrm>
        </p:grpSpPr>
        <p:pic>
          <p:nvPicPr>
            <p:cNvPr id="5" name="그림 4">
              <a:extLst>
                <a:ext uri="{FF2B5EF4-FFF2-40B4-BE49-F238E27FC236}">
                  <a16:creationId xmlns:a16="http://schemas.microsoft.com/office/drawing/2014/main" id="{A73DD363-93CD-84FA-F9AD-DB0D55B2E08C}"/>
                </a:ext>
              </a:extLst>
            </p:cNvPr>
            <p:cNvPicPr>
              <a:picLocks noChangeAspect="1"/>
            </p:cNvPicPr>
            <p:nvPr/>
          </p:nvPicPr>
          <p:blipFill>
            <a:blip r:embed="rId4"/>
            <a:stretch>
              <a:fillRect/>
            </a:stretch>
          </p:blipFill>
          <p:spPr>
            <a:xfrm>
              <a:off x="6376559" y="861404"/>
              <a:ext cx="5340738" cy="576248"/>
            </a:xfrm>
            <a:prstGeom prst="rect">
              <a:avLst/>
            </a:prstGeom>
          </p:spPr>
        </p:pic>
        <p:pic>
          <p:nvPicPr>
            <p:cNvPr id="6" name="그림 5">
              <a:extLst>
                <a:ext uri="{FF2B5EF4-FFF2-40B4-BE49-F238E27FC236}">
                  <a16:creationId xmlns:a16="http://schemas.microsoft.com/office/drawing/2014/main" id="{4D25374D-3982-2BAF-15FA-670FD86522E5}"/>
                </a:ext>
              </a:extLst>
            </p:cNvPr>
            <p:cNvPicPr>
              <a:picLocks noChangeAspect="1"/>
            </p:cNvPicPr>
            <p:nvPr/>
          </p:nvPicPr>
          <p:blipFill>
            <a:blip r:embed="rId5"/>
            <a:srcRect t="33046" b="11000"/>
            <a:stretch>
              <a:fillRect/>
            </a:stretch>
          </p:blipFill>
          <p:spPr>
            <a:xfrm>
              <a:off x="8020049" y="1191669"/>
              <a:ext cx="3697247" cy="224378"/>
            </a:xfrm>
            <a:prstGeom prst="rect">
              <a:avLst/>
            </a:prstGeom>
          </p:spPr>
        </p:pic>
      </p:grpSp>
      <p:sp>
        <p:nvSpPr>
          <p:cNvPr id="20" name="TextBox 19">
            <a:extLst>
              <a:ext uri="{FF2B5EF4-FFF2-40B4-BE49-F238E27FC236}">
                <a16:creationId xmlns:a16="http://schemas.microsoft.com/office/drawing/2014/main" id="{647B1DB2-8033-2400-0800-FF352CB8ADEA}"/>
              </a:ext>
            </a:extLst>
          </p:cNvPr>
          <p:cNvSpPr txBox="1"/>
          <p:nvPr/>
        </p:nvSpPr>
        <p:spPr>
          <a:xfrm>
            <a:off x="395656" y="2220816"/>
            <a:ext cx="5622997" cy="2376100"/>
          </a:xfrm>
          <a:prstGeom prst="rect">
            <a:avLst/>
          </a:prstGeom>
          <a:noFill/>
        </p:spPr>
        <p:txBody>
          <a:bodyPr wrap="square" rtlCol="0">
            <a:spAutoFit/>
          </a:bodyPr>
          <a:lstStyle/>
          <a:p>
            <a:pPr algn="ctr">
              <a:lnSpc>
                <a:spcPct val="150000"/>
              </a:lnSpc>
            </a:pPr>
            <a:r>
              <a:rPr lang="en-US" altLang="ko-KR" sz="2000">
                <a:latin typeface="HY헤드라인M" panose="02030600000101010101" pitchFamily="18" charset="-127"/>
                <a:ea typeface="HY헤드라인M" panose="02030600000101010101" pitchFamily="18" charset="-127"/>
              </a:rPr>
              <a:t>   Today’s Learning objectives</a:t>
            </a:r>
          </a:p>
          <a:p>
            <a:endParaRPr lang="en-US" altLang="ko-KR" sz="1050">
              <a:latin typeface="HY헤드라인M" panose="02030600000101010101" pitchFamily="18" charset="-127"/>
              <a:ea typeface="HY헤드라인M" panose="02030600000101010101" pitchFamily="18" charset="-127"/>
            </a:endParaRPr>
          </a:p>
          <a:p>
            <a:pPr marL="360000" indent="-285750">
              <a:lnSpc>
                <a:spcPct val="150000"/>
              </a:lnSpc>
              <a:spcAft>
                <a:spcPts val="600"/>
              </a:spcAft>
              <a:buFont typeface="Arial" panose="020B0604020202020204" pitchFamily="34" charset="0"/>
              <a:buChar char="•"/>
            </a:pPr>
            <a:r>
              <a:rPr lang="en-US" altLang="ko-KR" sz="1600"/>
              <a:t>Understand the concept and formula of </a:t>
            </a:r>
            <a:r>
              <a:rPr lang="en-US" altLang="ko-KR" sz="1600" b="1"/>
              <a:t>LCOE</a:t>
            </a:r>
          </a:p>
          <a:p>
            <a:pPr marL="360000" indent="-285750">
              <a:lnSpc>
                <a:spcPct val="150000"/>
              </a:lnSpc>
              <a:spcAft>
                <a:spcPts val="600"/>
              </a:spcAft>
              <a:buFont typeface="Arial" panose="020B0604020202020204" pitchFamily="34" charset="0"/>
              <a:buChar char="•"/>
            </a:pPr>
            <a:r>
              <a:rPr lang="en-US" altLang="ko-KR" sz="1600" spc="-50"/>
              <a:t>Recognize its </a:t>
            </a:r>
            <a:r>
              <a:rPr lang="en-US" altLang="ko-KR" sz="1600" b="1" spc="-50"/>
              <a:t>limitations</a:t>
            </a:r>
            <a:r>
              <a:rPr lang="en-US" altLang="ko-KR" sz="1600" spc="-50"/>
              <a:t> in real-world decisions</a:t>
            </a:r>
          </a:p>
          <a:p>
            <a:pPr marL="360000" indent="-285750">
              <a:lnSpc>
                <a:spcPct val="150000"/>
              </a:lnSpc>
              <a:spcAft>
                <a:spcPts val="600"/>
              </a:spcAft>
              <a:buFont typeface="Arial" panose="020B0604020202020204" pitchFamily="34" charset="0"/>
              <a:buChar char="•"/>
            </a:pPr>
            <a:r>
              <a:rPr lang="en-US" altLang="ko-KR" sz="1600" spc="-50"/>
              <a:t>Estimate </a:t>
            </a:r>
            <a:r>
              <a:rPr lang="en-US" altLang="ko-KR" sz="1600" b="1" spc="-50"/>
              <a:t>PV</a:t>
            </a:r>
            <a:r>
              <a:rPr lang="en-US" altLang="ko-KR" sz="1600" spc="-50"/>
              <a:t> (Photovoltaic) generation using two methods</a:t>
            </a:r>
          </a:p>
          <a:p>
            <a:pPr marL="360000" indent="-285750">
              <a:lnSpc>
                <a:spcPct val="150000"/>
              </a:lnSpc>
              <a:spcAft>
                <a:spcPts val="600"/>
              </a:spcAft>
              <a:buFont typeface="Arial" panose="020B0604020202020204" pitchFamily="34" charset="0"/>
              <a:buChar char="•"/>
            </a:pPr>
            <a:r>
              <a:rPr lang="en-US" altLang="ko-KR" sz="1600" spc="-50"/>
              <a:t>Apply LCOE to assess a PV system on campus</a:t>
            </a:r>
            <a:endParaRPr lang="en-US" altLang="ko-KR" spc="-50"/>
          </a:p>
        </p:txBody>
      </p:sp>
      <p:sp>
        <p:nvSpPr>
          <p:cNvPr id="30" name="타원 29">
            <a:extLst>
              <a:ext uri="{FF2B5EF4-FFF2-40B4-BE49-F238E27FC236}">
                <a16:creationId xmlns:a16="http://schemas.microsoft.com/office/drawing/2014/main" id="{ED4E648A-92B3-4F7B-82BF-A23E334503F5}"/>
              </a:ext>
            </a:extLst>
          </p:cNvPr>
          <p:cNvSpPr/>
          <p:nvPr/>
        </p:nvSpPr>
        <p:spPr>
          <a:xfrm>
            <a:off x="859335" y="2246068"/>
            <a:ext cx="527505" cy="527505"/>
          </a:xfrm>
          <a:prstGeom prst="ellipse">
            <a:avLst/>
          </a:prstGeom>
          <a:blipFill>
            <a:blip r:embed="rId6"/>
            <a:stretch>
              <a:fillRect/>
            </a:stretch>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그룹 52">
            <a:extLst>
              <a:ext uri="{FF2B5EF4-FFF2-40B4-BE49-F238E27FC236}">
                <a16:creationId xmlns:a16="http://schemas.microsoft.com/office/drawing/2014/main" id="{1D122C73-658E-C0A5-B808-F7DBB492A4F7}"/>
              </a:ext>
            </a:extLst>
          </p:cNvPr>
          <p:cNvGrpSpPr/>
          <p:nvPr/>
        </p:nvGrpSpPr>
        <p:grpSpPr>
          <a:xfrm>
            <a:off x="6376559" y="1384831"/>
            <a:ext cx="5340736" cy="4898746"/>
            <a:chOff x="6376559" y="1384831"/>
            <a:chExt cx="5340736" cy="4898746"/>
          </a:xfrm>
        </p:grpSpPr>
        <p:grpSp>
          <p:nvGrpSpPr>
            <p:cNvPr id="32" name="그룹 31">
              <a:extLst>
                <a:ext uri="{FF2B5EF4-FFF2-40B4-BE49-F238E27FC236}">
                  <a16:creationId xmlns:a16="http://schemas.microsoft.com/office/drawing/2014/main" id="{1C7A85D5-952A-3538-103A-4FF1E23DC6CD}"/>
                </a:ext>
              </a:extLst>
            </p:cNvPr>
            <p:cNvGrpSpPr/>
            <p:nvPr/>
          </p:nvGrpSpPr>
          <p:grpSpPr>
            <a:xfrm>
              <a:off x="6376559" y="1384831"/>
              <a:ext cx="5340736" cy="803115"/>
              <a:chOff x="6376559" y="1384831"/>
              <a:chExt cx="5340736" cy="803115"/>
            </a:xfrm>
          </p:grpSpPr>
          <p:sp>
            <p:nvSpPr>
              <p:cNvPr id="11" name="TextBox 10">
                <a:extLst>
                  <a:ext uri="{FF2B5EF4-FFF2-40B4-BE49-F238E27FC236}">
                    <a16:creationId xmlns:a16="http://schemas.microsoft.com/office/drawing/2014/main" id="{550EF55B-D9FB-CFB1-2FDB-A5BEE255CA29}"/>
                  </a:ext>
                </a:extLst>
              </p:cNvPr>
              <p:cNvSpPr txBox="1"/>
              <p:nvPr/>
            </p:nvSpPr>
            <p:spPr>
              <a:xfrm>
                <a:off x="6376559" y="1384831"/>
                <a:ext cx="5340736" cy="469359"/>
              </a:xfrm>
              <a:prstGeom prst="rect">
                <a:avLst/>
              </a:prstGeom>
              <a:solidFill>
                <a:schemeClr val="bg1"/>
              </a:solidFill>
            </p:spPr>
            <p:txBody>
              <a:bodyPr wrap="square" rtlCol="0">
                <a:spAutoFit/>
              </a:bodyPr>
              <a:lstStyle/>
              <a:p>
                <a:r>
                  <a:rPr lang="ko-KR" altLang="en-US" sz="1400" b="1"/>
                  <a:t>국가별 에너지 균등화 비용 </a:t>
                </a:r>
                <a:r>
                  <a:rPr lang="en-US" altLang="ko-KR" sz="1400" b="1"/>
                  <a:t>(LCOE)</a:t>
                </a:r>
              </a:p>
              <a:p>
                <a:r>
                  <a:rPr lang="en-US" altLang="ko-KR" sz="1050" b="1"/>
                  <a:t>(</a:t>
                </a:r>
                <a:r>
                  <a:rPr lang="ko-KR" altLang="en-US" sz="1050"/>
                  <a:t>단위</a:t>
                </a:r>
                <a:r>
                  <a:rPr lang="en-US" altLang="ko-KR" sz="1050"/>
                  <a:t>: </a:t>
                </a:r>
                <a:r>
                  <a:rPr lang="ko-KR" altLang="en-US" sz="1050"/>
                  <a:t>달러</a:t>
                </a:r>
                <a:r>
                  <a:rPr lang="en-US" altLang="ko-KR" sz="1050"/>
                  <a:t>/MWh, </a:t>
                </a:r>
                <a:r>
                  <a:rPr lang="ko-KR" altLang="en-US" sz="1050"/>
                  <a:t>각 발전원에 </a:t>
                </a:r>
                <a:r>
                  <a:rPr lang="en-US" altLang="ko-KR" sz="1050"/>
                  <a:t>7% </a:t>
                </a:r>
                <a:r>
                  <a:rPr lang="ko-KR" altLang="en-US" sz="1050"/>
                  <a:t>할인율 일괄 적용</a:t>
                </a:r>
                <a:r>
                  <a:rPr lang="en-US" altLang="ko-KR" sz="1050"/>
                  <a:t>)</a:t>
                </a:r>
                <a:endParaRPr lang="ko-KR" altLang="en-US" sz="1050" b="1"/>
              </a:p>
            </p:txBody>
          </p:sp>
          <p:sp>
            <p:nvSpPr>
              <p:cNvPr id="15" name="TextBox 14">
                <a:extLst>
                  <a:ext uri="{FF2B5EF4-FFF2-40B4-BE49-F238E27FC236}">
                    <a16:creationId xmlns:a16="http://schemas.microsoft.com/office/drawing/2014/main" id="{F6C17760-16C0-50A4-2321-3682A16DBF6D}"/>
                  </a:ext>
                </a:extLst>
              </p:cNvPr>
              <p:cNvSpPr txBox="1"/>
              <p:nvPr/>
            </p:nvSpPr>
            <p:spPr>
              <a:xfrm>
                <a:off x="6588704" y="1818614"/>
                <a:ext cx="822363" cy="369332"/>
              </a:xfrm>
              <a:prstGeom prst="rect">
                <a:avLst/>
              </a:prstGeom>
              <a:solidFill>
                <a:schemeClr val="bg1"/>
              </a:solidFill>
            </p:spPr>
            <p:txBody>
              <a:bodyPr wrap="square" rtlCol="0">
                <a:spAutoFit/>
              </a:bodyPr>
              <a:lstStyle/>
              <a:p>
                <a:r>
                  <a:rPr lang="ko-KR" altLang="en-US" sz="900"/>
                  <a:t>석탄</a:t>
                </a:r>
                <a:endParaRPr lang="en-US" altLang="ko-KR" sz="900"/>
              </a:p>
              <a:p>
                <a:r>
                  <a:rPr lang="ko-KR" altLang="en-US" sz="900"/>
                  <a:t>해상풍력</a:t>
                </a:r>
                <a:endParaRPr lang="ko-KR" altLang="en-US" sz="600"/>
              </a:p>
            </p:txBody>
          </p:sp>
          <p:sp>
            <p:nvSpPr>
              <p:cNvPr id="16" name="TextBox 15">
                <a:extLst>
                  <a:ext uri="{FF2B5EF4-FFF2-40B4-BE49-F238E27FC236}">
                    <a16:creationId xmlns:a16="http://schemas.microsoft.com/office/drawing/2014/main" id="{87064ED7-A283-3ACB-7EAD-14EA26CC8274}"/>
                  </a:ext>
                </a:extLst>
              </p:cNvPr>
              <p:cNvSpPr txBox="1"/>
              <p:nvPr/>
            </p:nvSpPr>
            <p:spPr>
              <a:xfrm>
                <a:off x="7730398" y="1818614"/>
                <a:ext cx="822363" cy="369332"/>
              </a:xfrm>
              <a:prstGeom prst="rect">
                <a:avLst/>
              </a:prstGeom>
              <a:solidFill>
                <a:schemeClr val="bg1"/>
              </a:solidFill>
            </p:spPr>
            <p:txBody>
              <a:bodyPr wrap="square" rtlCol="0">
                <a:spAutoFit/>
              </a:bodyPr>
              <a:lstStyle/>
              <a:p>
                <a:r>
                  <a:rPr lang="ko-KR" altLang="en-US" sz="900"/>
                  <a:t>원전</a:t>
                </a:r>
                <a:endParaRPr lang="en-US" altLang="ko-KR" sz="900"/>
              </a:p>
              <a:p>
                <a:r>
                  <a:rPr lang="ko-KR" altLang="en-US" sz="900"/>
                  <a:t>육상풍력</a:t>
                </a:r>
                <a:endParaRPr lang="ko-KR" altLang="en-US" sz="600"/>
              </a:p>
            </p:txBody>
          </p:sp>
          <p:sp>
            <p:nvSpPr>
              <p:cNvPr id="17" name="TextBox 16">
                <a:extLst>
                  <a:ext uri="{FF2B5EF4-FFF2-40B4-BE49-F238E27FC236}">
                    <a16:creationId xmlns:a16="http://schemas.microsoft.com/office/drawing/2014/main" id="{9535F513-453C-EEE2-7B34-2D9C1CC7D11D}"/>
                  </a:ext>
                </a:extLst>
              </p:cNvPr>
              <p:cNvSpPr txBox="1"/>
              <p:nvPr/>
            </p:nvSpPr>
            <p:spPr>
              <a:xfrm>
                <a:off x="8934358" y="1816782"/>
                <a:ext cx="1878422" cy="369332"/>
              </a:xfrm>
              <a:prstGeom prst="rect">
                <a:avLst/>
              </a:prstGeom>
              <a:solidFill>
                <a:schemeClr val="bg1"/>
              </a:solidFill>
            </p:spPr>
            <p:txBody>
              <a:bodyPr wrap="square" rtlCol="0">
                <a:spAutoFit/>
              </a:bodyPr>
              <a:lstStyle/>
              <a:p>
                <a:r>
                  <a:rPr lang="ko-KR" altLang="en-US" sz="900"/>
                  <a:t>가스복합 발전</a:t>
                </a:r>
                <a:r>
                  <a:rPr lang="en-US" altLang="ko-KR" sz="900"/>
                  <a:t>(CCGT)</a:t>
                </a:r>
              </a:p>
              <a:p>
                <a:r>
                  <a:rPr lang="ko-KR" altLang="en-US" sz="900"/>
                  <a:t>태양광</a:t>
                </a:r>
                <a:r>
                  <a:rPr lang="en-US" altLang="ko-KR" sz="900"/>
                  <a:t>(</a:t>
                </a:r>
                <a:r>
                  <a:rPr lang="ko-KR" altLang="en-US" sz="900"/>
                  <a:t>대규모 발전단지</a:t>
                </a:r>
                <a:r>
                  <a:rPr lang="en-US" altLang="ko-KR" sz="900"/>
                  <a:t>)</a:t>
                </a:r>
                <a:endParaRPr lang="ko-KR" altLang="en-US" sz="600"/>
              </a:p>
            </p:txBody>
          </p:sp>
          <p:sp>
            <p:nvSpPr>
              <p:cNvPr id="21" name="직사각형 20">
                <a:extLst>
                  <a:ext uri="{FF2B5EF4-FFF2-40B4-BE49-F238E27FC236}">
                    <a16:creationId xmlns:a16="http://schemas.microsoft.com/office/drawing/2014/main" id="{A1C9C924-E365-F276-302C-F4593A7ABA17}"/>
                  </a:ext>
                </a:extLst>
              </p:cNvPr>
              <p:cNvSpPr/>
              <p:nvPr/>
            </p:nvSpPr>
            <p:spPr>
              <a:xfrm>
                <a:off x="6384179" y="1854190"/>
                <a:ext cx="212145" cy="315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82EE3B61-23EE-5156-0889-C3BC46422169}"/>
                  </a:ext>
                </a:extLst>
              </p:cNvPr>
              <p:cNvSpPr/>
              <p:nvPr/>
            </p:nvSpPr>
            <p:spPr>
              <a:xfrm>
                <a:off x="7449840" y="1854190"/>
                <a:ext cx="348948" cy="315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B011B29F-5013-85B0-B52C-8A0768B9F2C8}"/>
                  </a:ext>
                </a:extLst>
              </p:cNvPr>
              <p:cNvSpPr/>
              <p:nvPr/>
            </p:nvSpPr>
            <p:spPr>
              <a:xfrm>
                <a:off x="8662993" y="1854190"/>
                <a:ext cx="271365" cy="315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타원 17">
              <a:extLst>
                <a:ext uri="{FF2B5EF4-FFF2-40B4-BE49-F238E27FC236}">
                  <a16:creationId xmlns:a16="http://schemas.microsoft.com/office/drawing/2014/main" id="{3F4F632B-9FE5-64B0-9D26-2B4818820241}"/>
                </a:ext>
              </a:extLst>
            </p:cNvPr>
            <p:cNvSpPr/>
            <p:nvPr/>
          </p:nvSpPr>
          <p:spPr>
            <a:xfrm>
              <a:off x="6476429" y="1854190"/>
              <a:ext cx="137791" cy="137791"/>
            </a:xfrm>
            <a:prstGeom prst="ellipse">
              <a:avLst/>
            </a:prstGeom>
            <a:solidFill>
              <a:srgbClr val="99B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608499FC-FBAC-F42F-0E96-4D887290ED2F}"/>
                </a:ext>
              </a:extLst>
            </p:cNvPr>
            <p:cNvSpPr/>
            <p:nvPr/>
          </p:nvSpPr>
          <p:spPr>
            <a:xfrm>
              <a:off x="6476429" y="2018743"/>
              <a:ext cx="137791" cy="137791"/>
            </a:xfrm>
            <a:prstGeom prst="ellipse">
              <a:avLst/>
            </a:prstGeom>
            <a:solidFill>
              <a:srgbClr val="A7D4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A64D8485-B87B-D518-E4F5-FC18343BD862}"/>
                </a:ext>
              </a:extLst>
            </p:cNvPr>
            <p:cNvSpPr/>
            <p:nvPr/>
          </p:nvSpPr>
          <p:spPr>
            <a:xfrm>
              <a:off x="7620687" y="1854190"/>
              <a:ext cx="137791" cy="137791"/>
            </a:xfrm>
            <a:prstGeom prst="ellipse">
              <a:avLst/>
            </a:prstGeom>
            <a:solidFill>
              <a:srgbClr val="A3D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C73CB2A6-BEF8-E61D-936C-20F4070170E6}"/>
                </a:ext>
              </a:extLst>
            </p:cNvPr>
            <p:cNvSpPr/>
            <p:nvPr/>
          </p:nvSpPr>
          <p:spPr>
            <a:xfrm>
              <a:off x="7620687" y="2018743"/>
              <a:ext cx="137791" cy="137791"/>
            </a:xfrm>
            <a:prstGeom prst="ellipse">
              <a:avLst/>
            </a:prstGeom>
            <a:solidFill>
              <a:srgbClr val="BCA1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a:extLst>
                <a:ext uri="{FF2B5EF4-FFF2-40B4-BE49-F238E27FC236}">
                  <a16:creationId xmlns:a16="http://schemas.microsoft.com/office/drawing/2014/main" id="{A885918D-406B-E881-D888-DD745A775900}"/>
                </a:ext>
              </a:extLst>
            </p:cNvPr>
            <p:cNvSpPr/>
            <p:nvPr/>
          </p:nvSpPr>
          <p:spPr>
            <a:xfrm>
              <a:off x="8833319" y="1854190"/>
              <a:ext cx="137791" cy="137791"/>
            </a:xfrm>
            <a:prstGeom prst="ellipse">
              <a:avLst/>
            </a:prstGeom>
            <a:solidFill>
              <a:srgbClr val="F5B3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45E808EB-E0CF-A4AB-E58F-581A3C6620F7}"/>
                </a:ext>
              </a:extLst>
            </p:cNvPr>
            <p:cNvSpPr/>
            <p:nvPr/>
          </p:nvSpPr>
          <p:spPr>
            <a:xfrm>
              <a:off x="8833319" y="2018743"/>
              <a:ext cx="137791" cy="137791"/>
            </a:xfrm>
            <a:prstGeom prst="ellipse">
              <a:avLst/>
            </a:prstGeom>
            <a:solidFill>
              <a:srgbClr val="F59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2191BC4-B328-F50F-6E85-455E75EFFB4F}"/>
                </a:ext>
              </a:extLst>
            </p:cNvPr>
            <p:cNvSpPr txBox="1"/>
            <p:nvPr/>
          </p:nvSpPr>
          <p:spPr>
            <a:xfrm>
              <a:off x="7172056" y="3469019"/>
              <a:ext cx="629807" cy="707886"/>
            </a:xfrm>
            <a:prstGeom prst="rect">
              <a:avLst/>
            </a:prstGeom>
            <a:noFill/>
          </p:spPr>
          <p:txBody>
            <a:bodyPr wrap="square">
              <a:spAutoFit/>
            </a:bodyPr>
            <a:lstStyle/>
            <a:p>
              <a:r>
                <a:rPr lang="ko-KR" altLang="en-US" sz="1000"/>
                <a:t>해</a:t>
              </a:r>
              <a:endParaRPr lang="en-US" altLang="ko-KR" sz="1000"/>
            </a:p>
            <a:p>
              <a:r>
                <a:rPr lang="ko-KR" altLang="en-US" sz="1000"/>
                <a:t>상</a:t>
              </a:r>
              <a:endParaRPr lang="en-US" altLang="ko-KR" sz="1000"/>
            </a:p>
            <a:p>
              <a:r>
                <a:rPr lang="ko-KR" altLang="en-US" sz="1000"/>
                <a:t>풍</a:t>
              </a:r>
              <a:endParaRPr lang="en-US" altLang="ko-KR" sz="1000"/>
            </a:p>
            <a:p>
              <a:r>
                <a:rPr lang="ko-KR" altLang="en-US" sz="1000"/>
                <a:t>력</a:t>
              </a:r>
            </a:p>
          </p:txBody>
        </p:sp>
        <p:sp>
          <p:nvSpPr>
            <p:cNvPr id="28" name="TextBox 27">
              <a:extLst>
                <a:ext uri="{FF2B5EF4-FFF2-40B4-BE49-F238E27FC236}">
                  <a16:creationId xmlns:a16="http://schemas.microsoft.com/office/drawing/2014/main" id="{E92701EC-EE92-E5D7-F6EE-22DB64121A7C}"/>
                </a:ext>
              </a:extLst>
            </p:cNvPr>
            <p:cNvSpPr txBox="1"/>
            <p:nvPr/>
          </p:nvSpPr>
          <p:spPr>
            <a:xfrm>
              <a:off x="7411068" y="3461302"/>
              <a:ext cx="629807" cy="707886"/>
            </a:xfrm>
            <a:prstGeom prst="rect">
              <a:avLst/>
            </a:prstGeom>
            <a:noFill/>
          </p:spPr>
          <p:txBody>
            <a:bodyPr wrap="square">
              <a:spAutoFit/>
            </a:bodyPr>
            <a:lstStyle/>
            <a:p>
              <a:r>
                <a:rPr lang="ko-KR" altLang="en-US" sz="1000"/>
                <a:t>육</a:t>
              </a:r>
              <a:endParaRPr lang="en-US" altLang="ko-KR" sz="1000"/>
            </a:p>
            <a:p>
              <a:r>
                <a:rPr lang="ko-KR" altLang="en-US" sz="1000"/>
                <a:t>상</a:t>
              </a:r>
              <a:endParaRPr lang="en-US" altLang="ko-KR" sz="1000"/>
            </a:p>
            <a:p>
              <a:r>
                <a:rPr lang="ko-KR" altLang="en-US" sz="1000"/>
                <a:t>풍</a:t>
              </a:r>
              <a:endParaRPr lang="en-US" altLang="ko-KR" sz="1000"/>
            </a:p>
            <a:p>
              <a:r>
                <a:rPr lang="ko-KR" altLang="en-US" sz="1000"/>
                <a:t>력</a:t>
              </a:r>
              <a:endParaRPr lang="en-US" altLang="ko-KR" sz="1000"/>
            </a:p>
          </p:txBody>
        </p:sp>
        <p:sp>
          <p:nvSpPr>
            <p:cNvPr id="29" name="TextBox 28">
              <a:extLst>
                <a:ext uri="{FF2B5EF4-FFF2-40B4-BE49-F238E27FC236}">
                  <a16:creationId xmlns:a16="http://schemas.microsoft.com/office/drawing/2014/main" id="{4DACC19B-2BA7-8C30-18BC-14EE2B812AC0}"/>
                </a:ext>
              </a:extLst>
            </p:cNvPr>
            <p:cNvSpPr txBox="1"/>
            <p:nvPr/>
          </p:nvSpPr>
          <p:spPr>
            <a:xfrm>
              <a:off x="7628422" y="3626322"/>
              <a:ext cx="629807" cy="553998"/>
            </a:xfrm>
            <a:prstGeom prst="rect">
              <a:avLst/>
            </a:prstGeom>
            <a:noFill/>
          </p:spPr>
          <p:txBody>
            <a:bodyPr wrap="square">
              <a:spAutoFit/>
            </a:bodyPr>
            <a:lstStyle/>
            <a:p>
              <a:r>
                <a:rPr lang="ko-KR" altLang="en-US" sz="1000"/>
                <a:t>태</a:t>
              </a:r>
            </a:p>
            <a:p>
              <a:r>
                <a:rPr lang="ko-KR" altLang="en-US" sz="1000"/>
                <a:t>양</a:t>
              </a:r>
              <a:endParaRPr lang="en-US" altLang="ko-KR" sz="1000"/>
            </a:p>
            <a:p>
              <a:r>
                <a:rPr lang="ko-KR" altLang="en-US" sz="1000"/>
                <a:t>광</a:t>
              </a:r>
              <a:endParaRPr lang="en-US" altLang="ko-KR" sz="1000"/>
            </a:p>
          </p:txBody>
        </p:sp>
        <p:sp>
          <p:nvSpPr>
            <p:cNvPr id="39" name="직사각형 38">
              <a:extLst>
                <a:ext uri="{FF2B5EF4-FFF2-40B4-BE49-F238E27FC236}">
                  <a16:creationId xmlns:a16="http://schemas.microsoft.com/office/drawing/2014/main" id="{10E5B49A-59D7-5349-ECD3-14657103C97B}"/>
                </a:ext>
              </a:extLst>
            </p:cNvPr>
            <p:cNvSpPr/>
            <p:nvPr/>
          </p:nvSpPr>
          <p:spPr>
            <a:xfrm>
              <a:off x="10119360" y="2246068"/>
              <a:ext cx="1348478" cy="73335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FE90D5FB-A42B-1A43-606B-027AACB23ECA}"/>
                </a:ext>
              </a:extLst>
            </p:cNvPr>
            <p:cNvSpPr/>
            <p:nvPr/>
          </p:nvSpPr>
          <p:spPr>
            <a:xfrm>
              <a:off x="8287446" y="2246068"/>
              <a:ext cx="1348478" cy="73335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DE81916C-D143-7EA3-E54E-214D94DD1F3A}"/>
                </a:ext>
              </a:extLst>
            </p:cNvPr>
            <p:cNvSpPr/>
            <p:nvPr/>
          </p:nvSpPr>
          <p:spPr>
            <a:xfrm>
              <a:off x="6497817" y="2246068"/>
              <a:ext cx="1348478" cy="66477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5DE5055E-8E1F-B1F6-27C6-3B774D92375B}"/>
                </a:ext>
              </a:extLst>
            </p:cNvPr>
            <p:cNvSpPr/>
            <p:nvPr/>
          </p:nvSpPr>
          <p:spPr>
            <a:xfrm>
              <a:off x="10119360" y="4158696"/>
              <a:ext cx="1348478" cy="37497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6E7F72C3-0367-310C-EC04-7A788245C97D}"/>
                </a:ext>
              </a:extLst>
            </p:cNvPr>
            <p:cNvSpPr/>
            <p:nvPr/>
          </p:nvSpPr>
          <p:spPr>
            <a:xfrm>
              <a:off x="8287446" y="4158696"/>
              <a:ext cx="1348478" cy="73335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A34127D6-C3A0-6CA9-EF28-E72CEDAE8B6C}"/>
                </a:ext>
              </a:extLst>
            </p:cNvPr>
            <p:cNvSpPr/>
            <p:nvPr/>
          </p:nvSpPr>
          <p:spPr>
            <a:xfrm>
              <a:off x="6497817" y="4158696"/>
              <a:ext cx="1348478" cy="73335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554EF6D2-5F72-334D-F1AD-B814CBC89E5B}"/>
                </a:ext>
              </a:extLst>
            </p:cNvPr>
            <p:cNvSpPr/>
            <p:nvPr/>
          </p:nvSpPr>
          <p:spPr>
            <a:xfrm rot="19909041">
              <a:off x="10442632" y="4324545"/>
              <a:ext cx="849175" cy="467164"/>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BA68E156-E29F-489F-5200-D737FBB0D2E7}"/>
                </a:ext>
              </a:extLst>
            </p:cNvPr>
            <p:cNvSpPr txBox="1"/>
            <p:nvPr/>
          </p:nvSpPr>
          <p:spPr>
            <a:xfrm>
              <a:off x="6384179" y="2215113"/>
              <a:ext cx="1653810" cy="338554"/>
            </a:xfrm>
            <a:prstGeom prst="rect">
              <a:avLst/>
            </a:prstGeom>
            <a:noFill/>
          </p:spPr>
          <p:txBody>
            <a:bodyPr wrap="square" rtlCol="0">
              <a:spAutoFit/>
            </a:bodyPr>
            <a:lstStyle/>
            <a:p>
              <a:pPr algn="ctr"/>
              <a:r>
                <a:rPr lang="ko-KR" altLang="en-US" sz="1600" b="1">
                  <a:solidFill>
                    <a:srgbClr val="00ADD0"/>
                  </a:solidFill>
                </a:rPr>
                <a:t>한국</a:t>
              </a:r>
            </a:p>
          </p:txBody>
        </p:sp>
        <p:sp>
          <p:nvSpPr>
            <p:cNvPr id="34" name="TextBox 33">
              <a:extLst>
                <a:ext uri="{FF2B5EF4-FFF2-40B4-BE49-F238E27FC236}">
                  <a16:creationId xmlns:a16="http://schemas.microsoft.com/office/drawing/2014/main" id="{6D682D03-C557-06B9-1B12-06C13A08C0B1}"/>
                </a:ext>
              </a:extLst>
            </p:cNvPr>
            <p:cNvSpPr txBox="1"/>
            <p:nvPr/>
          </p:nvSpPr>
          <p:spPr>
            <a:xfrm>
              <a:off x="8717073" y="2215113"/>
              <a:ext cx="651251" cy="338554"/>
            </a:xfrm>
            <a:prstGeom prst="rect">
              <a:avLst/>
            </a:prstGeom>
            <a:noFill/>
          </p:spPr>
          <p:txBody>
            <a:bodyPr wrap="square" rtlCol="0">
              <a:spAutoFit/>
            </a:bodyPr>
            <a:lstStyle/>
            <a:p>
              <a:r>
                <a:rPr lang="ko-KR" altLang="en-US" sz="1600" b="1"/>
                <a:t>인도</a:t>
              </a:r>
            </a:p>
          </p:txBody>
        </p:sp>
        <p:sp>
          <p:nvSpPr>
            <p:cNvPr id="35" name="TextBox 34">
              <a:extLst>
                <a:ext uri="{FF2B5EF4-FFF2-40B4-BE49-F238E27FC236}">
                  <a16:creationId xmlns:a16="http://schemas.microsoft.com/office/drawing/2014/main" id="{56A2C248-CB5A-FA42-7973-D24619FC5ADF}"/>
                </a:ext>
              </a:extLst>
            </p:cNvPr>
            <p:cNvSpPr txBox="1"/>
            <p:nvPr/>
          </p:nvSpPr>
          <p:spPr>
            <a:xfrm>
              <a:off x="10506659" y="2215113"/>
              <a:ext cx="651251" cy="338554"/>
            </a:xfrm>
            <a:prstGeom prst="rect">
              <a:avLst/>
            </a:prstGeom>
            <a:noFill/>
          </p:spPr>
          <p:txBody>
            <a:bodyPr wrap="square" rtlCol="0">
              <a:spAutoFit/>
            </a:bodyPr>
            <a:lstStyle/>
            <a:p>
              <a:r>
                <a:rPr lang="ko-KR" altLang="en-US" sz="1600" b="1"/>
                <a:t>미국</a:t>
              </a:r>
            </a:p>
          </p:txBody>
        </p:sp>
        <p:sp>
          <p:nvSpPr>
            <p:cNvPr id="36" name="TextBox 35">
              <a:extLst>
                <a:ext uri="{FF2B5EF4-FFF2-40B4-BE49-F238E27FC236}">
                  <a16:creationId xmlns:a16="http://schemas.microsoft.com/office/drawing/2014/main" id="{853A80B2-147A-28CF-D3A0-C6178B1DE3B7}"/>
                </a:ext>
              </a:extLst>
            </p:cNvPr>
            <p:cNvSpPr txBox="1"/>
            <p:nvPr/>
          </p:nvSpPr>
          <p:spPr>
            <a:xfrm>
              <a:off x="6384179" y="4195114"/>
              <a:ext cx="1653810" cy="338554"/>
            </a:xfrm>
            <a:prstGeom prst="rect">
              <a:avLst/>
            </a:prstGeom>
            <a:noFill/>
          </p:spPr>
          <p:txBody>
            <a:bodyPr wrap="square" rtlCol="0">
              <a:spAutoFit/>
            </a:bodyPr>
            <a:lstStyle/>
            <a:p>
              <a:pPr algn="ctr"/>
              <a:r>
                <a:rPr lang="ko-KR" altLang="en-US" sz="1600" b="1"/>
                <a:t>중국</a:t>
              </a:r>
            </a:p>
          </p:txBody>
        </p:sp>
        <p:sp>
          <p:nvSpPr>
            <p:cNvPr id="37" name="TextBox 36">
              <a:extLst>
                <a:ext uri="{FF2B5EF4-FFF2-40B4-BE49-F238E27FC236}">
                  <a16:creationId xmlns:a16="http://schemas.microsoft.com/office/drawing/2014/main" id="{670CE5E1-F72F-5392-97E1-CDD6FC6D3D66}"/>
                </a:ext>
              </a:extLst>
            </p:cNvPr>
            <p:cNvSpPr txBox="1"/>
            <p:nvPr/>
          </p:nvSpPr>
          <p:spPr>
            <a:xfrm>
              <a:off x="8717073" y="4195114"/>
              <a:ext cx="651251" cy="338554"/>
            </a:xfrm>
            <a:prstGeom prst="rect">
              <a:avLst/>
            </a:prstGeom>
            <a:noFill/>
          </p:spPr>
          <p:txBody>
            <a:bodyPr wrap="square" rtlCol="0">
              <a:spAutoFit/>
            </a:bodyPr>
            <a:lstStyle/>
            <a:p>
              <a:r>
                <a:rPr lang="ko-KR" altLang="en-US" sz="1600" b="1"/>
                <a:t>유럽</a:t>
              </a:r>
            </a:p>
          </p:txBody>
        </p:sp>
        <p:sp>
          <p:nvSpPr>
            <p:cNvPr id="38" name="TextBox 37">
              <a:extLst>
                <a:ext uri="{FF2B5EF4-FFF2-40B4-BE49-F238E27FC236}">
                  <a16:creationId xmlns:a16="http://schemas.microsoft.com/office/drawing/2014/main" id="{94A13C32-114B-6050-40CF-7CF4EB5C3FE9}"/>
                </a:ext>
              </a:extLst>
            </p:cNvPr>
            <p:cNvSpPr txBox="1"/>
            <p:nvPr/>
          </p:nvSpPr>
          <p:spPr>
            <a:xfrm>
              <a:off x="10506659" y="4195114"/>
              <a:ext cx="651251" cy="338554"/>
            </a:xfrm>
            <a:prstGeom prst="rect">
              <a:avLst/>
            </a:prstGeom>
            <a:noFill/>
          </p:spPr>
          <p:txBody>
            <a:bodyPr wrap="square" rtlCol="0">
              <a:spAutoFit/>
            </a:bodyPr>
            <a:lstStyle/>
            <a:p>
              <a:r>
                <a:rPr lang="ko-KR" altLang="en-US" sz="1600" b="1"/>
                <a:t>일본</a:t>
              </a:r>
            </a:p>
          </p:txBody>
        </p:sp>
        <p:pic>
          <p:nvPicPr>
            <p:cNvPr id="47" name="그림 46" descr="원, 그래픽, 로고, 그래픽 디자인이(가) 표시된 사진&#10;&#10;AI 생성 콘텐츠는 정확하지 않을 수 있습니다.">
              <a:extLst>
                <a:ext uri="{FF2B5EF4-FFF2-40B4-BE49-F238E27FC236}">
                  <a16:creationId xmlns:a16="http://schemas.microsoft.com/office/drawing/2014/main" id="{8CD77F0C-F3CA-55FB-AB65-1F6043943D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8675" y="2528648"/>
              <a:ext cx="444332" cy="444332"/>
            </a:xfrm>
            <a:prstGeom prst="rect">
              <a:avLst/>
            </a:prstGeom>
          </p:spPr>
        </p:pic>
        <p:pic>
          <p:nvPicPr>
            <p:cNvPr id="48" name="그림 47" descr="원, 그래픽, 상징, 별이(가) 표시된 사진&#10;&#10;AI 생성 콘텐츠는 정확하지 않을 수 있습니다.">
              <a:extLst>
                <a:ext uri="{FF2B5EF4-FFF2-40B4-BE49-F238E27FC236}">
                  <a16:creationId xmlns:a16="http://schemas.microsoft.com/office/drawing/2014/main" id="{9110E640-E6BF-5CFA-CBC9-59AC20CB71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8918" y="4509993"/>
              <a:ext cx="444332" cy="444332"/>
            </a:xfrm>
            <a:prstGeom prst="rect">
              <a:avLst/>
            </a:prstGeom>
          </p:spPr>
        </p:pic>
        <p:pic>
          <p:nvPicPr>
            <p:cNvPr id="50" name="그림 49" descr="별, 원, 상징, 대칭이(가) 표시된 사진&#10;&#10;AI 생성 콘텐츠는 정확하지 않을 수 있습니다.">
              <a:extLst>
                <a:ext uri="{FF2B5EF4-FFF2-40B4-BE49-F238E27FC236}">
                  <a16:creationId xmlns:a16="http://schemas.microsoft.com/office/drawing/2014/main" id="{F6C06EB2-64EF-B2E4-C35E-FA4EF47FD1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1592" y="4509993"/>
              <a:ext cx="444332" cy="444332"/>
            </a:xfrm>
            <a:prstGeom prst="rect">
              <a:avLst/>
            </a:prstGeom>
          </p:spPr>
        </p:pic>
        <p:pic>
          <p:nvPicPr>
            <p:cNvPr id="51" name="그림 50" descr="원, 그래픽, 로고, 클립아트이(가) 표시된 사진&#10;&#10;AI 생성 콘텐츠는 정확하지 않을 수 있습니다.">
              <a:extLst>
                <a:ext uri="{FF2B5EF4-FFF2-40B4-BE49-F238E27FC236}">
                  <a16:creationId xmlns:a16="http://schemas.microsoft.com/office/drawing/2014/main" id="{4BAA565E-13CC-8F28-B77F-F876E0D4E5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8918" y="2528648"/>
              <a:ext cx="444332" cy="444332"/>
            </a:xfrm>
            <a:prstGeom prst="rect">
              <a:avLst/>
            </a:prstGeom>
          </p:spPr>
        </p:pic>
        <p:pic>
          <p:nvPicPr>
            <p:cNvPr id="52" name="그림 51" descr="미국 국기, 원, 패턴, 상징이(가) 표시된 사진&#10;&#10;AI 생성 콘텐츠는 정확하지 않을 수 있습니다.">
              <a:extLst>
                <a:ext uri="{FF2B5EF4-FFF2-40B4-BE49-F238E27FC236}">
                  <a16:creationId xmlns:a16="http://schemas.microsoft.com/office/drawing/2014/main" id="{90898E32-47B4-DE36-BF18-3ECE05BA43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68276" y="2528648"/>
              <a:ext cx="444332" cy="444332"/>
            </a:xfrm>
            <a:prstGeom prst="rect">
              <a:avLst/>
            </a:prstGeom>
          </p:spPr>
        </p:pic>
        <p:sp>
          <p:nvSpPr>
            <p:cNvPr id="55" name="직사각형 54">
              <a:extLst>
                <a:ext uri="{FF2B5EF4-FFF2-40B4-BE49-F238E27FC236}">
                  <a16:creationId xmlns:a16="http://schemas.microsoft.com/office/drawing/2014/main" id="{AF2CD0B6-5574-9031-08F3-98BEC965E2A3}"/>
                </a:ext>
              </a:extLst>
            </p:cNvPr>
            <p:cNvSpPr/>
            <p:nvPr/>
          </p:nvSpPr>
          <p:spPr>
            <a:xfrm rot="19909041">
              <a:off x="10893816" y="4667772"/>
              <a:ext cx="602497" cy="137840"/>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림 48" descr="원, 그래픽, 다채로움이(가) 표시된 사진&#10;&#10;AI 생성 콘텐츠는 정확하지 않을 수 있습니다.">
              <a:extLst>
                <a:ext uri="{FF2B5EF4-FFF2-40B4-BE49-F238E27FC236}">
                  <a16:creationId xmlns:a16="http://schemas.microsoft.com/office/drawing/2014/main" id="{9C218571-D3AF-B87E-F0B2-F9E3754B28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73418" y="4509993"/>
              <a:ext cx="444332" cy="444332"/>
            </a:xfrm>
            <a:prstGeom prst="rect">
              <a:avLst/>
            </a:prstGeom>
          </p:spPr>
        </p:pic>
        <p:pic>
          <p:nvPicPr>
            <p:cNvPr id="54" name="그림 53">
              <a:extLst>
                <a:ext uri="{FF2B5EF4-FFF2-40B4-BE49-F238E27FC236}">
                  <a16:creationId xmlns:a16="http://schemas.microsoft.com/office/drawing/2014/main" id="{CA5902E5-0E2A-3A95-8E01-49D0A09027AE}"/>
                </a:ext>
              </a:extLst>
            </p:cNvPr>
            <p:cNvPicPr>
              <a:picLocks noChangeAspect="1"/>
            </p:cNvPicPr>
            <p:nvPr/>
          </p:nvPicPr>
          <p:blipFill>
            <a:blip r:embed="rId13"/>
            <a:stretch>
              <a:fillRect/>
            </a:stretch>
          </p:blipFill>
          <p:spPr>
            <a:xfrm>
              <a:off x="10950320" y="4652031"/>
              <a:ext cx="489022" cy="338554"/>
            </a:xfrm>
            <a:prstGeom prst="rect">
              <a:avLst/>
            </a:prstGeom>
            <a:ln>
              <a:noFill/>
            </a:ln>
          </p:spPr>
        </p:pic>
        <p:sp>
          <p:nvSpPr>
            <p:cNvPr id="12" name="TextBox 11">
              <a:extLst>
                <a:ext uri="{FF2B5EF4-FFF2-40B4-BE49-F238E27FC236}">
                  <a16:creationId xmlns:a16="http://schemas.microsoft.com/office/drawing/2014/main" id="{99D9930A-A18E-D8E7-10CC-3ECC1C55879E}"/>
                </a:ext>
              </a:extLst>
            </p:cNvPr>
            <p:cNvSpPr txBox="1"/>
            <p:nvPr/>
          </p:nvSpPr>
          <p:spPr>
            <a:xfrm>
              <a:off x="6736362" y="3776795"/>
              <a:ext cx="289491" cy="400110"/>
            </a:xfrm>
            <a:prstGeom prst="rect">
              <a:avLst/>
            </a:prstGeom>
            <a:noFill/>
          </p:spPr>
          <p:txBody>
            <a:bodyPr wrap="square">
              <a:spAutoFit/>
            </a:bodyPr>
            <a:lstStyle/>
            <a:p>
              <a:r>
                <a:rPr lang="ko-KR" altLang="en-US" sz="1000"/>
                <a:t>원</a:t>
              </a:r>
              <a:endParaRPr lang="en-US" altLang="ko-KR" sz="1000"/>
            </a:p>
            <a:p>
              <a:r>
                <a:rPr lang="ko-KR" altLang="en-US" sz="1000"/>
                <a:t>전</a:t>
              </a:r>
            </a:p>
          </p:txBody>
        </p:sp>
        <p:sp>
          <p:nvSpPr>
            <p:cNvPr id="13" name="TextBox 12">
              <a:extLst>
                <a:ext uri="{FF2B5EF4-FFF2-40B4-BE49-F238E27FC236}">
                  <a16:creationId xmlns:a16="http://schemas.microsoft.com/office/drawing/2014/main" id="{E393C8FD-53AE-7BB1-E239-85BB91364DB4}"/>
                </a:ext>
              </a:extLst>
            </p:cNvPr>
            <p:cNvSpPr txBox="1"/>
            <p:nvPr/>
          </p:nvSpPr>
          <p:spPr>
            <a:xfrm>
              <a:off x="6958456" y="3784086"/>
              <a:ext cx="620282" cy="400110"/>
            </a:xfrm>
            <a:prstGeom prst="rect">
              <a:avLst/>
            </a:prstGeom>
            <a:noFill/>
          </p:spPr>
          <p:txBody>
            <a:bodyPr wrap="square">
              <a:spAutoFit/>
            </a:bodyPr>
            <a:lstStyle/>
            <a:p>
              <a:r>
                <a:rPr lang="ko-KR" altLang="en-US" sz="1000"/>
                <a:t>가</a:t>
              </a:r>
              <a:endParaRPr lang="en-US" altLang="ko-KR" sz="1000"/>
            </a:p>
            <a:p>
              <a:r>
                <a:rPr lang="ko-KR" altLang="en-US" sz="1000" err="1"/>
                <a:t>스</a:t>
              </a:r>
              <a:endParaRPr lang="ko-KR" altLang="en-US" sz="1000"/>
            </a:p>
          </p:txBody>
        </p:sp>
        <p:sp>
          <p:nvSpPr>
            <p:cNvPr id="4" name="TextBox 3">
              <a:extLst>
                <a:ext uri="{FF2B5EF4-FFF2-40B4-BE49-F238E27FC236}">
                  <a16:creationId xmlns:a16="http://schemas.microsoft.com/office/drawing/2014/main" id="{858B4312-D7FE-0A90-5B45-3827ACFCA879}"/>
                </a:ext>
              </a:extLst>
            </p:cNvPr>
            <p:cNvSpPr txBox="1"/>
            <p:nvPr/>
          </p:nvSpPr>
          <p:spPr>
            <a:xfrm>
              <a:off x="6502090" y="3773373"/>
              <a:ext cx="620282" cy="400110"/>
            </a:xfrm>
            <a:prstGeom prst="rect">
              <a:avLst/>
            </a:prstGeom>
            <a:noFill/>
          </p:spPr>
          <p:txBody>
            <a:bodyPr wrap="square">
              <a:spAutoFit/>
            </a:bodyPr>
            <a:lstStyle/>
            <a:p>
              <a:r>
                <a:rPr lang="ko-KR" altLang="en-US" sz="1000"/>
                <a:t>석</a:t>
              </a:r>
              <a:endParaRPr lang="en-US" altLang="ko-KR" sz="1000"/>
            </a:p>
            <a:p>
              <a:r>
                <a:rPr lang="ko-KR" altLang="en-US" sz="1000"/>
                <a:t>탄</a:t>
              </a:r>
            </a:p>
          </p:txBody>
        </p:sp>
        <p:sp>
          <p:nvSpPr>
            <p:cNvPr id="46" name="TextBox 45">
              <a:extLst>
                <a:ext uri="{FF2B5EF4-FFF2-40B4-BE49-F238E27FC236}">
                  <a16:creationId xmlns:a16="http://schemas.microsoft.com/office/drawing/2014/main" id="{27F59221-8D10-FE54-92DE-A150EFD08A55}"/>
                </a:ext>
              </a:extLst>
            </p:cNvPr>
            <p:cNvSpPr txBox="1"/>
            <p:nvPr/>
          </p:nvSpPr>
          <p:spPr>
            <a:xfrm>
              <a:off x="6376559" y="6083522"/>
              <a:ext cx="5340736" cy="200055"/>
            </a:xfrm>
            <a:prstGeom prst="rect">
              <a:avLst/>
            </a:prstGeom>
            <a:solidFill>
              <a:srgbClr val="FFFFFF"/>
            </a:solidFill>
          </p:spPr>
          <p:txBody>
            <a:bodyPr wrap="square" rtlCol="0">
              <a:spAutoFit/>
            </a:bodyPr>
            <a:lstStyle/>
            <a:p>
              <a:r>
                <a:rPr lang="ko-KR" altLang="en-US" sz="700"/>
                <a:t>자료</a:t>
              </a:r>
              <a:r>
                <a:rPr lang="en-US" altLang="ko-KR" sz="700"/>
                <a:t>: </a:t>
              </a:r>
              <a:r>
                <a:rPr lang="ko-KR" altLang="en-US" sz="700"/>
                <a:t>국제에너지기구</a:t>
              </a:r>
              <a:r>
                <a:rPr lang="en-US" altLang="ko-KR" sz="700"/>
                <a:t>(IEA) ‘</a:t>
              </a:r>
              <a:r>
                <a:rPr lang="ko-KR" altLang="en-US" sz="700"/>
                <a:t>전력생산 비용전망</a:t>
              </a:r>
              <a:r>
                <a:rPr lang="en-US" altLang="ko-KR" sz="700"/>
                <a:t>(Projected</a:t>
              </a:r>
              <a:r>
                <a:rPr lang="ko-KR" altLang="en-US" sz="700"/>
                <a:t> </a:t>
              </a:r>
              <a:r>
                <a:rPr lang="en-US" altLang="ko-KR" sz="700"/>
                <a:t>Costs</a:t>
              </a:r>
              <a:r>
                <a:rPr lang="ko-KR" altLang="en-US" sz="700"/>
                <a:t> </a:t>
              </a:r>
              <a:r>
                <a:rPr lang="en-US" altLang="ko-KR" sz="700"/>
                <a:t>of</a:t>
              </a:r>
              <a:r>
                <a:rPr lang="ko-KR" altLang="en-US" sz="700"/>
                <a:t> </a:t>
              </a:r>
              <a:r>
                <a:rPr lang="en-US" altLang="ko-KR" sz="700"/>
                <a:t>Generating Electrivity) </a:t>
              </a:r>
              <a:r>
                <a:rPr lang="ko-KR" altLang="en-US" sz="700"/>
                <a:t>최신 보고서</a:t>
              </a:r>
            </a:p>
          </p:txBody>
        </p:sp>
      </p:grpSp>
      <p:sp>
        <p:nvSpPr>
          <p:cNvPr id="56" name="TextBox 55">
            <a:extLst>
              <a:ext uri="{FF2B5EF4-FFF2-40B4-BE49-F238E27FC236}">
                <a16:creationId xmlns:a16="http://schemas.microsoft.com/office/drawing/2014/main" id="{7D0D7D5F-BB99-6631-289A-E80858B65B34}"/>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762939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C9B05E-7FA6-46B1-BC1C-F8B1F147C078}"/>
              </a:ext>
            </a:extLst>
          </p:cNvPr>
          <p:cNvSpPr>
            <a:spLocks noGrp="1"/>
          </p:cNvSpPr>
          <p:nvPr>
            <p:ph type="title"/>
          </p:nvPr>
        </p:nvSpPr>
        <p:spPr/>
        <p:txBody>
          <a:bodyPr/>
          <a:lstStyle/>
          <a:p>
            <a:r>
              <a:rPr lang="en-US" altLang="ko-KR"/>
              <a:t>The Three Key Costs in Power Generation</a:t>
            </a:r>
            <a:endParaRPr lang="ko-KR" altLang="en-US"/>
          </a:p>
        </p:txBody>
      </p:sp>
      <p:sp>
        <p:nvSpPr>
          <p:cNvPr id="4" name="슬라이드 번호 개체 틀 3">
            <a:extLst>
              <a:ext uri="{FF2B5EF4-FFF2-40B4-BE49-F238E27FC236}">
                <a16:creationId xmlns:a16="http://schemas.microsoft.com/office/drawing/2014/main" id="{DDFEC254-A525-A91B-767D-06D904259C61}"/>
              </a:ext>
            </a:extLst>
          </p:cNvPr>
          <p:cNvSpPr>
            <a:spLocks noGrp="1"/>
          </p:cNvSpPr>
          <p:nvPr>
            <p:ph type="sldNum" sz="quarter" idx="12"/>
          </p:nvPr>
        </p:nvSpPr>
        <p:spPr/>
        <p:txBody>
          <a:bodyPr/>
          <a:lstStyle/>
          <a:p>
            <a:fld id="{109C872D-39A9-4065-8BF3-6A613116E2A1}" type="slidenum">
              <a:rPr lang="ko-KR" altLang="en-US" smtClean="0"/>
              <a:t>7</a:t>
            </a:fld>
            <a:endParaRPr lang="ko-KR" altLang="en-US"/>
          </a:p>
        </p:txBody>
      </p:sp>
      <p:grpSp>
        <p:nvGrpSpPr>
          <p:cNvPr id="10" name="그룹 9">
            <a:extLst>
              <a:ext uri="{FF2B5EF4-FFF2-40B4-BE49-F238E27FC236}">
                <a16:creationId xmlns:a16="http://schemas.microsoft.com/office/drawing/2014/main" id="{7919BF68-5F2C-3923-CADD-C79BDC4B6863}"/>
              </a:ext>
            </a:extLst>
          </p:cNvPr>
          <p:cNvGrpSpPr/>
          <p:nvPr/>
        </p:nvGrpSpPr>
        <p:grpSpPr>
          <a:xfrm>
            <a:off x="1135380" y="1626757"/>
            <a:ext cx="9860280" cy="464807"/>
            <a:chOff x="1287780" y="1623073"/>
            <a:chExt cx="9860280" cy="464807"/>
          </a:xfrm>
        </p:grpSpPr>
        <p:sp>
          <p:nvSpPr>
            <p:cNvPr id="8" name="사각형: 둥근 위쪽 모서리 7">
              <a:extLst>
                <a:ext uri="{FF2B5EF4-FFF2-40B4-BE49-F238E27FC236}">
                  <a16:creationId xmlns:a16="http://schemas.microsoft.com/office/drawing/2014/main" id="{13A7909C-F369-7140-66E1-490A78DBFD82}"/>
                </a:ext>
              </a:extLst>
            </p:cNvPr>
            <p:cNvSpPr/>
            <p:nvPr/>
          </p:nvSpPr>
          <p:spPr>
            <a:xfrm>
              <a:off x="1356360" y="1623073"/>
              <a:ext cx="3272790" cy="464807"/>
            </a:xfrm>
            <a:prstGeom prst="round2SameRect">
              <a:avLst>
                <a:gd name="adj1" fmla="val 33061"/>
                <a:gd name="adj2" fmla="val 0"/>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HY헤드라인M" panose="02030600000101010101" pitchFamily="18" charset="-127"/>
                  <a:ea typeface="HY헤드라인M" panose="02030600000101010101" pitchFamily="18" charset="-127"/>
                </a:rPr>
                <a:t>Construction</a:t>
              </a:r>
              <a:endParaRPr lang="ko-KR" altLang="en-US">
                <a:solidFill>
                  <a:schemeClr val="tx1"/>
                </a:solidFill>
                <a:latin typeface="HY헤드라인M" panose="02030600000101010101" pitchFamily="18" charset="-127"/>
                <a:ea typeface="HY헤드라인M" panose="02030600000101010101" pitchFamily="18" charset="-127"/>
              </a:endParaRPr>
            </a:p>
          </p:txBody>
        </p:sp>
        <p:sp>
          <p:nvSpPr>
            <p:cNvPr id="9" name="사각형: 둥근 위쪽 모서리 8">
              <a:extLst>
                <a:ext uri="{FF2B5EF4-FFF2-40B4-BE49-F238E27FC236}">
                  <a16:creationId xmlns:a16="http://schemas.microsoft.com/office/drawing/2014/main" id="{282EDE02-F3FB-7F0F-A208-2C48523D3E6D}"/>
                </a:ext>
              </a:extLst>
            </p:cNvPr>
            <p:cNvSpPr/>
            <p:nvPr/>
          </p:nvSpPr>
          <p:spPr>
            <a:xfrm>
              <a:off x="4629150" y="1623073"/>
              <a:ext cx="6389370" cy="464807"/>
            </a:xfrm>
            <a:prstGeom prst="round2SameRect">
              <a:avLst>
                <a:gd name="adj1" fmla="val 30329"/>
                <a:gd name="adj2" fmla="val 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HY헤드라인M" panose="02030600000101010101" pitchFamily="18" charset="-127"/>
                  <a:ea typeface="HY헤드라인M" panose="02030600000101010101" pitchFamily="18" charset="-127"/>
                </a:rPr>
                <a:t>Operation</a:t>
              </a:r>
              <a:endParaRPr lang="ko-KR" altLang="en-US">
                <a:solidFill>
                  <a:schemeClr val="tx1"/>
                </a:solidFill>
                <a:latin typeface="HY헤드라인M" panose="02030600000101010101" pitchFamily="18" charset="-127"/>
                <a:ea typeface="HY헤드라인M" panose="02030600000101010101" pitchFamily="18" charset="-127"/>
              </a:endParaRPr>
            </a:p>
          </p:txBody>
        </p:sp>
        <p:cxnSp>
          <p:nvCxnSpPr>
            <p:cNvPr id="6" name="직선 연결선 5">
              <a:extLst>
                <a:ext uri="{FF2B5EF4-FFF2-40B4-BE49-F238E27FC236}">
                  <a16:creationId xmlns:a16="http://schemas.microsoft.com/office/drawing/2014/main" id="{653EECE0-C8A6-D808-B7ED-8952E1D423A3}"/>
                </a:ext>
              </a:extLst>
            </p:cNvPr>
            <p:cNvCxnSpPr>
              <a:cxnSpLocks/>
            </p:cNvCxnSpPr>
            <p:nvPr/>
          </p:nvCxnSpPr>
          <p:spPr>
            <a:xfrm>
              <a:off x="1287780" y="2087101"/>
              <a:ext cx="9860280" cy="779"/>
            </a:xfrm>
            <a:prstGeom prst="line">
              <a:avLst/>
            </a:prstGeom>
            <a:ln>
              <a:solidFill>
                <a:schemeClr val="tx1"/>
              </a:solidFill>
              <a:headEnd type="oval" w="lg" len="lg"/>
              <a:tailEnd type="triangle" w="lg" len="lg"/>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6A96FA67-F9B3-5CCF-8489-B4D081011EEC}"/>
              </a:ext>
            </a:extLst>
          </p:cNvPr>
          <p:cNvSpPr txBox="1"/>
          <p:nvPr/>
        </p:nvSpPr>
        <p:spPr>
          <a:xfrm>
            <a:off x="864271" y="4236270"/>
            <a:ext cx="3785019" cy="1677382"/>
          </a:xfrm>
          <a:prstGeom prst="rect">
            <a:avLst/>
          </a:prstGeom>
          <a:noFill/>
        </p:spPr>
        <p:txBody>
          <a:bodyPr wrap="square" rtlCol="0">
            <a:spAutoFit/>
          </a:bodyPr>
          <a:lstStyle/>
          <a:p>
            <a:pPr algn="ctr"/>
            <a:r>
              <a:rPr lang="en-US" altLang="ko-KR" sz="2000">
                <a:solidFill>
                  <a:schemeClr val="accent5"/>
                </a:solidFill>
                <a:latin typeface="HY헤드라인M" panose="02030600000101010101" pitchFamily="18" charset="-127"/>
                <a:ea typeface="HY헤드라인M" panose="02030600000101010101" pitchFamily="18" charset="-127"/>
              </a:rPr>
              <a:t>Capital Cost</a:t>
            </a:r>
          </a:p>
          <a:p>
            <a:pPr algn="ctr"/>
            <a:endParaRPr lang="en-US" altLang="ko-KR" sz="600">
              <a:solidFill>
                <a:schemeClr val="accent5"/>
              </a:solidFill>
              <a:latin typeface="HY헤드라인M" panose="02030600000101010101" pitchFamily="18" charset="-127"/>
              <a:ea typeface="HY헤드라인M" panose="02030600000101010101" pitchFamily="18" charset="-127"/>
            </a:endParaRP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The cost to build the power plant</a:t>
            </a: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before it starts operating</a:t>
            </a:r>
          </a:p>
          <a:p>
            <a:pPr algn="ctr"/>
            <a:endParaRPr lang="en-US" altLang="ko-KR" sz="600" spc="-50">
              <a:ln w="3175">
                <a:noFill/>
              </a:ln>
              <a:solidFill>
                <a:schemeClr val="dk1"/>
              </a:solidFill>
              <a:latin typeface="HY헤드라인M" panose="02030600000101010101" pitchFamily="18" charset="-127"/>
              <a:ea typeface="HY헤드라인M" panose="02030600000101010101" pitchFamily="18" charset="-127"/>
            </a:endParaRPr>
          </a:p>
          <a:p>
            <a:pPr algn="ctr"/>
            <a:r>
              <a:rPr lang="en-US" altLang="ko-KR" sz="1300" spc="-50">
                <a:ln w="3175">
                  <a:noFill/>
                </a:ln>
                <a:solidFill>
                  <a:schemeClr val="dk1"/>
                </a:solidFill>
                <a:ea typeface="HY헤드라인M" panose="02030600000101010101" pitchFamily="18" charset="-127"/>
              </a:rPr>
              <a:t>Plant construction,</a:t>
            </a:r>
          </a:p>
          <a:p>
            <a:pPr algn="ctr"/>
            <a:r>
              <a:rPr lang="en-US" altLang="ko-KR" sz="1300" spc="-50">
                <a:ln w="3175">
                  <a:noFill/>
                </a:ln>
                <a:solidFill>
                  <a:schemeClr val="dk1"/>
                </a:solidFill>
                <a:ea typeface="HY헤드라인M" panose="02030600000101010101" pitchFamily="18" charset="-127"/>
              </a:rPr>
              <a:t>Equipment and installation,</a:t>
            </a:r>
          </a:p>
          <a:p>
            <a:pPr algn="ctr"/>
            <a:r>
              <a:rPr lang="en-US" altLang="ko-KR" sz="1300" spc="-50">
                <a:ln w="3175">
                  <a:noFill/>
                </a:ln>
                <a:solidFill>
                  <a:schemeClr val="dk1"/>
                </a:solidFill>
                <a:ea typeface="HY헤드라인M" panose="02030600000101010101" pitchFamily="18" charset="-127"/>
              </a:rPr>
              <a:t>etc.</a:t>
            </a:r>
          </a:p>
        </p:txBody>
      </p:sp>
      <p:grpSp>
        <p:nvGrpSpPr>
          <p:cNvPr id="7" name="그룹 6">
            <a:extLst>
              <a:ext uri="{FF2B5EF4-FFF2-40B4-BE49-F238E27FC236}">
                <a16:creationId xmlns:a16="http://schemas.microsoft.com/office/drawing/2014/main" id="{28ED2A13-F3DE-1E59-3096-4105DC6A9EF7}"/>
              </a:ext>
            </a:extLst>
          </p:cNvPr>
          <p:cNvGrpSpPr/>
          <p:nvPr/>
        </p:nvGrpSpPr>
        <p:grpSpPr>
          <a:xfrm>
            <a:off x="5438774" y="2741991"/>
            <a:ext cx="1437154" cy="1287781"/>
            <a:chOff x="5638800" y="2964179"/>
            <a:chExt cx="1651521" cy="1618871"/>
          </a:xfrm>
        </p:grpSpPr>
        <p:pic>
          <p:nvPicPr>
            <p:cNvPr id="22" name="그래픽 21" descr="여성 건설 노동자 단색으로 채워진">
              <a:extLst>
                <a:ext uri="{FF2B5EF4-FFF2-40B4-BE49-F238E27FC236}">
                  <a16:creationId xmlns:a16="http://schemas.microsoft.com/office/drawing/2014/main" id="{CEDCEB4C-345F-A142-2B4C-61EA1FE2C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964179"/>
              <a:ext cx="914400" cy="914400"/>
            </a:xfrm>
            <a:prstGeom prst="rect">
              <a:avLst/>
            </a:prstGeom>
          </p:spPr>
        </p:pic>
        <p:pic>
          <p:nvPicPr>
            <p:cNvPr id="24" name="그래픽 23" descr="남성 건설 노동자 단색으로 채워진">
              <a:extLst>
                <a:ext uri="{FF2B5EF4-FFF2-40B4-BE49-F238E27FC236}">
                  <a16:creationId xmlns:a16="http://schemas.microsoft.com/office/drawing/2014/main" id="{BB2B05E8-F3B7-D5B2-9368-0338C9C484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5921" y="2971800"/>
              <a:ext cx="914400" cy="914400"/>
            </a:xfrm>
            <a:prstGeom prst="rect">
              <a:avLst/>
            </a:prstGeom>
          </p:spPr>
        </p:pic>
        <p:pic>
          <p:nvPicPr>
            <p:cNvPr id="5" name="그래픽 4" descr="채굴 도구 단색으로 채워진">
              <a:extLst>
                <a:ext uri="{FF2B5EF4-FFF2-40B4-BE49-F238E27FC236}">
                  <a16:creationId xmlns:a16="http://schemas.microsoft.com/office/drawing/2014/main" id="{817ECEFC-398F-452F-DE22-3A4EF2FD11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3839092"/>
              <a:ext cx="743959" cy="743958"/>
            </a:xfrm>
            <a:prstGeom prst="rect">
              <a:avLst/>
            </a:prstGeom>
          </p:spPr>
        </p:pic>
      </p:grpSp>
      <p:sp>
        <p:nvSpPr>
          <p:cNvPr id="14" name="TextBox 13">
            <a:extLst>
              <a:ext uri="{FF2B5EF4-FFF2-40B4-BE49-F238E27FC236}">
                <a16:creationId xmlns:a16="http://schemas.microsoft.com/office/drawing/2014/main" id="{0758926B-4B5B-A0FA-AC01-6F7C96A683D4}"/>
              </a:ext>
            </a:extLst>
          </p:cNvPr>
          <p:cNvSpPr txBox="1"/>
          <p:nvPr/>
        </p:nvSpPr>
        <p:spPr>
          <a:xfrm>
            <a:off x="4505289" y="4236270"/>
            <a:ext cx="3304115" cy="1677382"/>
          </a:xfrm>
          <a:prstGeom prst="rect">
            <a:avLst/>
          </a:prstGeom>
          <a:noFill/>
        </p:spPr>
        <p:txBody>
          <a:bodyPr wrap="square" rtlCol="0">
            <a:spAutoFit/>
          </a:bodyPr>
          <a:lstStyle/>
          <a:p>
            <a:pPr algn="ctr"/>
            <a:r>
              <a:rPr lang="en-US" altLang="ko-KR" sz="2000">
                <a:solidFill>
                  <a:schemeClr val="accent4"/>
                </a:solidFill>
                <a:latin typeface="HY헤드라인M" panose="02030600000101010101" pitchFamily="18" charset="-127"/>
                <a:ea typeface="HY헤드라인M" panose="02030600000101010101" pitchFamily="18" charset="-127"/>
              </a:rPr>
              <a:t>O&amp;M Cost </a:t>
            </a:r>
            <a:r>
              <a:rPr lang="en-US" altLang="ko-KR" sz="1100">
                <a:solidFill>
                  <a:schemeClr val="accent4"/>
                </a:solidFill>
                <a:latin typeface="HY헤드라인M" panose="02030600000101010101" pitchFamily="18" charset="-127"/>
                <a:ea typeface="HY헤드라인M" panose="02030600000101010101" pitchFamily="18" charset="-127"/>
              </a:rPr>
              <a:t>(Operation &amp; Management)</a:t>
            </a:r>
            <a:endParaRPr lang="en-US" altLang="ko-KR" sz="2000">
              <a:solidFill>
                <a:schemeClr val="accent4"/>
              </a:solidFill>
              <a:latin typeface="HY헤드라인M" panose="02030600000101010101" pitchFamily="18" charset="-127"/>
              <a:ea typeface="HY헤드라인M" panose="02030600000101010101" pitchFamily="18" charset="-127"/>
            </a:endParaRPr>
          </a:p>
          <a:p>
            <a:pPr algn="ctr"/>
            <a:endParaRPr lang="en-US" altLang="ko-KR" sz="600">
              <a:solidFill>
                <a:schemeClr val="accent5"/>
              </a:solidFill>
              <a:latin typeface="HY헤드라인M" panose="02030600000101010101" pitchFamily="18" charset="-127"/>
              <a:ea typeface="HY헤드라인M" panose="02030600000101010101" pitchFamily="18" charset="-127"/>
            </a:endParaRP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The cost to operate and maintain</a:t>
            </a: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the plant during its lifetime</a:t>
            </a:r>
            <a:endParaRPr lang="en-US" altLang="ko-KR" sz="600" spc="-50">
              <a:ln w="3175">
                <a:noFill/>
              </a:ln>
              <a:solidFill>
                <a:schemeClr val="dk1"/>
              </a:solidFill>
              <a:latin typeface="HY헤드라인M" panose="02030600000101010101" pitchFamily="18" charset="-127"/>
              <a:ea typeface="HY헤드라인M" panose="02030600000101010101" pitchFamily="18" charset="-127"/>
            </a:endParaRPr>
          </a:p>
          <a:p>
            <a:pPr algn="ctr"/>
            <a:endParaRPr lang="en-US" altLang="ko-KR" sz="600" spc="-50">
              <a:ln w="3175">
                <a:noFill/>
              </a:ln>
              <a:solidFill>
                <a:schemeClr val="dk1"/>
              </a:solidFill>
              <a:ea typeface="HY헤드라인M" panose="02030600000101010101" pitchFamily="18" charset="-127"/>
            </a:endParaRPr>
          </a:p>
          <a:p>
            <a:pPr algn="ctr"/>
            <a:r>
              <a:rPr lang="en-US" altLang="ko-KR" sz="1300" spc="-50">
                <a:ln w="3175">
                  <a:noFill/>
                </a:ln>
                <a:solidFill>
                  <a:schemeClr val="dk1"/>
                </a:solidFill>
                <a:ea typeface="HY헤드라인M" panose="02030600000101010101" pitchFamily="18" charset="-127"/>
              </a:rPr>
              <a:t>Labor cost,</a:t>
            </a:r>
          </a:p>
          <a:p>
            <a:pPr algn="ctr"/>
            <a:r>
              <a:rPr lang="en-US" altLang="ko-KR" sz="1300" spc="-50">
                <a:ln w="3175">
                  <a:noFill/>
                </a:ln>
                <a:solidFill>
                  <a:schemeClr val="dk1"/>
                </a:solidFill>
                <a:ea typeface="HY헤드라인M" panose="02030600000101010101" pitchFamily="18" charset="-127"/>
              </a:rPr>
              <a:t>Repair cost,</a:t>
            </a:r>
          </a:p>
          <a:p>
            <a:pPr algn="ctr"/>
            <a:r>
              <a:rPr lang="en-US" altLang="ko-KR" sz="1300" spc="-50">
                <a:ln w="3175">
                  <a:noFill/>
                </a:ln>
                <a:solidFill>
                  <a:schemeClr val="dk1"/>
                </a:solidFill>
                <a:ea typeface="HY헤드라인M" panose="02030600000101010101" pitchFamily="18" charset="-127"/>
              </a:rPr>
              <a:t>etc.</a:t>
            </a:r>
          </a:p>
        </p:txBody>
      </p:sp>
      <p:grpSp>
        <p:nvGrpSpPr>
          <p:cNvPr id="18" name="그룹 17">
            <a:extLst>
              <a:ext uri="{FF2B5EF4-FFF2-40B4-BE49-F238E27FC236}">
                <a16:creationId xmlns:a16="http://schemas.microsoft.com/office/drawing/2014/main" id="{5578A637-1EE6-2E1F-5142-A4E52E15A5C8}"/>
              </a:ext>
            </a:extLst>
          </p:cNvPr>
          <p:cNvGrpSpPr/>
          <p:nvPr/>
        </p:nvGrpSpPr>
        <p:grpSpPr>
          <a:xfrm>
            <a:off x="8756855" y="2681420"/>
            <a:ext cx="1478723" cy="1403567"/>
            <a:chOff x="8776192" y="2468538"/>
            <a:chExt cx="1478723" cy="1403567"/>
          </a:xfrm>
        </p:grpSpPr>
        <p:pic>
          <p:nvPicPr>
            <p:cNvPr id="19" name="그림 18">
              <a:extLst>
                <a:ext uri="{FF2B5EF4-FFF2-40B4-BE49-F238E27FC236}">
                  <a16:creationId xmlns:a16="http://schemas.microsoft.com/office/drawing/2014/main" id="{389D39C8-7A4E-EB5B-D88F-BACED4E2241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500" y1="53097" x2="37500" y2="53097"/>
                          <a14:foregroundMark x1="28125" y1="50442" x2="28125" y2="50442"/>
                          <a14:foregroundMark x1="41875" y1="54867" x2="41875" y2="54867"/>
                          <a14:foregroundMark x1="42500" y1="50442" x2="42500" y2="50442"/>
                          <a14:foregroundMark x1="30625" y1="50442" x2="34375" y2="59292"/>
                          <a14:foregroundMark x1="38125" y1="46018" x2="43125" y2="57522"/>
                          <a14:foregroundMark x1="35000" y1="65487" x2="43125" y2="51327"/>
                          <a14:foregroundMark x1="38750" y1="59292" x2="44375" y2="53982"/>
                          <a14:foregroundMark x1="42500" y1="51327" x2="19375" y2="57522"/>
                          <a14:foregroundMark x1="32500" y1="27434" x2="21250" y2="42478"/>
                          <a14:foregroundMark x1="23125" y1="29204" x2="51250" y2="50442"/>
                          <a14:foregroundMark x1="45000" y1="20354" x2="56875" y2="48673"/>
                          <a14:foregroundMark x1="45000" y1="44248" x2="51875" y2="72566"/>
                          <a14:foregroundMark x1="25625" y1="69912" x2="50625" y2="72566"/>
                          <a14:foregroundMark x1="75000" y1="38938" x2="71875" y2="69912"/>
                          <a14:foregroundMark x1="64375" y1="44248" x2="64375" y2="72566"/>
                          <a14:foregroundMark x1="76875" y1="42478" x2="74375" y2="81416"/>
                        </a14:backgroundRemoval>
                      </a14:imgEffect>
                    </a14:imgLayer>
                  </a14:imgProps>
                </a:ext>
              </a:extLst>
            </a:blip>
            <a:srcRect b="8070"/>
            <a:stretch>
              <a:fillRect/>
            </a:stretch>
          </p:blipFill>
          <p:spPr>
            <a:xfrm>
              <a:off x="9459204" y="2468538"/>
              <a:ext cx="795711" cy="580736"/>
            </a:xfrm>
            <a:prstGeom prst="rect">
              <a:avLst/>
            </a:prstGeom>
          </p:spPr>
        </p:pic>
        <p:grpSp>
          <p:nvGrpSpPr>
            <p:cNvPr id="16" name="그룹 15">
              <a:extLst>
                <a:ext uri="{FF2B5EF4-FFF2-40B4-BE49-F238E27FC236}">
                  <a16:creationId xmlns:a16="http://schemas.microsoft.com/office/drawing/2014/main" id="{A9B103B1-1A9A-4576-BD51-F83015E83B97}"/>
                </a:ext>
              </a:extLst>
            </p:cNvPr>
            <p:cNvGrpSpPr/>
            <p:nvPr/>
          </p:nvGrpSpPr>
          <p:grpSpPr>
            <a:xfrm>
              <a:off x="8776192" y="2550938"/>
              <a:ext cx="618412" cy="452620"/>
              <a:chOff x="8214473" y="2903862"/>
              <a:chExt cx="710021" cy="519668"/>
            </a:xfrm>
          </p:grpSpPr>
          <p:grpSp>
            <p:nvGrpSpPr>
              <p:cNvPr id="32" name="그룹 31">
                <a:extLst>
                  <a:ext uri="{FF2B5EF4-FFF2-40B4-BE49-F238E27FC236}">
                    <a16:creationId xmlns:a16="http://schemas.microsoft.com/office/drawing/2014/main" id="{316F6A49-6537-AE00-2DF1-C500F3F67C1F}"/>
                  </a:ext>
                </a:extLst>
              </p:cNvPr>
              <p:cNvGrpSpPr/>
              <p:nvPr/>
            </p:nvGrpSpPr>
            <p:grpSpPr>
              <a:xfrm>
                <a:off x="8214473" y="2903862"/>
                <a:ext cx="710021" cy="519668"/>
                <a:chOff x="4171792" y="2601944"/>
                <a:chExt cx="866775" cy="638460"/>
              </a:xfrm>
            </p:grpSpPr>
            <p:sp>
              <p:nvSpPr>
                <p:cNvPr id="33" name="자유형: 도형 32">
                  <a:extLst>
                    <a:ext uri="{FF2B5EF4-FFF2-40B4-BE49-F238E27FC236}">
                      <a16:creationId xmlns:a16="http://schemas.microsoft.com/office/drawing/2014/main" id="{ECB131E3-61CC-BFB1-BE04-6F2B4D736DC9}"/>
                    </a:ext>
                  </a:extLst>
                </p:cNvPr>
                <p:cNvSpPr/>
                <p:nvPr/>
              </p:nvSpPr>
              <p:spPr>
                <a:xfrm>
                  <a:off x="4276567" y="2601944"/>
                  <a:ext cx="666750" cy="171735"/>
                </a:xfrm>
                <a:custGeom>
                  <a:avLst/>
                  <a:gdLst>
                    <a:gd name="connsiteX0" fmla="*/ 586864 w 666750"/>
                    <a:gd name="connsiteY0" fmla="*/ 79886 h 171735"/>
                    <a:gd name="connsiteX1" fmla="*/ 504568 w 666750"/>
                    <a:gd name="connsiteY1" fmla="*/ 79886 h 171735"/>
                    <a:gd name="connsiteX2" fmla="*/ 424682 w 666750"/>
                    <a:gd name="connsiteY2" fmla="*/ 0 h 171735"/>
                    <a:gd name="connsiteX3" fmla="*/ 333375 w 666750"/>
                    <a:gd name="connsiteY3" fmla="*/ 45644 h 171735"/>
                    <a:gd name="connsiteX4" fmla="*/ 219246 w 666750"/>
                    <a:gd name="connsiteY4" fmla="*/ 22822 h 171735"/>
                    <a:gd name="connsiteX5" fmla="*/ 173593 w 666750"/>
                    <a:gd name="connsiteY5" fmla="*/ 79886 h 171735"/>
                    <a:gd name="connsiteX6" fmla="*/ 79886 w 666750"/>
                    <a:gd name="connsiteY6" fmla="*/ 79886 h 171735"/>
                    <a:gd name="connsiteX7" fmla="*/ 0 w 666750"/>
                    <a:gd name="connsiteY7" fmla="*/ 171698 h 171735"/>
                    <a:gd name="connsiteX8" fmla="*/ 666750 w 666750"/>
                    <a:gd name="connsiteY8" fmla="*/ 171736 h 171735"/>
                    <a:gd name="connsiteX9" fmla="*/ 586864 w 666750"/>
                    <a:gd name="connsiteY9" fmla="*/ 79886 h 17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0" h="171735">
                      <a:moveTo>
                        <a:pt x="586864" y="79886"/>
                      </a:moveTo>
                      <a:lnTo>
                        <a:pt x="504568" y="79886"/>
                      </a:lnTo>
                      <a:lnTo>
                        <a:pt x="424682" y="0"/>
                      </a:lnTo>
                      <a:lnTo>
                        <a:pt x="333375" y="45644"/>
                      </a:lnTo>
                      <a:lnTo>
                        <a:pt x="219246" y="22822"/>
                      </a:lnTo>
                      <a:lnTo>
                        <a:pt x="173593" y="79886"/>
                      </a:lnTo>
                      <a:lnTo>
                        <a:pt x="79886" y="79886"/>
                      </a:lnTo>
                      <a:lnTo>
                        <a:pt x="0" y="171698"/>
                      </a:lnTo>
                      <a:lnTo>
                        <a:pt x="666750" y="171736"/>
                      </a:lnTo>
                      <a:lnTo>
                        <a:pt x="586864" y="79886"/>
                      </a:lnTo>
                      <a:close/>
                    </a:path>
                  </a:pathLst>
                </a:custGeom>
                <a:solidFill>
                  <a:schemeClr val="tx1"/>
                </a:solidFill>
                <a:ln w="31750" cap="flat">
                  <a:noFill/>
                  <a:prstDash val="solid"/>
                  <a:miter/>
                </a:ln>
              </p:spPr>
              <p:txBody>
                <a:bodyPr rtlCol="0" anchor="ctr"/>
                <a:lstStyle/>
                <a:p>
                  <a:endParaRPr lang="ko-KR" altLang="en-US" sz="1200"/>
                </a:p>
              </p:txBody>
            </p:sp>
            <p:sp>
              <p:nvSpPr>
                <p:cNvPr id="34" name="자유형: 도형 33">
                  <a:extLst>
                    <a:ext uri="{FF2B5EF4-FFF2-40B4-BE49-F238E27FC236}">
                      <a16:creationId xmlns:a16="http://schemas.microsoft.com/office/drawing/2014/main" id="{17262E15-6DF2-8398-D4A1-D6F2773DF9BD}"/>
                    </a:ext>
                  </a:extLst>
                </p:cNvPr>
                <p:cNvSpPr/>
                <p:nvPr/>
              </p:nvSpPr>
              <p:spPr>
                <a:xfrm>
                  <a:off x="4171792" y="3088001"/>
                  <a:ext cx="866775" cy="152403"/>
                </a:xfrm>
                <a:custGeom>
                  <a:avLst/>
                  <a:gdLst>
                    <a:gd name="connsiteX0" fmla="*/ 866775 w 866775"/>
                    <a:gd name="connsiteY0" fmla="*/ 85728 h 152403"/>
                    <a:gd name="connsiteX1" fmla="*/ 616429 w 866775"/>
                    <a:gd name="connsiteY1" fmla="*/ 85728 h 152403"/>
                    <a:gd name="connsiteX2" fmla="*/ 609359 w 866775"/>
                    <a:gd name="connsiteY2" fmla="*/ 11979 h 152403"/>
                    <a:gd name="connsiteX3" fmla="*/ 535610 w 866775"/>
                    <a:gd name="connsiteY3" fmla="*/ 19050 h 152403"/>
                    <a:gd name="connsiteX4" fmla="*/ 535610 w 866775"/>
                    <a:gd name="connsiteY4" fmla="*/ 85728 h 152403"/>
                    <a:gd name="connsiteX5" fmla="*/ 330927 w 866775"/>
                    <a:gd name="connsiteY5" fmla="*/ 85728 h 152403"/>
                    <a:gd name="connsiteX6" fmla="*/ 323846 w 866775"/>
                    <a:gd name="connsiteY6" fmla="*/ 11980 h 152403"/>
                    <a:gd name="connsiteX7" fmla="*/ 250098 w 866775"/>
                    <a:gd name="connsiteY7" fmla="*/ 19062 h 152403"/>
                    <a:gd name="connsiteX8" fmla="*/ 250098 w 866775"/>
                    <a:gd name="connsiteY8" fmla="*/ 85728 h 152403"/>
                    <a:gd name="connsiteX9" fmla="*/ 0 w 866775"/>
                    <a:gd name="connsiteY9" fmla="*/ 85728 h 152403"/>
                    <a:gd name="connsiteX10" fmla="*/ 0 w 866775"/>
                    <a:gd name="connsiteY10" fmla="*/ 123828 h 152403"/>
                    <a:gd name="connsiteX11" fmla="*/ 47625 w 866775"/>
                    <a:gd name="connsiteY11" fmla="*/ 123828 h 152403"/>
                    <a:gd name="connsiteX12" fmla="*/ 47625 w 866775"/>
                    <a:gd name="connsiteY12" fmla="*/ 152403 h 152403"/>
                    <a:gd name="connsiteX13" fmla="*/ 133350 w 866775"/>
                    <a:gd name="connsiteY13" fmla="*/ 152403 h 152403"/>
                    <a:gd name="connsiteX14" fmla="*/ 133350 w 866775"/>
                    <a:gd name="connsiteY14" fmla="*/ 123828 h 152403"/>
                    <a:gd name="connsiteX15" fmla="*/ 219075 w 866775"/>
                    <a:gd name="connsiteY15" fmla="*/ 123828 h 152403"/>
                    <a:gd name="connsiteX16" fmla="*/ 219075 w 866775"/>
                    <a:gd name="connsiteY16" fmla="*/ 152403 h 152403"/>
                    <a:gd name="connsiteX17" fmla="*/ 304800 w 866775"/>
                    <a:gd name="connsiteY17" fmla="*/ 152403 h 152403"/>
                    <a:gd name="connsiteX18" fmla="*/ 304800 w 866775"/>
                    <a:gd name="connsiteY18" fmla="*/ 123828 h 152403"/>
                    <a:gd name="connsiteX19" fmla="*/ 390525 w 866775"/>
                    <a:gd name="connsiteY19" fmla="*/ 123828 h 152403"/>
                    <a:gd name="connsiteX20" fmla="*/ 390525 w 866775"/>
                    <a:gd name="connsiteY20" fmla="*/ 152403 h 152403"/>
                    <a:gd name="connsiteX21" fmla="*/ 476250 w 866775"/>
                    <a:gd name="connsiteY21" fmla="*/ 152403 h 152403"/>
                    <a:gd name="connsiteX22" fmla="*/ 476250 w 866775"/>
                    <a:gd name="connsiteY22" fmla="*/ 123828 h 152403"/>
                    <a:gd name="connsiteX23" fmla="*/ 561975 w 866775"/>
                    <a:gd name="connsiteY23" fmla="*/ 123828 h 152403"/>
                    <a:gd name="connsiteX24" fmla="*/ 561975 w 866775"/>
                    <a:gd name="connsiteY24" fmla="*/ 152403 h 152403"/>
                    <a:gd name="connsiteX25" fmla="*/ 647700 w 866775"/>
                    <a:gd name="connsiteY25" fmla="*/ 152403 h 152403"/>
                    <a:gd name="connsiteX26" fmla="*/ 647700 w 866775"/>
                    <a:gd name="connsiteY26" fmla="*/ 123828 h 152403"/>
                    <a:gd name="connsiteX27" fmla="*/ 733425 w 866775"/>
                    <a:gd name="connsiteY27" fmla="*/ 123828 h 152403"/>
                    <a:gd name="connsiteX28" fmla="*/ 733425 w 866775"/>
                    <a:gd name="connsiteY28" fmla="*/ 152403 h 152403"/>
                    <a:gd name="connsiteX29" fmla="*/ 819150 w 866775"/>
                    <a:gd name="connsiteY29" fmla="*/ 152403 h 152403"/>
                    <a:gd name="connsiteX30" fmla="*/ 819150 w 866775"/>
                    <a:gd name="connsiteY30" fmla="*/ 123828 h 152403"/>
                    <a:gd name="connsiteX31" fmla="*/ 866775 w 866775"/>
                    <a:gd name="connsiteY31" fmla="*/ 123828 h 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6775" h="152403">
                      <a:moveTo>
                        <a:pt x="866775" y="85728"/>
                      </a:moveTo>
                      <a:lnTo>
                        <a:pt x="616429" y="85728"/>
                      </a:lnTo>
                      <a:cubicBezTo>
                        <a:pt x="634842" y="63410"/>
                        <a:pt x="631676" y="30392"/>
                        <a:pt x="609359" y="11979"/>
                      </a:cubicBezTo>
                      <a:cubicBezTo>
                        <a:pt x="587041" y="-6434"/>
                        <a:pt x="554023" y="-3268"/>
                        <a:pt x="535610" y="19050"/>
                      </a:cubicBezTo>
                      <a:cubicBezTo>
                        <a:pt x="519639" y="38407"/>
                        <a:pt x="519639" y="66371"/>
                        <a:pt x="535610" y="85728"/>
                      </a:cubicBezTo>
                      <a:lnTo>
                        <a:pt x="330927" y="85728"/>
                      </a:lnTo>
                      <a:cubicBezTo>
                        <a:pt x="349337" y="63408"/>
                        <a:pt x="346166" y="30390"/>
                        <a:pt x="323846" y="11980"/>
                      </a:cubicBezTo>
                      <a:cubicBezTo>
                        <a:pt x="301525" y="-6429"/>
                        <a:pt x="268508" y="-3259"/>
                        <a:pt x="250098" y="19062"/>
                      </a:cubicBezTo>
                      <a:cubicBezTo>
                        <a:pt x="234134" y="38417"/>
                        <a:pt x="234134" y="66373"/>
                        <a:pt x="250098" y="85728"/>
                      </a:cubicBezTo>
                      <a:lnTo>
                        <a:pt x="0" y="85728"/>
                      </a:lnTo>
                      <a:lnTo>
                        <a:pt x="0" y="123828"/>
                      </a:lnTo>
                      <a:lnTo>
                        <a:pt x="47625" y="123828"/>
                      </a:lnTo>
                      <a:lnTo>
                        <a:pt x="47625" y="152403"/>
                      </a:lnTo>
                      <a:lnTo>
                        <a:pt x="133350" y="152403"/>
                      </a:lnTo>
                      <a:lnTo>
                        <a:pt x="133350" y="123828"/>
                      </a:lnTo>
                      <a:lnTo>
                        <a:pt x="219075" y="123828"/>
                      </a:lnTo>
                      <a:lnTo>
                        <a:pt x="219075" y="152403"/>
                      </a:lnTo>
                      <a:lnTo>
                        <a:pt x="304800" y="152403"/>
                      </a:lnTo>
                      <a:lnTo>
                        <a:pt x="304800" y="123828"/>
                      </a:lnTo>
                      <a:lnTo>
                        <a:pt x="390525" y="123828"/>
                      </a:lnTo>
                      <a:lnTo>
                        <a:pt x="390525" y="152403"/>
                      </a:lnTo>
                      <a:lnTo>
                        <a:pt x="476250" y="152403"/>
                      </a:lnTo>
                      <a:lnTo>
                        <a:pt x="476250" y="123828"/>
                      </a:lnTo>
                      <a:lnTo>
                        <a:pt x="561975" y="123828"/>
                      </a:lnTo>
                      <a:lnTo>
                        <a:pt x="561975" y="152403"/>
                      </a:lnTo>
                      <a:lnTo>
                        <a:pt x="647700" y="152403"/>
                      </a:lnTo>
                      <a:lnTo>
                        <a:pt x="647700" y="123828"/>
                      </a:lnTo>
                      <a:lnTo>
                        <a:pt x="733425" y="123828"/>
                      </a:lnTo>
                      <a:lnTo>
                        <a:pt x="733425" y="152403"/>
                      </a:lnTo>
                      <a:lnTo>
                        <a:pt x="819150" y="152403"/>
                      </a:lnTo>
                      <a:lnTo>
                        <a:pt x="819150" y="123828"/>
                      </a:lnTo>
                      <a:lnTo>
                        <a:pt x="866775" y="123828"/>
                      </a:lnTo>
                      <a:close/>
                    </a:path>
                  </a:pathLst>
                </a:custGeom>
                <a:solidFill>
                  <a:srgbClr val="000000"/>
                </a:solidFill>
                <a:ln w="9525" cap="flat">
                  <a:noFill/>
                  <a:prstDash val="solid"/>
                  <a:miter/>
                </a:ln>
              </p:spPr>
              <p:txBody>
                <a:bodyPr rtlCol="0" anchor="ctr"/>
                <a:lstStyle/>
                <a:p>
                  <a:endParaRPr lang="ko-KR" altLang="en-US" sz="1200"/>
                </a:p>
              </p:txBody>
            </p:sp>
            <p:sp>
              <p:nvSpPr>
                <p:cNvPr id="35" name="자유형: 도형 34">
                  <a:extLst>
                    <a:ext uri="{FF2B5EF4-FFF2-40B4-BE49-F238E27FC236}">
                      <a16:creationId xmlns:a16="http://schemas.microsoft.com/office/drawing/2014/main" id="{E285D119-3A1B-4401-D0CA-F18EADE3DD4B}"/>
                    </a:ext>
                  </a:extLst>
                </p:cNvPr>
                <p:cNvSpPr/>
                <p:nvPr/>
              </p:nvSpPr>
              <p:spPr>
                <a:xfrm>
                  <a:off x="4228942" y="2811780"/>
                  <a:ext cx="752475" cy="323850"/>
                </a:xfrm>
                <a:custGeom>
                  <a:avLst/>
                  <a:gdLst>
                    <a:gd name="connsiteX0" fmla="*/ 135855 w 752475"/>
                    <a:gd name="connsiteY0" fmla="*/ 323850 h 323850"/>
                    <a:gd name="connsiteX1" fmla="*/ 152638 w 752475"/>
                    <a:gd name="connsiteY1" fmla="*/ 323850 h 323850"/>
                    <a:gd name="connsiteX2" fmla="*/ 238004 w 752475"/>
                    <a:gd name="connsiteY2" fmla="*/ 247767 h 323850"/>
                    <a:gd name="connsiteX3" fmla="*/ 314087 w 752475"/>
                    <a:gd name="connsiteY3" fmla="*/ 323850 h 323850"/>
                    <a:gd name="connsiteX4" fmla="*/ 438150 w 752475"/>
                    <a:gd name="connsiteY4" fmla="*/ 323850 h 323850"/>
                    <a:gd name="connsiteX5" fmla="*/ 523594 w 752475"/>
                    <a:gd name="connsiteY5" fmla="*/ 247855 h 323850"/>
                    <a:gd name="connsiteX6" fmla="*/ 599589 w 752475"/>
                    <a:gd name="connsiteY6" fmla="*/ 323850 h 323850"/>
                    <a:gd name="connsiteX7" fmla="*/ 616382 w 752475"/>
                    <a:gd name="connsiteY7" fmla="*/ 323850 h 323850"/>
                    <a:gd name="connsiteX8" fmla="*/ 724662 w 752475"/>
                    <a:gd name="connsiteY8" fmla="*/ 66675 h 323850"/>
                    <a:gd name="connsiteX9" fmla="*/ 752475 w 752475"/>
                    <a:gd name="connsiteY9" fmla="*/ 66675 h 323850"/>
                    <a:gd name="connsiteX10" fmla="*/ 752475 w 752475"/>
                    <a:gd name="connsiteY10" fmla="*/ 0 h 323850"/>
                    <a:gd name="connsiteX11" fmla="*/ 0 w 752475"/>
                    <a:gd name="connsiteY11" fmla="*/ 0 h 323850"/>
                    <a:gd name="connsiteX12" fmla="*/ 0 w 752475"/>
                    <a:gd name="connsiteY12" fmla="*/ 66675 h 323850"/>
                    <a:gd name="connsiteX13" fmla="*/ 27622 w 752475"/>
                    <a:gd name="connsiteY13" fmla="*/ 666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2475" h="323850">
                      <a:moveTo>
                        <a:pt x="135855" y="323850"/>
                      </a:moveTo>
                      <a:lnTo>
                        <a:pt x="152638" y="323850"/>
                      </a:lnTo>
                      <a:cubicBezTo>
                        <a:pt x="155201" y="279267"/>
                        <a:pt x="193421" y="245204"/>
                        <a:pt x="238004" y="247767"/>
                      </a:cubicBezTo>
                      <a:cubicBezTo>
                        <a:pt x="279007" y="250126"/>
                        <a:pt x="311729" y="282847"/>
                        <a:pt x="314087" y="323850"/>
                      </a:cubicBezTo>
                      <a:lnTo>
                        <a:pt x="438150" y="323850"/>
                      </a:lnTo>
                      <a:cubicBezTo>
                        <a:pt x="440759" y="279270"/>
                        <a:pt x="479013" y="245245"/>
                        <a:pt x="523594" y="247855"/>
                      </a:cubicBezTo>
                      <a:cubicBezTo>
                        <a:pt x="564532" y="250250"/>
                        <a:pt x="597194" y="282913"/>
                        <a:pt x="599589" y="323850"/>
                      </a:cubicBezTo>
                      <a:lnTo>
                        <a:pt x="616382" y="323850"/>
                      </a:lnTo>
                      <a:lnTo>
                        <a:pt x="724662" y="66675"/>
                      </a:lnTo>
                      <a:lnTo>
                        <a:pt x="752475" y="66675"/>
                      </a:lnTo>
                      <a:lnTo>
                        <a:pt x="752475" y="0"/>
                      </a:lnTo>
                      <a:lnTo>
                        <a:pt x="0" y="0"/>
                      </a:lnTo>
                      <a:lnTo>
                        <a:pt x="0" y="66675"/>
                      </a:lnTo>
                      <a:lnTo>
                        <a:pt x="27622" y="66675"/>
                      </a:lnTo>
                      <a:close/>
                    </a:path>
                  </a:pathLst>
                </a:custGeom>
                <a:solidFill>
                  <a:schemeClr val="bg1"/>
                </a:solidFill>
                <a:ln w="28575" cap="flat">
                  <a:solidFill>
                    <a:schemeClr val="tx1"/>
                  </a:solidFill>
                  <a:prstDash val="solid"/>
                  <a:miter/>
                </a:ln>
              </p:spPr>
              <p:txBody>
                <a:bodyPr rtlCol="0" anchor="ctr"/>
                <a:lstStyle/>
                <a:p>
                  <a:endParaRPr lang="ko-KR" altLang="en-US" sz="1200"/>
                </a:p>
              </p:txBody>
            </p:sp>
          </p:grpSp>
          <p:sp>
            <p:nvSpPr>
              <p:cNvPr id="39" name="TextBox 38">
                <a:extLst>
                  <a:ext uri="{FF2B5EF4-FFF2-40B4-BE49-F238E27FC236}">
                    <a16:creationId xmlns:a16="http://schemas.microsoft.com/office/drawing/2014/main" id="{6E767737-1CE9-33C1-F65F-9F0FD80393AA}"/>
                  </a:ext>
                </a:extLst>
              </p:cNvPr>
              <p:cNvSpPr txBox="1"/>
              <p:nvPr/>
            </p:nvSpPr>
            <p:spPr>
              <a:xfrm>
                <a:off x="8274624" y="3036879"/>
                <a:ext cx="595436" cy="265026"/>
              </a:xfrm>
              <a:prstGeom prst="rect">
                <a:avLst/>
              </a:prstGeom>
              <a:noFill/>
            </p:spPr>
            <p:txBody>
              <a:bodyPr wrap="square" rtlCol="0">
                <a:spAutoFit/>
              </a:bodyPr>
              <a:lstStyle/>
              <a:p>
                <a:pPr algn="ctr"/>
                <a:r>
                  <a:rPr lang="en-US" altLang="ko-KR" sz="900" b="1"/>
                  <a:t>COAL</a:t>
                </a:r>
                <a:endParaRPr lang="ko-KR" altLang="en-US" sz="900" b="1"/>
              </a:p>
            </p:txBody>
          </p:sp>
        </p:grpSp>
        <p:grpSp>
          <p:nvGrpSpPr>
            <p:cNvPr id="11" name="그룹 10">
              <a:extLst>
                <a:ext uri="{FF2B5EF4-FFF2-40B4-BE49-F238E27FC236}">
                  <a16:creationId xmlns:a16="http://schemas.microsoft.com/office/drawing/2014/main" id="{E004EFE1-8A61-384F-73DC-A296B2A4A6A8}"/>
                </a:ext>
              </a:extLst>
            </p:cNvPr>
            <p:cNvGrpSpPr/>
            <p:nvPr/>
          </p:nvGrpSpPr>
          <p:grpSpPr>
            <a:xfrm>
              <a:off x="9580713" y="3125954"/>
              <a:ext cx="531344" cy="742316"/>
              <a:chOff x="9376783" y="3641499"/>
              <a:chExt cx="610057" cy="852280"/>
            </a:xfrm>
          </p:grpSpPr>
          <p:grpSp>
            <p:nvGrpSpPr>
              <p:cNvPr id="20" name="그룹 19">
                <a:extLst>
                  <a:ext uri="{FF2B5EF4-FFF2-40B4-BE49-F238E27FC236}">
                    <a16:creationId xmlns:a16="http://schemas.microsoft.com/office/drawing/2014/main" id="{9A5305E9-44D4-5A1E-56BD-01E8B3C81B37}"/>
                  </a:ext>
                </a:extLst>
              </p:cNvPr>
              <p:cNvGrpSpPr/>
              <p:nvPr/>
            </p:nvGrpSpPr>
            <p:grpSpPr>
              <a:xfrm>
                <a:off x="9376783" y="3641499"/>
                <a:ext cx="610057" cy="610055"/>
                <a:chOff x="8808263" y="2542476"/>
                <a:chExt cx="662559" cy="662559"/>
              </a:xfrm>
            </p:grpSpPr>
            <p:sp>
              <p:nvSpPr>
                <p:cNvPr id="21" name="자유형: 도형 20">
                  <a:extLst>
                    <a:ext uri="{FF2B5EF4-FFF2-40B4-BE49-F238E27FC236}">
                      <a16:creationId xmlns:a16="http://schemas.microsoft.com/office/drawing/2014/main" id="{991B9F89-5F9C-6338-B8AC-25101ADA4667}"/>
                    </a:ext>
                  </a:extLst>
                </p:cNvPr>
                <p:cNvSpPr/>
                <p:nvPr/>
              </p:nvSpPr>
              <p:spPr>
                <a:xfrm>
                  <a:off x="8808263" y="2849943"/>
                  <a:ext cx="128873" cy="47625"/>
                </a:xfrm>
                <a:custGeom>
                  <a:avLst/>
                  <a:gdLst>
                    <a:gd name="connsiteX0" fmla="*/ 127311 w 128873"/>
                    <a:gd name="connsiteY0" fmla="*/ 24117 h 47625"/>
                    <a:gd name="connsiteX1" fmla="*/ 128873 w 128873"/>
                    <a:gd name="connsiteY1" fmla="*/ 0 h 47625"/>
                    <a:gd name="connsiteX2" fmla="*/ 0 w 128873"/>
                    <a:gd name="connsiteY2" fmla="*/ 0 h 47625"/>
                    <a:gd name="connsiteX3" fmla="*/ 0 w 128873"/>
                    <a:gd name="connsiteY3" fmla="*/ 47625 h 47625"/>
                    <a:gd name="connsiteX4" fmla="*/ 128778 w 128873"/>
                    <a:gd name="connsiteY4" fmla="*/ 47625 h 47625"/>
                    <a:gd name="connsiteX5" fmla="*/ 127311 w 128873"/>
                    <a:gd name="connsiteY5" fmla="*/ 2411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73" h="47625">
                      <a:moveTo>
                        <a:pt x="127311" y="24117"/>
                      </a:moveTo>
                      <a:cubicBezTo>
                        <a:pt x="127354" y="16054"/>
                        <a:pt x="127875" y="8001"/>
                        <a:pt x="128873" y="0"/>
                      </a:cubicBezTo>
                      <a:lnTo>
                        <a:pt x="0" y="0"/>
                      </a:lnTo>
                      <a:lnTo>
                        <a:pt x="0" y="47625"/>
                      </a:lnTo>
                      <a:lnTo>
                        <a:pt x="128778" y="47625"/>
                      </a:lnTo>
                      <a:cubicBezTo>
                        <a:pt x="127836" y="39824"/>
                        <a:pt x="127346" y="31975"/>
                        <a:pt x="127311" y="24117"/>
                      </a:cubicBezTo>
                      <a:close/>
                    </a:path>
                  </a:pathLst>
                </a:custGeom>
                <a:solidFill>
                  <a:srgbClr val="000000"/>
                </a:solidFill>
                <a:ln w="9525" cap="flat">
                  <a:noFill/>
                  <a:prstDash val="solid"/>
                  <a:miter/>
                </a:ln>
              </p:spPr>
              <p:txBody>
                <a:bodyPr rtlCol="0" anchor="ctr"/>
                <a:lstStyle/>
                <a:p>
                  <a:endParaRPr lang="ko-KR" altLang="en-US" sz="1200"/>
                </a:p>
              </p:txBody>
            </p:sp>
            <p:sp>
              <p:nvSpPr>
                <p:cNvPr id="23" name="자유형: 도형 22">
                  <a:extLst>
                    <a:ext uri="{FF2B5EF4-FFF2-40B4-BE49-F238E27FC236}">
                      <a16:creationId xmlns:a16="http://schemas.microsoft.com/office/drawing/2014/main" id="{AD3C8653-3DEE-80A6-D71F-D94D3A23347B}"/>
                    </a:ext>
                  </a:extLst>
                </p:cNvPr>
                <p:cNvSpPr/>
                <p:nvPr/>
              </p:nvSpPr>
              <p:spPr>
                <a:xfrm>
                  <a:off x="9115730" y="2542476"/>
                  <a:ext cx="47625" cy="129130"/>
                </a:xfrm>
                <a:custGeom>
                  <a:avLst/>
                  <a:gdLst>
                    <a:gd name="connsiteX0" fmla="*/ 23813 w 47625"/>
                    <a:gd name="connsiteY0" fmla="*/ 127616 h 129130"/>
                    <a:gd name="connsiteX1" fmla="*/ 47625 w 47625"/>
                    <a:gd name="connsiteY1" fmla="*/ 129130 h 129130"/>
                    <a:gd name="connsiteX2" fmla="*/ 47625 w 47625"/>
                    <a:gd name="connsiteY2" fmla="*/ 0 h 129130"/>
                    <a:gd name="connsiteX3" fmla="*/ 0 w 47625"/>
                    <a:gd name="connsiteY3" fmla="*/ 0 h 129130"/>
                    <a:gd name="connsiteX4" fmla="*/ 0 w 47625"/>
                    <a:gd name="connsiteY4" fmla="*/ 129130 h 129130"/>
                    <a:gd name="connsiteX5" fmla="*/ 23813 w 47625"/>
                    <a:gd name="connsiteY5" fmla="*/ 127616 h 12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129130">
                      <a:moveTo>
                        <a:pt x="23813" y="127616"/>
                      </a:moveTo>
                      <a:cubicBezTo>
                        <a:pt x="31773" y="127653"/>
                        <a:pt x="39724" y="128158"/>
                        <a:pt x="47625" y="129130"/>
                      </a:cubicBezTo>
                      <a:lnTo>
                        <a:pt x="47625" y="0"/>
                      </a:lnTo>
                      <a:lnTo>
                        <a:pt x="0" y="0"/>
                      </a:lnTo>
                      <a:lnTo>
                        <a:pt x="0" y="129130"/>
                      </a:lnTo>
                      <a:cubicBezTo>
                        <a:pt x="7901" y="128158"/>
                        <a:pt x="15852" y="127652"/>
                        <a:pt x="23813" y="127616"/>
                      </a:cubicBezTo>
                      <a:close/>
                    </a:path>
                  </a:pathLst>
                </a:custGeom>
                <a:solidFill>
                  <a:srgbClr val="000000"/>
                </a:solidFill>
                <a:ln w="9525" cap="flat">
                  <a:noFill/>
                  <a:prstDash val="solid"/>
                  <a:miter/>
                </a:ln>
              </p:spPr>
              <p:txBody>
                <a:bodyPr rtlCol="0" anchor="ctr"/>
                <a:lstStyle/>
                <a:p>
                  <a:endParaRPr lang="ko-KR" altLang="en-US" sz="1200"/>
                </a:p>
              </p:txBody>
            </p:sp>
            <p:sp>
              <p:nvSpPr>
                <p:cNvPr id="25" name="자유형: 도형 24">
                  <a:extLst>
                    <a:ext uri="{FF2B5EF4-FFF2-40B4-BE49-F238E27FC236}">
                      <a16:creationId xmlns:a16="http://schemas.microsoft.com/office/drawing/2014/main" id="{087F348E-345A-1867-A9D3-BBC8E134BB0B}"/>
                    </a:ext>
                  </a:extLst>
                </p:cNvPr>
                <p:cNvSpPr/>
                <p:nvPr/>
              </p:nvSpPr>
              <p:spPr>
                <a:xfrm>
                  <a:off x="9265597" y="2622667"/>
                  <a:ext cx="125034" cy="124968"/>
                </a:xfrm>
                <a:custGeom>
                  <a:avLst/>
                  <a:gdLst>
                    <a:gd name="connsiteX0" fmla="*/ 33718 w 125034"/>
                    <a:gd name="connsiteY0" fmla="*/ 124968 h 124968"/>
                    <a:gd name="connsiteX1" fmla="*/ 125035 w 125034"/>
                    <a:gd name="connsiteY1" fmla="*/ 33661 h 124968"/>
                    <a:gd name="connsiteX2" fmla="*/ 91364 w 125034"/>
                    <a:gd name="connsiteY2" fmla="*/ 0 h 124968"/>
                    <a:gd name="connsiteX3" fmla="*/ 0 w 125034"/>
                    <a:gd name="connsiteY3" fmla="*/ 91354 h 124968"/>
                    <a:gd name="connsiteX4" fmla="*/ 33718 w 125034"/>
                    <a:gd name="connsiteY4" fmla="*/ 124968 h 12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34" h="124968">
                      <a:moveTo>
                        <a:pt x="33718" y="124968"/>
                      </a:moveTo>
                      <a:lnTo>
                        <a:pt x="125035" y="33661"/>
                      </a:lnTo>
                      <a:lnTo>
                        <a:pt x="91364" y="0"/>
                      </a:lnTo>
                      <a:lnTo>
                        <a:pt x="0" y="91354"/>
                      </a:lnTo>
                      <a:cubicBezTo>
                        <a:pt x="12503" y="101215"/>
                        <a:pt x="23819" y="112495"/>
                        <a:pt x="33718" y="124968"/>
                      </a:cubicBezTo>
                      <a:close/>
                    </a:path>
                  </a:pathLst>
                </a:custGeom>
                <a:solidFill>
                  <a:srgbClr val="000000"/>
                </a:solidFill>
                <a:ln w="9525" cap="flat">
                  <a:noFill/>
                  <a:prstDash val="solid"/>
                  <a:miter/>
                </a:ln>
              </p:spPr>
              <p:txBody>
                <a:bodyPr rtlCol="0" anchor="ctr"/>
                <a:lstStyle/>
                <a:p>
                  <a:endParaRPr lang="ko-KR" altLang="en-US" sz="1200"/>
                </a:p>
              </p:txBody>
            </p:sp>
            <p:sp>
              <p:nvSpPr>
                <p:cNvPr id="26" name="자유형: 도형 25">
                  <a:extLst>
                    <a:ext uri="{FF2B5EF4-FFF2-40B4-BE49-F238E27FC236}">
                      <a16:creationId xmlns:a16="http://schemas.microsoft.com/office/drawing/2014/main" id="{DE991CDE-FCBA-C27F-1ABE-FDF2B4CD0A63}"/>
                    </a:ext>
                  </a:extLst>
                </p:cNvPr>
                <p:cNvSpPr/>
                <p:nvPr/>
              </p:nvSpPr>
              <p:spPr>
                <a:xfrm>
                  <a:off x="8888464" y="2622667"/>
                  <a:ext cx="125025" cy="124968"/>
                </a:xfrm>
                <a:custGeom>
                  <a:avLst/>
                  <a:gdLst>
                    <a:gd name="connsiteX0" fmla="*/ 125025 w 125025"/>
                    <a:gd name="connsiteY0" fmla="*/ 91354 h 124968"/>
                    <a:gd name="connsiteX1" fmla="*/ 33671 w 125025"/>
                    <a:gd name="connsiteY1" fmla="*/ 0 h 124968"/>
                    <a:gd name="connsiteX2" fmla="*/ 0 w 125025"/>
                    <a:gd name="connsiteY2" fmla="*/ 33671 h 124968"/>
                    <a:gd name="connsiteX3" fmla="*/ 91307 w 125025"/>
                    <a:gd name="connsiteY3" fmla="*/ 124968 h 124968"/>
                    <a:gd name="connsiteX4" fmla="*/ 125025 w 125025"/>
                    <a:gd name="connsiteY4" fmla="*/ 91354 h 12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25" h="124968">
                      <a:moveTo>
                        <a:pt x="125025" y="91354"/>
                      </a:moveTo>
                      <a:lnTo>
                        <a:pt x="33671" y="0"/>
                      </a:lnTo>
                      <a:lnTo>
                        <a:pt x="0" y="33671"/>
                      </a:lnTo>
                      <a:lnTo>
                        <a:pt x="91307" y="124968"/>
                      </a:lnTo>
                      <a:cubicBezTo>
                        <a:pt x="101206" y="112495"/>
                        <a:pt x="112522" y="101215"/>
                        <a:pt x="125025" y="91354"/>
                      </a:cubicBezTo>
                      <a:close/>
                    </a:path>
                  </a:pathLst>
                </a:custGeom>
                <a:solidFill>
                  <a:srgbClr val="000000"/>
                </a:solidFill>
                <a:ln w="9525" cap="flat">
                  <a:noFill/>
                  <a:prstDash val="solid"/>
                  <a:miter/>
                </a:ln>
              </p:spPr>
              <p:txBody>
                <a:bodyPr rtlCol="0" anchor="ctr"/>
                <a:lstStyle/>
                <a:p>
                  <a:endParaRPr lang="ko-KR" altLang="en-US" sz="1200"/>
                </a:p>
              </p:txBody>
            </p:sp>
            <p:sp>
              <p:nvSpPr>
                <p:cNvPr id="27" name="자유형: 도형 26">
                  <a:extLst>
                    <a:ext uri="{FF2B5EF4-FFF2-40B4-BE49-F238E27FC236}">
                      <a16:creationId xmlns:a16="http://schemas.microsoft.com/office/drawing/2014/main" id="{45E7C484-C6D2-9E9C-42BE-202847E4D4B9}"/>
                    </a:ext>
                  </a:extLst>
                </p:cNvPr>
                <p:cNvSpPr/>
                <p:nvPr/>
              </p:nvSpPr>
              <p:spPr>
                <a:xfrm>
                  <a:off x="9265949" y="3000095"/>
                  <a:ext cx="124682" cy="124729"/>
                </a:xfrm>
                <a:custGeom>
                  <a:avLst/>
                  <a:gdLst>
                    <a:gd name="connsiteX0" fmla="*/ 0 w 124682"/>
                    <a:gd name="connsiteY0" fmla="*/ 33747 h 124729"/>
                    <a:gd name="connsiteX1" fmla="*/ 91011 w 124682"/>
                    <a:gd name="connsiteY1" fmla="*/ 124730 h 124729"/>
                    <a:gd name="connsiteX2" fmla="*/ 124682 w 124682"/>
                    <a:gd name="connsiteY2" fmla="*/ 91049 h 124729"/>
                    <a:gd name="connsiteX3" fmla="*/ 33633 w 124682"/>
                    <a:gd name="connsiteY3" fmla="*/ 0 h 124729"/>
                    <a:gd name="connsiteX4" fmla="*/ 0 w 124682"/>
                    <a:gd name="connsiteY4" fmla="*/ 33747 h 12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82" h="124729">
                      <a:moveTo>
                        <a:pt x="0" y="33747"/>
                      </a:moveTo>
                      <a:lnTo>
                        <a:pt x="91011" y="124730"/>
                      </a:lnTo>
                      <a:lnTo>
                        <a:pt x="124682" y="91049"/>
                      </a:lnTo>
                      <a:lnTo>
                        <a:pt x="33633" y="0"/>
                      </a:lnTo>
                      <a:cubicBezTo>
                        <a:pt x="23768" y="12515"/>
                        <a:pt x="12481" y="23839"/>
                        <a:pt x="0" y="33747"/>
                      </a:cubicBezTo>
                      <a:close/>
                    </a:path>
                  </a:pathLst>
                </a:custGeom>
                <a:solidFill>
                  <a:srgbClr val="000000"/>
                </a:solidFill>
                <a:ln w="9525" cap="flat">
                  <a:noFill/>
                  <a:prstDash val="solid"/>
                  <a:miter/>
                </a:ln>
              </p:spPr>
              <p:txBody>
                <a:bodyPr rtlCol="0" anchor="ctr"/>
                <a:lstStyle/>
                <a:p>
                  <a:endParaRPr lang="ko-KR" altLang="en-US" sz="1200"/>
                </a:p>
              </p:txBody>
            </p:sp>
            <p:sp>
              <p:nvSpPr>
                <p:cNvPr id="28" name="자유형: 도형 27">
                  <a:extLst>
                    <a:ext uri="{FF2B5EF4-FFF2-40B4-BE49-F238E27FC236}">
                      <a16:creationId xmlns:a16="http://schemas.microsoft.com/office/drawing/2014/main" id="{E7A0E06D-073B-6725-4AAC-A43D912D195B}"/>
                    </a:ext>
                  </a:extLst>
                </p:cNvPr>
                <p:cNvSpPr/>
                <p:nvPr/>
              </p:nvSpPr>
              <p:spPr>
                <a:xfrm>
                  <a:off x="9341949" y="2849943"/>
                  <a:ext cx="128873" cy="47625"/>
                </a:xfrm>
                <a:custGeom>
                  <a:avLst/>
                  <a:gdLst>
                    <a:gd name="connsiteX0" fmla="*/ 0 w 128873"/>
                    <a:gd name="connsiteY0" fmla="*/ 0 h 47625"/>
                    <a:gd name="connsiteX1" fmla="*/ 95 w 128873"/>
                    <a:gd name="connsiteY1" fmla="*/ 47625 h 47625"/>
                    <a:gd name="connsiteX2" fmla="*/ 128873 w 128873"/>
                    <a:gd name="connsiteY2" fmla="*/ 47625 h 47625"/>
                    <a:gd name="connsiteX3" fmla="*/ 128873 w 128873"/>
                    <a:gd name="connsiteY3" fmla="*/ 0 h 47625"/>
                  </a:gdLst>
                  <a:ahLst/>
                  <a:cxnLst>
                    <a:cxn ang="0">
                      <a:pos x="connsiteX0" y="connsiteY0"/>
                    </a:cxn>
                    <a:cxn ang="0">
                      <a:pos x="connsiteX1" y="connsiteY1"/>
                    </a:cxn>
                    <a:cxn ang="0">
                      <a:pos x="connsiteX2" y="connsiteY2"/>
                    </a:cxn>
                    <a:cxn ang="0">
                      <a:pos x="connsiteX3" y="connsiteY3"/>
                    </a:cxn>
                  </a:cxnLst>
                  <a:rect l="l" t="t" r="r" b="b"/>
                  <a:pathLst>
                    <a:path w="128873" h="47625">
                      <a:moveTo>
                        <a:pt x="0" y="0"/>
                      </a:moveTo>
                      <a:cubicBezTo>
                        <a:pt x="2051" y="15807"/>
                        <a:pt x="2082" y="31811"/>
                        <a:pt x="95" y="47625"/>
                      </a:cubicBezTo>
                      <a:lnTo>
                        <a:pt x="128873" y="47625"/>
                      </a:lnTo>
                      <a:lnTo>
                        <a:pt x="128873" y="0"/>
                      </a:lnTo>
                      <a:close/>
                    </a:path>
                  </a:pathLst>
                </a:custGeom>
                <a:solidFill>
                  <a:srgbClr val="000000"/>
                </a:solidFill>
                <a:ln w="9525" cap="flat">
                  <a:noFill/>
                  <a:prstDash val="solid"/>
                  <a:miter/>
                </a:ln>
              </p:spPr>
              <p:txBody>
                <a:bodyPr rtlCol="0" anchor="ctr"/>
                <a:lstStyle/>
                <a:p>
                  <a:endParaRPr lang="ko-KR" altLang="en-US" sz="1200"/>
                </a:p>
              </p:txBody>
            </p:sp>
            <p:sp>
              <p:nvSpPr>
                <p:cNvPr id="29" name="자유형: 도형 28">
                  <a:extLst>
                    <a:ext uri="{FF2B5EF4-FFF2-40B4-BE49-F238E27FC236}">
                      <a16:creationId xmlns:a16="http://schemas.microsoft.com/office/drawing/2014/main" id="{D7E89A69-4934-67BC-4616-D55BFA886BD9}"/>
                    </a:ext>
                  </a:extLst>
                </p:cNvPr>
                <p:cNvSpPr/>
                <p:nvPr/>
              </p:nvSpPr>
              <p:spPr>
                <a:xfrm>
                  <a:off x="9115730" y="3076524"/>
                  <a:ext cx="47625" cy="128511"/>
                </a:xfrm>
                <a:custGeom>
                  <a:avLst/>
                  <a:gdLst>
                    <a:gd name="connsiteX0" fmla="*/ 23813 w 47625"/>
                    <a:gd name="connsiteY0" fmla="*/ 1515 h 128511"/>
                    <a:gd name="connsiteX1" fmla="*/ 0 w 47625"/>
                    <a:gd name="connsiteY1" fmla="*/ 0 h 128511"/>
                    <a:gd name="connsiteX2" fmla="*/ 0 w 47625"/>
                    <a:gd name="connsiteY2" fmla="*/ 128511 h 128511"/>
                    <a:gd name="connsiteX3" fmla="*/ 47625 w 47625"/>
                    <a:gd name="connsiteY3" fmla="*/ 128511 h 128511"/>
                    <a:gd name="connsiteX4" fmla="*/ 47625 w 47625"/>
                    <a:gd name="connsiteY4" fmla="*/ 0 h 128511"/>
                    <a:gd name="connsiteX5" fmla="*/ 23813 w 47625"/>
                    <a:gd name="connsiteY5" fmla="*/ 1515 h 12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128511">
                      <a:moveTo>
                        <a:pt x="23813" y="1515"/>
                      </a:moveTo>
                      <a:cubicBezTo>
                        <a:pt x="15852" y="1474"/>
                        <a:pt x="7901" y="968"/>
                        <a:pt x="0" y="0"/>
                      </a:cubicBezTo>
                      <a:lnTo>
                        <a:pt x="0" y="128511"/>
                      </a:lnTo>
                      <a:lnTo>
                        <a:pt x="47625" y="128511"/>
                      </a:lnTo>
                      <a:lnTo>
                        <a:pt x="47625" y="0"/>
                      </a:lnTo>
                      <a:cubicBezTo>
                        <a:pt x="39724" y="967"/>
                        <a:pt x="31773" y="1473"/>
                        <a:pt x="23813" y="1515"/>
                      </a:cubicBezTo>
                      <a:close/>
                    </a:path>
                  </a:pathLst>
                </a:custGeom>
                <a:solidFill>
                  <a:srgbClr val="000000"/>
                </a:solidFill>
                <a:ln w="9525" cap="flat">
                  <a:noFill/>
                  <a:prstDash val="solid"/>
                  <a:miter/>
                </a:ln>
              </p:spPr>
              <p:txBody>
                <a:bodyPr rtlCol="0" anchor="ctr"/>
                <a:lstStyle/>
                <a:p>
                  <a:endParaRPr lang="ko-KR" altLang="en-US" sz="1200"/>
                </a:p>
              </p:txBody>
            </p:sp>
            <p:sp>
              <p:nvSpPr>
                <p:cNvPr id="30" name="자유형: 도형 29">
                  <a:extLst>
                    <a:ext uri="{FF2B5EF4-FFF2-40B4-BE49-F238E27FC236}">
                      <a16:creationId xmlns:a16="http://schemas.microsoft.com/office/drawing/2014/main" id="{E827BFF4-9500-1799-C374-5F1468EF7FD1}"/>
                    </a:ext>
                  </a:extLst>
                </p:cNvPr>
                <p:cNvSpPr/>
                <p:nvPr/>
              </p:nvSpPr>
              <p:spPr>
                <a:xfrm>
                  <a:off x="8888426" y="3000124"/>
                  <a:ext cx="124701" cy="124701"/>
                </a:xfrm>
                <a:custGeom>
                  <a:avLst/>
                  <a:gdLst>
                    <a:gd name="connsiteX0" fmla="*/ 91040 w 124701"/>
                    <a:gd name="connsiteY0" fmla="*/ 0 h 124701"/>
                    <a:gd name="connsiteX1" fmla="*/ 0 w 124701"/>
                    <a:gd name="connsiteY1" fmla="*/ 91040 h 124701"/>
                    <a:gd name="connsiteX2" fmla="*/ 33709 w 124701"/>
                    <a:gd name="connsiteY2" fmla="*/ 124701 h 124701"/>
                    <a:gd name="connsiteX3" fmla="*/ 124701 w 124701"/>
                    <a:gd name="connsiteY3" fmla="*/ 33709 h 124701"/>
                    <a:gd name="connsiteX4" fmla="*/ 91040 w 124701"/>
                    <a:gd name="connsiteY4" fmla="*/ 0 h 12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01" h="124701">
                      <a:moveTo>
                        <a:pt x="91040" y="0"/>
                      </a:moveTo>
                      <a:lnTo>
                        <a:pt x="0" y="91040"/>
                      </a:lnTo>
                      <a:lnTo>
                        <a:pt x="33709" y="124701"/>
                      </a:lnTo>
                      <a:lnTo>
                        <a:pt x="124701" y="33709"/>
                      </a:lnTo>
                      <a:cubicBezTo>
                        <a:pt x="112216" y="23811"/>
                        <a:pt x="100920" y="12499"/>
                        <a:pt x="91040" y="0"/>
                      </a:cubicBezTo>
                      <a:close/>
                    </a:path>
                  </a:pathLst>
                </a:custGeom>
                <a:solidFill>
                  <a:srgbClr val="000000"/>
                </a:solidFill>
                <a:ln w="9525" cap="flat">
                  <a:noFill/>
                  <a:prstDash val="solid"/>
                  <a:miter/>
                </a:ln>
              </p:spPr>
              <p:txBody>
                <a:bodyPr rtlCol="0" anchor="ctr"/>
                <a:lstStyle/>
                <a:p>
                  <a:endParaRPr lang="ko-KR" altLang="en-US" sz="1200"/>
                </a:p>
              </p:txBody>
            </p:sp>
            <p:sp>
              <p:nvSpPr>
                <p:cNvPr id="31" name="자유형: 도형 30">
                  <a:extLst>
                    <a:ext uri="{FF2B5EF4-FFF2-40B4-BE49-F238E27FC236}">
                      <a16:creationId xmlns:a16="http://schemas.microsoft.com/office/drawing/2014/main" id="{228F990A-AF1E-3997-E9E6-3C6302C8A911}"/>
                    </a:ext>
                  </a:extLst>
                </p:cNvPr>
                <p:cNvSpPr/>
                <p:nvPr/>
              </p:nvSpPr>
              <p:spPr>
                <a:xfrm>
                  <a:off x="8973674" y="2708192"/>
                  <a:ext cx="331736" cy="331736"/>
                </a:xfrm>
                <a:custGeom>
                  <a:avLst/>
                  <a:gdLst>
                    <a:gd name="connsiteX0" fmla="*/ 331737 w 331736"/>
                    <a:gd name="connsiteY0" fmla="*/ 165868 h 331736"/>
                    <a:gd name="connsiteX1" fmla="*/ 165868 w 331736"/>
                    <a:gd name="connsiteY1" fmla="*/ 331737 h 331736"/>
                    <a:gd name="connsiteX2" fmla="*/ 0 w 331736"/>
                    <a:gd name="connsiteY2" fmla="*/ 165868 h 331736"/>
                    <a:gd name="connsiteX3" fmla="*/ 165868 w 331736"/>
                    <a:gd name="connsiteY3" fmla="*/ 0 h 331736"/>
                    <a:gd name="connsiteX4" fmla="*/ 331737 w 331736"/>
                    <a:gd name="connsiteY4" fmla="*/ 165868 h 331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36" h="331736">
                      <a:moveTo>
                        <a:pt x="331737" y="165868"/>
                      </a:moveTo>
                      <a:cubicBezTo>
                        <a:pt x="331737" y="257475"/>
                        <a:pt x="257475" y="331737"/>
                        <a:pt x="165868" y="331737"/>
                      </a:cubicBezTo>
                      <a:cubicBezTo>
                        <a:pt x="74262" y="331737"/>
                        <a:pt x="0" y="257475"/>
                        <a:pt x="0" y="165868"/>
                      </a:cubicBezTo>
                      <a:cubicBezTo>
                        <a:pt x="0" y="74262"/>
                        <a:pt x="74262" y="0"/>
                        <a:pt x="165868" y="0"/>
                      </a:cubicBezTo>
                      <a:cubicBezTo>
                        <a:pt x="257475" y="0"/>
                        <a:pt x="331737" y="74262"/>
                        <a:pt x="331737" y="165868"/>
                      </a:cubicBezTo>
                      <a:close/>
                    </a:path>
                  </a:pathLst>
                </a:custGeom>
                <a:solidFill>
                  <a:schemeClr val="bg1"/>
                </a:solidFill>
                <a:ln w="41275" cap="flat">
                  <a:solidFill>
                    <a:schemeClr val="tx1"/>
                  </a:solidFill>
                  <a:prstDash val="solid"/>
                  <a:miter/>
                </a:ln>
              </p:spPr>
              <p:txBody>
                <a:bodyPr rtlCol="0" anchor="ctr"/>
                <a:lstStyle/>
                <a:p>
                  <a:endParaRPr lang="ko-KR" altLang="en-US" sz="1200"/>
                </a:p>
              </p:txBody>
            </p:sp>
          </p:grpSp>
          <p:sp>
            <p:nvSpPr>
              <p:cNvPr id="40" name="TextBox 39">
                <a:extLst>
                  <a:ext uri="{FF2B5EF4-FFF2-40B4-BE49-F238E27FC236}">
                    <a16:creationId xmlns:a16="http://schemas.microsoft.com/office/drawing/2014/main" id="{04D54212-3BC2-CD67-6E4E-17CE92BB234F}"/>
                  </a:ext>
                </a:extLst>
              </p:cNvPr>
              <p:cNvSpPr txBox="1"/>
              <p:nvPr/>
            </p:nvSpPr>
            <p:spPr>
              <a:xfrm>
                <a:off x="9384093" y="4228753"/>
                <a:ext cx="595435" cy="265026"/>
              </a:xfrm>
              <a:prstGeom prst="rect">
                <a:avLst/>
              </a:prstGeom>
              <a:noFill/>
            </p:spPr>
            <p:txBody>
              <a:bodyPr wrap="square" rtlCol="0">
                <a:spAutoFit/>
              </a:bodyPr>
              <a:lstStyle/>
              <a:p>
                <a:pPr algn="ctr"/>
                <a:r>
                  <a:rPr lang="en-US" altLang="ko-KR" sz="900" b="1"/>
                  <a:t>Solar</a:t>
                </a:r>
                <a:endParaRPr lang="ko-KR" altLang="en-US" sz="900" b="1"/>
              </a:p>
            </p:txBody>
          </p:sp>
        </p:grpSp>
        <p:grpSp>
          <p:nvGrpSpPr>
            <p:cNvPr id="3" name="그룹 2">
              <a:extLst>
                <a:ext uri="{FF2B5EF4-FFF2-40B4-BE49-F238E27FC236}">
                  <a16:creationId xmlns:a16="http://schemas.microsoft.com/office/drawing/2014/main" id="{2008D5B3-74C5-203E-1D31-492311C49BEE}"/>
                </a:ext>
              </a:extLst>
            </p:cNvPr>
            <p:cNvGrpSpPr/>
            <p:nvPr/>
          </p:nvGrpSpPr>
          <p:grpSpPr>
            <a:xfrm>
              <a:off x="8776827" y="3125965"/>
              <a:ext cx="634445" cy="746140"/>
              <a:chOff x="8408212" y="3698070"/>
              <a:chExt cx="728429" cy="856670"/>
            </a:xfrm>
          </p:grpSpPr>
          <p:grpSp>
            <p:nvGrpSpPr>
              <p:cNvPr id="36" name="그룹 35">
                <a:extLst>
                  <a:ext uri="{FF2B5EF4-FFF2-40B4-BE49-F238E27FC236}">
                    <a16:creationId xmlns:a16="http://schemas.microsoft.com/office/drawing/2014/main" id="{7FB67426-E9CD-0112-9E06-02B5CC313CE3}"/>
                  </a:ext>
                </a:extLst>
              </p:cNvPr>
              <p:cNvGrpSpPr/>
              <p:nvPr/>
            </p:nvGrpSpPr>
            <p:grpSpPr>
              <a:xfrm>
                <a:off x="8456126" y="3698070"/>
                <a:ext cx="632600" cy="635833"/>
                <a:chOff x="7253116" y="2545405"/>
                <a:chExt cx="682688" cy="762000"/>
              </a:xfrm>
            </p:grpSpPr>
            <p:sp>
              <p:nvSpPr>
                <p:cNvPr id="37" name="자유형: 도형 36">
                  <a:extLst>
                    <a:ext uri="{FF2B5EF4-FFF2-40B4-BE49-F238E27FC236}">
                      <a16:creationId xmlns:a16="http://schemas.microsoft.com/office/drawing/2014/main" id="{6539AA55-253D-687F-DEBB-1026B92ED825}"/>
                    </a:ext>
                  </a:extLst>
                </p:cNvPr>
                <p:cNvSpPr/>
                <p:nvPr/>
              </p:nvSpPr>
              <p:spPr>
                <a:xfrm>
                  <a:off x="7534402" y="2869255"/>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bg1"/>
                </a:solidFill>
                <a:ln w="38100" cap="flat">
                  <a:solidFill>
                    <a:schemeClr val="tx1"/>
                  </a:solidFill>
                  <a:prstDash val="solid"/>
                  <a:miter/>
                </a:ln>
              </p:spPr>
              <p:txBody>
                <a:bodyPr rtlCol="0" anchor="ctr"/>
                <a:lstStyle/>
                <a:p>
                  <a:endParaRPr lang="ko-KR" altLang="en-US" sz="1200"/>
                </a:p>
              </p:txBody>
            </p:sp>
            <p:sp>
              <p:nvSpPr>
                <p:cNvPr id="38" name="자유형: 도형 37">
                  <a:extLst>
                    <a:ext uri="{FF2B5EF4-FFF2-40B4-BE49-F238E27FC236}">
                      <a16:creationId xmlns:a16="http://schemas.microsoft.com/office/drawing/2014/main" id="{3BED9FA5-1CEC-A8B6-CE50-B70039C27660}"/>
                    </a:ext>
                  </a:extLst>
                </p:cNvPr>
                <p:cNvSpPr/>
                <p:nvPr/>
              </p:nvSpPr>
              <p:spPr>
                <a:xfrm>
                  <a:off x="7253116" y="2545405"/>
                  <a:ext cx="682688" cy="762000"/>
                </a:xfrm>
                <a:custGeom>
                  <a:avLst/>
                  <a:gdLst>
                    <a:gd name="connsiteX0" fmla="*/ 673716 w 682688"/>
                    <a:gd name="connsiteY0" fmla="*/ 190500 h 762000"/>
                    <a:gd name="connsiteX1" fmla="*/ 571798 w 682688"/>
                    <a:gd name="connsiteY1" fmla="*/ 149543 h 762000"/>
                    <a:gd name="connsiteX2" fmla="*/ 464166 w 682688"/>
                    <a:gd name="connsiteY2" fmla="*/ 165735 h 762000"/>
                    <a:gd name="connsiteX3" fmla="*/ 338436 w 682688"/>
                    <a:gd name="connsiteY3" fmla="*/ 0 h 762000"/>
                    <a:gd name="connsiteX4" fmla="*/ 213658 w 682688"/>
                    <a:gd name="connsiteY4" fmla="*/ 163830 h 762000"/>
                    <a:gd name="connsiteX5" fmla="*/ 110788 w 682688"/>
                    <a:gd name="connsiteY5" fmla="*/ 148590 h 762000"/>
                    <a:gd name="connsiteX6" fmla="*/ 8871 w 682688"/>
                    <a:gd name="connsiteY6" fmla="*/ 189548 h 762000"/>
                    <a:gd name="connsiteX7" fmla="*/ 90786 w 682688"/>
                    <a:gd name="connsiteY7" fmla="*/ 382905 h 762000"/>
                    <a:gd name="connsiteX8" fmla="*/ 13633 w 682688"/>
                    <a:gd name="connsiteY8" fmla="*/ 570548 h 762000"/>
                    <a:gd name="connsiteX9" fmla="*/ 115551 w 682688"/>
                    <a:gd name="connsiteY9" fmla="*/ 611505 h 762000"/>
                    <a:gd name="connsiteX10" fmla="*/ 213658 w 682688"/>
                    <a:gd name="connsiteY10" fmla="*/ 598170 h 762000"/>
                    <a:gd name="connsiteX11" fmla="*/ 338436 w 682688"/>
                    <a:gd name="connsiteY11" fmla="*/ 762000 h 762000"/>
                    <a:gd name="connsiteX12" fmla="*/ 463213 w 682688"/>
                    <a:gd name="connsiteY12" fmla="*/ 598170 h 762000"/>
                    <a:gd name="connsiteX13" fmla="*/ 566083 w 682688"/>
                    <a:gd name="connsiteY13" fmla="*/ 613410 h 762000"/>
                    <a:gd name="connsiteX14" fmla="*/ 668001 w 682688"/>
                    <a:gd name="connsiteY14" fmla="*/ 572453 h 762000"/>
                    <a:gd name="connsiteX15" fmla="*/ 590848 w 682688"/>
                    <a:gd name="connsiteY15" fmla="*/ 384810 h 762000"/>
                    <a:gd name="connsiteX16" fmla="*/ 673716 w 682688"/>
                    <a:gd name="connsiteY16" fmla="*/ 190500 h 762000"/>
                    <a:gd name="connsiteX17" fmla="*/ 571798 w 682688"/>
                    <a:gd name="connsiteY17" fmla="*/ 187643 h 762000"/>
                    <a:gd name="connsiteX18" fmla="*/ 640378 w 682688"/>
                    <a:gd name="connsiteY18" fmla="*/ 209550 h 762000"/>
                    <a:gd name="connsiteX19" fmla="*/ 564178 w 682688"/>
                    <a:gd name="connsiteY19" fmla="*/ 357188 h 762000"/>
                    <a:gd name="connsiteX20" fmla="*/ 487026 w 682688"/>
                    <a:gd name="connsiteY20" fmla="*/ 295275 h 762000"/>
                    <a:gd name="connsiteX21" fmla="*/ 472738 w 682688"/>
                    <a:gd name="connsiteY21" fmla="*/ 201930 h 762000"/>
                    <a:gd name="connsiteX22" fmla="*/ 571798 w 682688"/>
                    <a:gd name="connsiteY22" fmla="*/ 187643 h 762000"/>
                    <a:gd name="connsiteX23" fmla="*/ 401301 w 682688"/>
                    <a:gd name="connsiteY23" fmla="*/ 480060 h 762000"/>
                    <a:gd name="connsiteX24" fmla="*/ 341293 w 682688"/>
                    <a:gd name="connsiteY24" fmla="*/ 511493 h 762000"/>
                    <a:gd name="connsiteX25" fmla="*/ 281286 w 682688"/>
                    <a:gd name="connsiteY25" fmla="*/ 480060 h 762000"/>
                    <a:gd name="connsiteX26" fmla="*/ 226041 w 682688"/>
                    <a:gd name="connsiteY26" fmla="*/ 445770 h 762000"/>
                    <a:gd name="connsiteX27" fmla="*/ 224136 w 682688"/>
                    <a:gd name="connsiteY27" fmla="*/ 381000 h 762000"/>
                    <a:gd name="connsiteX28" fmla="*/ 226041 w 682688"/>
                    <a:gd name="connsiteY28" fmla="*/ 320040 h 762000"/>
                    <a:gd name="connsiteX29" fmla="*/ 287001 w 682688"/>
                    <a:gd name="connsiteY29" fmla="*/ 281940 h 762000"/>
                    <a:gd name="connsiteX30" fmla="*/ 341293 w 682688"/>
                    <a:gd name="connsiteY30" fmla="*/ 253365 h 762000"/>
                    <a:gd name="connsiteX31" fmla="*/ 395586 w 682688"/>
                    <a:gd name="connsiteY31" fmla="*/ 281940 h 762000"/>
                    <a:gd name="connsiteX32" fmla="*/ 450831 w 682688"/>
                    <a:gd name="connsiteY32" fmla="*/ 316230 h 762000"/>
                    <a:gd name="connsiteX33" fmla="*/ 452736 w 682688"/>
                    <a:gd name="connsiteY33" fmla="*/ 381000 h 762000"/>
                    <a:gd name="connsiteX34" fmla="*/ 449878 w 682688"/>
                    <a:gd name="connsiteY34" fmla="*/ 449580 h 762000"/>
                    <a:gd name="connsiteX35" fmla="*/ 401301 w 682688"/>
                    <a:gd name="connsiteY35" fmla="*/ 480060 h 762000"/>
                    <a:gd name="connsiteX36" fmla="*/ 445116 w 682688"/>
                    <a:gd name="connsiteY36" fmla="*/ 498158 h 762000"/>
                    <a:gd name="connsiteX37" fmla="*/ 436543 w 682688"/>
                    <a:gd name="connsiteY37" fmla="*/ 550545 h 762000"/>
                    <a:gd name="connsiteX38" fmla="*/ 386061 w 682688"/>
                    <a:gd name="connsiteY38" fmla="*/ 531495 h 762000"/>
                    <a:gd name="connsiteX39" fmla="*/ 420351 w 682688"/>
                    <a:gd name="connsiteY39" fmla="*/ 512445 h 762000"/>
                    <a:gd name="connsiteX40" fmla="*/ 445116 w 682688"/>
                    <a:gd name="connsiteY40" fmla="*/ 498158 h 762000"/>
                    <a:gd name="connsiteX41" fmla="*/ 296526 w 682688"/>
                    <a:gd name="connsiteY41" fmla="*/ 531495 h 762000"/>
                    <a:gd name="connsiteX42" fmla="*/ 241281 w 682688"/>
                    <a:gd name="connsiteY42" fmla="*/ 551498 h 762000"/>
                    <a:gd name="connsiteX43" fmla="*/ 231756 w 682688"/>
                    <a:gd name="connsiteY43" fmla="*/ 494348 h 762000"/>
                    <a:gd name="connsiteX44" fmla="*/ 263188 w 682688"/>
                    <a:gd name="connsiteY44" fmla="*/ 513398 h 762000"/>
                    <a:gd name="connsiteX45" fmla="*/ 296526 w 682688"/>
                    <a:gd name="connsiteY45" fmla="*/ 531495 h 762000"/>
                    <a:gd name="connsiteX46" fmla="*/ 186988 w 682688"/>
                    <a:gd name="connsiteY46" fmla="*/ 417195 h 762000"/>
                    <a:gd name="connsiteX47" fmla="*/ 146031 w 682688"/>
                    <a:gd name="connsiteY47" fmla="*/ 382905 h 762000"/>
                    <a:gd name="connsiteX48" fmla="*/ 186988 w 682688"/>
                    <a:gd name="connsiteY48" fmla="*/ 348615 h 762000"/>
                    <a:gd name="connsiteX49" fmla="*/ 186036 w 682688"/>
                    <a:gd name="connsiteY49" fmla="*/ 381000 h 762000"/>
                    <a:gd name="connsiteX50" fmla="*/ 186988 w 682688"/>
                    <a:gd name="connsiteY50" fmla="*/ 417195 h 762000"/>
                    <a:gd name="connsiteX51" fmla="*/ 230803 w 682688"/>
                    <a:gd name="connsiteY51" fmla="*/ 271463 h 762000"/>
                    <a:gd name="connsiteX52" fmla="*/ 240328 w 682688"/>
                    <a:gd name="connsiteY52" fmla="*/ 211455 h 762000"/>
                    <a:gd name="connsiteX53" fmla="*/ 296526 w 682688"/>
                    <a:gd name="connsiteY53" fmla="*/ 232410 h 762000"/>
                    <a:gd name="connsiteX54" fmla="*/ 266998 w 682688"/>
                    <a:gd name="connsiteY54" fmla="*/ 248602 h 762000"/>
                    <a:gd name="connsiteX55" fmla="*/ 230803 w 682688"/>
                    <a:gd name="connsiteY55" fmla="*/ 271463 h 762000"/>
                    <a:gd name="connsiteX56" fmla="*/ 385108 w 682688"/>
                    <a:gd name="connsiteY56" fmla="*/ 232410 h 762000"/>
                    <a:gd name="connsiteX57" fmla="*/ 436543 w 682688"/>
                    <a:gd name="connsiteY57" fmla="*/ 213360 h 762000"/>
                    <a:gd name="connsiteX58" fmla="*/ 446068 w 682688"/>
                    <a:gd name="connsiteY58" fmla="*/ 267653 h 762000"/>
                    <a:gd name="connsiteX59" fmla="*/ 414636 w 682688"/>
                    <a:gd name="connsiteY59" fmla="*/ 248602 h 762000"/>
                    <a:gd name="connsiteX60" fmla="*/ 385108 w 682688"/>
                    <a:gd name="connsiteY60" fmla="*/ 232410 h 762000"/>
                    <a:gd name="connsiteX61" fmla="*/ 489883 w 682688"/>
                    <a:gd name="connsiteY61" fmla="*/ 344805 h 762000"/>
                    <a:gd name="connsiteX62" fmla="*/ 536556 w 682688"/>
                    <a:gd name="connsiteY62" fmla="*/ 383858 h 762000"/>
                    <a:gd name="connsiteX63" fmla="*/ 489883 w 682688"/>
                    <a:gd name="connsiteY63" fmla="*/ 421958 h 762000"/>
                    <a:gd name="connsiteX64" fmla="*/ 490836 w 682688"/>
                    <a:gd name="connsiteY64" fmla="*/ 381953 h 762000"/>
                    <a:gd name="connsiteX65" fmla="*/ 489883 w 682688"/>
                    <a:gd name="connsiteY65" fmla="*/ 344805 h 762000"/>
                    <a:gd name="connsiteX66" fmla="*/ 338436 w 682688"/>
                    <a:gd name="connsiteY66" fmla="*/ 38100 h 762000"/>
                    <a:gd name="connsiteX67" fmla="*/ 427971 w 682688"/>
                    <a:gd name="connsiteY67" fmla="*/ 176213 h 762000"/>
                    <a:gd name="connsiteX68" fmla="*/ 341293 w 682688"/>
                    <a:gd name="connsiteY68" fmla="*/ 210503 h 762000"/>
                    <a:gd name="connsiteX69" fmla="*/ 249853 w 682688"/>
                    <a:gd name="connsiteY69" fmla="*/ 174308 h 762000"/>
                    <a:gd name="connsiteX70" fmla="*/ 338436 w 682688"/>
                    <a:gd name="connsiteY70" fmla="*/ 38100 h 762000"/>
                    <a:gd name="connsiteX71" fmla="*/ 41256 w 682688"/>
                    <a:gd name="connsiteY71" fmla="*/ 209550 h 762000"/>
                    <a:gd name="connsiteX72" fmla="*/ 109836 w 682688"/>
                    <a:gd name="connsiteY72" fmla="*/ 187643 h 762000"/>
                    <a:gd name="connsiteX73" fmla="*/ 203181 w 682688"/>
                    <a:gd name="connsiteY73" fmla="*/ 200978 h 762000"/>
                    <a:gd name="connsiteX74" fmla="*/ 188893 w 682688"/>
                    <a:gd name="connsiteY74" fmla="*/ 299085 h 762000"/>
                    <a:gd name="connsiteX75" fmla="*/ 117456 w 682688"/>
                    <a:gd name="connsiteY75" fmla="*/ 357188 h 762000"/>
                    <a:gd name="connsiteX76" fmla="*/ 41256 w 682688"/>
                    <a:gd name="connsiteY76" fmla="*/ 209550 h 762000"/>
                    <a:gd name="connsiteX77" fmla="*/ 115551 w 682688"/>
                    <a:gd name="connsiteY77" fmla="*/ 574358 h 762000"/>
                    <a:gd name="connsiteX78" fmla="*/ 46971 w 682688"/>
                    <a:gd name="connsiteY78" fmla="*/ 552450 h 762000"/>
                    <a:gd name="connsiteX79" fmla="*/ 118408 w 682688"/>
                    <a:gd name="connsiteY79" fmla="*/ 409575 h 762000"/>
                    <a:gd name="connsiteX80" fmla="*/ 189846 w 682688"/>
                    <a:gd name="connsiteY80" fmla="*/ 466725 h 762000"/>
                    <a:gd name="connsiteX81" fmla="*/ 204133 w 682688"/>
                    <a:gd name="connsiteY81" fmla="*/ 561975 h 762000"/>
                    <a:gd name="connsiteX82" fmla="*/ 115551 w 682688"/>
                    <a:gd name="connsiteY82" fmla="*/ 574358 h 762000"/>
                    <a:gd name="connsiteX83" fmla="*/ 338436 w 682688"/>
                    <a:gd name="connsiteY83" fmla="*/ 723900 h 762000"/>
                    <a:gd name="connsiteX84" fmla="*/ 249853 w 682688"/>
                    <a:gd name="connsiteY84" fmla="*/ 588645 h 762000"/>
                    <a:gd name="connsiteX85" fmla="*/ 341293 w 682688"/>
                    <a:gd name="connsiteY85" fmla="*/ 553403 h 762000"/>
                    <a:gd name="connsiteX86" fmla="*/ 427018 w 682688"/>
                    <a:gd name="connsiteY86" fmla="*/ 586740 h 762000"/>
                    <a:gd name="connsiteX87" fmla="*/ 338436 w 682688"/>
                    <a:gd name="connsiteY87" fmla="*/ 723900 h 762000"/>
                    <a:gd name="connsiteX88" fmla="*/ 635616 w 682688"/>
                    <a:gd name="connsiteY88" fmla="*/ 552450 h 762000"/>
                    <a:gd name="connsiteX89" fmla="*/ 567036 w 682688"/>
                    <a:gd name="connsiteY89" fmla="*/ 574358 h 762000"/>
                    <a:gd name="connsiteX90" fmla="*/ 473691 w 682688"/>
                    <a:gd name="connsiteY90" fmla="*/ 561023 h 762000"/>
                    <a:gd name="connsiteX91" fmla="*/ 487026 w 682688"/>
                    <a:gd name="connsiteY91" fmla="*/ 470535 h 762000"/>
                    <a:gd name="connsiteX92" fmla="*/ 564178 w 682688"/>
                    <a:gd name="connsiteY92" fmla="*/ 409575 h 762000"/>
                    <a:gd name="connsiteX93" fmla="*/ 635616 w 682688"/>
                    <a:gd name="connsiteY93" fmla="*/ 5524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82688" h="762000">
                      <a:moveTo>
                        <a:pt x="673716" y="190500"/>
                      </a:moveTo>
                      <a:cubicBezTo>
                        <a:pt x="657523" y="162878"/>
                        <a:pt x="621328" y="149543"/>
                        <a:pt x="571798" y="149543"/>
                      </a:cubicBezTo>
                      <a:cubicBezTo>
                        <a:pt x="540366" y="149543"/>
                        <a:pt x="504171" y="155258"/>
                        <a:pt x="464166" y="165735"/>
                      </a:cubicBezTo>
                      <a:cubicBezTo>
                        <a:pt x="436543" y="65723"/>
                        <a:pt x="390823" y="0"/>
                        <a:pt x="338436" y="0"/>
                      </a:cubicBezTo>
                      <a:cubicBezTo>
                        <a:pt x="287001" y="0"/>
                        <a:pt x="240328" y="64770"/>
                        <a:pt x="213658" y="163830"/>
                      </a:cubicBezTo>
                      <a:cubicBezTo>
                        <a:pt x="175558" y="154305"/>
                        <a:pt x="141268" y="148590"/>
                        <a:pt x="110788" y="148590"/>
                      </a:cubicBezTo>
                      <a:cubicBezTo>
                        <a:pt x="61258" y="148590"/>
                        <a:pt x="25063" y="161925"/>
                        <a:pt x="8871" y="189548"/>
                      </a:cubicBezTo>
                      <a:cubicBezTo>
                        <a:pt x="-17799" y="235268"/>
                        <a:pt x="17443" y="308610"/>
                        <a:pt x="90786" y="382905"/>
                      </a:cubicBezTo>
                      <a:cubicBezTo>
                        <a:pt x="20301" y="455295"/>
                        <a:pt x="-12084" y="525780"/>
                        <a:pt x="13633" y="570548"/>
                      </a:cubicBezTo>
                      <a:cubicBezTo>
                        <a:pt x="29826" y="598170"/>
                        <a:pt x="66021" y="611505"/>
                        <a:pt x="115551" y="611505"/>
                      </a:cubicBezTo>
                      <a:cubicBezTo>
                        <a:pt x="144126" y="611505"/>
                        <a:pt x="177463" y="606743"/>
                        <a:pt x="213658" y="598170"/>
                      </a:cubicBezTo>
                      <a:cubicBezTo>
                        <a:pt x="241281" y="697230"/>
                        <a:pt x="287001" y="762000"/>
                        <a:pt x="338436" y="762000"/>
                      </a:cubicBezTo>
                      <a:cubicBezTo>
                        <a:pt x="389871" y="762000"/>
                        <a:pt x="436543" y="697230"/>
                        <a:pt x="463213" y="598170"/>
                      </a:cubicBezTo>
                      <a:cubicBezTo>
                        <a:pt x="501313" y="607695"/>
                        <a:pt x="535603" y="613410"/>
                        <a:pt x="566083" y="613410"/>
                      </a:cubicBezTo>
                      <a:cubicBezTo>
                        <a:pt x="615613" y="613410"/>
                        <a:pt x="651808" y="600075"/>
                        <a:pt x="668001" y="572453"/>
                      </a:cubicBezTo>
                      <a:cubicBezTo>
                        <a:pt x="693718" y="527685"/>
                        <a:pt x="661333" y="457200"/>
                        <a:pt x="590848" y="384810"/>
                      </a:cubicBezTo>
                      <a:cubicBezTo>
                        <a:pt x="666096" y="309563"/>
                        <a:pt x="700386" y="236220"/>
                        <a:pt x="673716" y="190500"/>
                      </a:cubicBezTo>
                      <a:close/>
                      <a:moveTo>
                        <a:pt x="571798" y="187643"/>
                      </a:moveTo>
                      <a:cubicBezTo>
                        <a:pt x="607041" y="187643"/>
                        <a:pt x="632758" y="196215"/>
                        <a:pt x="640378" y="209550"/>
                      </a:cubicBezTo>
                      <a:cubicBezTo>
                        <a:pt x="654666" y="234315"/>
                        <a:pt x="628948" y="292418"/>
                        <a:pt x="564178" y="357188"/>
                      </a:cubicBezTo>
                      <a:cubicBezTo>
                        <a:pt x="541318" y="336233"/>
                        <a:pt x="515601" y="315278"/>
                        <a:pt x="487026" y="295275"/>
                      </a:cubicBezTo>
                      <a:cubicBezTo>
                        <a:pt x="484168" y="262890"/>
                        <a:pt x="479406" y="231458"/>
                        <a:pt x="472738" y="201930"/>
                      </a:cubicBezTo>
                      <a:cubicBezTo>
                        <a:pt x="508933" y="192405"/>
                        <a:pt x="543223" y="187643"/>
                        <a:pt x="571798" y="187643"/>
                      </a:cubicBezTo>
                      <a:close/>
                      <a:moveTo>
                        <a:pt x="401301" y="480060"/>
                      </a:moveTo>
                      <a:cubicBezTo>
                        <a:pt x="381298" y="491490"/>
                        <a:pt x="361296" y="501968"/>
                        <a:pt x="341293" y="511493"/>
                      </a:cubicBezTo>
                      <a:cubicBezTo>
                        <a:pt x="321291" y="501968"/>
                        <a:pt x="301288" y="491490"/>
                        <a:pt x="281286" y="480060"/>
                      </a:cubicBezTo>
                      <a:cubicBezTo>
                        <a:pt x="262236" y="468630"/>
                        <a:pt x="243186" y="457200"/>
                        <a:pt x="226041" y="445770"/>
                      </a:cubicBezTo>
                      <a:cubicBezTo>
                        <a:pt x="224136" y="424815"/>
                        <a:pt x="224136" y="403860"/>
                        <a:pt x="224136" y="381000"/>
                      </a:cubicBezTo>
                      <a:cubicBezTo>
                        <a:pt x="224136" y="360045"/>
                        <a:pt x="225088" y="340043"/>
                        <a:pt x="226041" y="320040"/>
                      </a:cubicBezTo>
                      <a:cubicBezTo>
                        <a:pt x="245091" y="306705"/>
                        <a:pt x="265093" y="294323"/>
                        <a:pt x="287001" y="281940"/>
                      </a:cubicBezTo>
                      <a:cubicBezTo>
                        <a:pt x="305098" y="271463"/>
                        <a:pt x="323196" y="261938"/>
                        <a:pt x="341293" y="253365"/>
                      </a:cubicBezTo>
                      <a:cubicBezTo>
                        <a:pt x="359391" y="261938"/>
                        <a:pt x="377488" y="271463"/>
                        <a:pt x="395586" y="281940"/>
                      </a:cubicBezTo>
                      <a:cubicBezTo>
                        <a:pt x="414636" y="293370"/>
                        <a:pt x="433686" y="304800"/>
                        <a:pt x="450831" y="316230"/>
                      </a:cubicBezTo>
                      <a:cubicBezTo>
                        <a:pt x="452736" y="337185"/>
                        <a:pt x="452736" y="358140"/>
                        <a:pt x="452736" y="381000"/>
                      </a:cubicBezTo>
                      <a:cubicBezTo>
                        <a:pt x="452736" y="404813"/>
                        <a:pt x="451783" y="427673"/>
                        <a:pt x="449878" y="449580"/>
                      </a:cubicBezTo>
                      <a:cubicBezTo>
                        <a:pt x="434638" y="460058"/>
                        <a:pt x="418446" y="469583"/>
                        <a:pt x="401301" y="480060"/>
                      </a:cubicBezTo>
                      <a:close/>
                      <a:moveTo>
                        <a:pt x="445116" y="498158"/>
                      </a:moveTo>
                      <a:cubicBezTo>
                        <a:pt x="442258" y="516255"/>
                        <a:pt x="439401" y="534353"/>
                        <a:pt x="436543" y="550545"/>
                      </a:cubicBezTo>
                      <a:cubicBezTo>
                        <a:pt x="420351" y="544830"/>
                        <a:pt x="403206" y="539115"/>
                        <a:pt x="386061" y="531495"/>
                      </a:cubicBezTo>
                      <a:cubicBezTo>
                        <a:pt x="397491" y="525780"/>
                        <a:pt x="408921" y="519113"/>
                        <a:pt x="420351" y="512445"/>
                      </a:cubicBezTo>
                      <a:cubicBezTo>
                        <a:pt x="428923" y="507683"/>
                        <a:pt x="437496" y="502920"/>
                        <a:pt x="445116" y="498158"/>
                      </a:cubicBezTo>
                      <a:close/>
                      <a:moveTo>
                        <a:pt x="296526" y="531495"/>
                      </a:moveTo>
                      <a:cubicBezTo>
                        <a:pt x="277476" y="539115"/>
                        <a:pt x="259378" y="545783"/>
                        <a:pt x="241281" y="551498"/>
                      </a:cubicBezTo>
                      <a:cubicBezTo>
                        <a:pt x="237471" y="533400"/>
                        <a:pt x="234613" y="514350"/>
                        <a:pt x="231756" y="494348"/>
                      </a:cubicBezTo>
                      <a:cubicBezTo>
                        <a:pt x="242233" y="501015"/>
                        <a:pt x="251758" y="506730"/>
                        <a:pt x="263188" y="513398"/>
                      </a:cubicBezTo>
                      <a:cubicBezTo>
                        <a:pt x="273666" y="519113"/>
                        <a:pt x="285096" y="525780"/>
                        <a:pt x="296526" y="531495"/>
                      </a:cubicBezTo>
                      <a:close/>
                      <a:moveTo>
                        <a:pt x="186988" y="417195"/>
                      </a:moveTo>
                      <a:cubicBezTo>
                        <a:pt x="171748" y="405765"/>
                        <a:pt x="158413" y="394335"/>
                        <a:pt x="146031" y="382905"/>
                      </a:cubicBezTo>
                      <a:cubicBezTo>
                        <a:pt x="158413" y="371475"/>
                        <a:pt x="172701" y="360045"/>
                        <a:pt x="186988" y="348615"/>
                      </a:cubicBezTo>
                      <a:cubicBezTo>
                        <a:pt x="186988" y="359093"/>
                        <a:pt x="186036" y="369570"/>
                        <a:pt x="186036" y="381000"/>
                      </a:cubicBezTo>
                      <a:cubicBezTo>
                        <a:pt x="186036" y="393383"/>
                        <a:pt x="186036" y="405765"/>
                        <a:pt x="186988" y="417195"/>
                      </a:cubicBezTo>
                      <a:close/>
                      <a:moveTo>
                        <a:pt x="230803" y="271463"/>
                      </a:moveTo>
                      <a:cubicBezTo>
                        <a:pt x="233661" y="250508"/>
                        <a:pt x="236518" y="230505"/>
                        <a:pt x="240328" y="211455"/>
                      </a:cubicBezTo>
                      <a:cubicBezTo>
                        <a:pt x="258426" y="217170"/>
                        <a:pt x="277476" y="224790"/>
                        <a:pt x="296526" y="232410"/>
                      </a:cubicBezTo>
                      <a:cubicBezTo>
                        <a:pt x="287001" y="237173"/>
                        <a:pt x="276523" y="242888"/>
                        <a:pt x="266998" y="248602"/>
                      </a:cubicBezTo>
                      <a:cubicBezTo>
                        <a:pt x="255568" y="256223"/>
                        <a:pt x="243186" y="263843"/>
                        <a:pt x="230803" y="271463"/>
                      </a:cubicBezTo>
                      <a:close/>
                      <a:moveTo>
                        <a:pt x="385108" y="232410"/>
                      </a:moveTo>
                      <a:cubicBezTo>
                        <a:pt x="402253" y="224790"/>
                        <a:pt x="419398" y="219075"/>
                        <a:pt x="436543" y="213360"/>
                      </a:cubicBezTo>
                      <a:cubicBezTo>
                        <a:pt x="440353" y="230505"/>
                        <a:pt x="443211" y="248602"/>
                        <a:pt x="446068" y="267653"/>
                      </a:cubicBezTo>
                      <a:cubicBezTo>
                        <a:pt x="435591" y="260985"/>
                        <a:pt x="426066" y="255270"/>
                        <a:pt x="414636" y="248602"/>
                      </a:cubicBezTo>
                      <a:cubicBezTo>
                        <a:pt x="405111" y="243840"/>
                        <a:pt x="395586" y="238125"/>
                        <a:pt x="385108" y="232410"/>
                      </a:cubicBezTo>
                      <a:close/>
                      <a:moveTo>
                        <a:pt x="489883" y="344805"/>
                      </a:moveTo>
                      <a:cubicBezTo>
                        <a:pt x="507028" y="358140"/>
                        <a:pt x="522268" y="370523"/>
                        <a:pt x="536556" y="383858"/>
                      </a:cubicBezTo>
                      <a:cubicBezTo>
                        <a:pt x="522268" y="396240"/>
                        <a:pt x="507028" y="409575"/>
                        <a:pt x="489883" y="421958"/>
                      </a:cubicBezTo>
                      <a:cubicBezTo>
                        <a:pt x="490836" y="408623"/>
                        <a:pt x="490836" y="395288"/>
                        <a:pt x="490836" y="381953"/>
                      </a:cubicBezTo>
                      <a:cubicBezTo>
                        <a:pt x="490836" y="368618"/>
                        <a:pt x="490836" y="356235"/>
                        <a:pt x="489883" y="344805"/>
                      </a:cubicBezTo>
                      <a:close/>
                      <a:moveTo>
                        <a:pt x="338436" y="38100"/>
                      </a:moveTo>
                      <a:cubicBezTo>
                        <a:pt x="367011" y="38100"/>
                        <a:pt x="404158" y="88582"/>
                        <a:pt x="427971" y="176213"/>
                      </a:cubicBezTo>
                      <a:cubicBezTo>
                        <a:pt x="400348" y="185738"/>
                        <a:pt x="370821" y="197168"/>
                        <a:pt x="341293" y="210503"/>
                      </a:cubicBezTo>
                      <a:cubicBezTo>
                        <a:pt x="309861" y="196215"/>
                        <a:pt x="279381" y="183833"/>
                        <a:pt x="249853" y="174308"/>
                      </a:cubicBezTo>
                      <a:cubicBezTo>
                        <a:pt x="273666" y="87630"/>
                        <a:pt x="309861" y="38100"/>
                        <a:pt x="338436" y="38100"/>
                      </a:cubicBezTo>
                      <a:close/>
                      <a:moveTo>
                        <a:pt x="41256" y="209550"/>
                      </a:moveTo>
                      <a:cubicBezTo>
                        <a:pt x="49828" y="195263"/>
                        <a:pt x="74593" y="187643"/>
                        <a:pt x="109836" y="187643"/>
                      </a:cubicBezTo>
                      <a:cubicBezTo>
                        <a:pt x="137458" y="187643"/>
                        <a:pt x="168891" y="192405"/>
                        <a:pt x="203181" y="200978"/>
                      </a:cubicBezTo>
                      <a:cubicBezTo>
                        <a:pt x="196513" y="231458"/>
                        <a:pt x="191751" y="264795"/>
                        <a:pt x="188893" y="299085"/>
                      </a:cubicBezTo>
                      <a:cubicBezTo>
                        <a:pt x="162223" y="318135"/>
                        <a:pt x="138411" y="337185"/>
                        <a:pt x="117456" y="357188"/>
                      </a:cubicBezTo>
                      <a:cubicBezTo>
                        <a:pt x="53638" y="292418"/>
                        <a:pt x="26968" y="234315"/>
                        <a:pt x="41256" y="209550"/>
                      </a:cubicBezTo>
                      <a:close/>
                      <a:moveTo>
                        <a:pt x="115551" y="574358"/>
                      </a:moveTo>
                      <a:cubicBezTo>
                        <a:pt x="80308" y="574358"/>
                        <a:pt x="54591" y="565785"/>
                        <a:pt x="46971" y="552450"/>
                      </a:cubicBezTo>
                      <a:cubicBezTo>
                        <a:pt x="32683" y="527685"/>
                        <a:pt x="57448" y="472440"/>
                        <a:pt x="118408" y="409575"/>
                      </a:cubicBezTo>
                      <a:cubicBezTo>
                        <a:pt x="140316" y="428625"/>
                        <a:pt x="164128" y="447675"/>
                        <a:pt x="189846" y="466725"/>
                      </a:cubicBezTo>
                      <a:cubicBezTo>
                        <a:pt x="192703" y="500063"/>
                        <a:pt x="197466" y="532448"/>
                        <a:pt x="204133" y="561975"/>
                      </a:cubicBezTo>
                      <a:cubicBezTo>
                        <a:pt x="172701" y="570548"/>
                        <a:pt x="142221" y="574358"/>
                        <a:pt x="115551" y="574358"/>
                      </a:cubicBezTo>
                      <a:close/>
                      <a:moveTo>
                        <a:pt x="338436" y="723900"/>
                      </a:moveTo>
                      <a:cubicBezTo>
                        <a:pt x="309861" y="723900"/>
                        <a:pt x="273666" y="674370"/>
                        <a:pt x="249853" y="588645"/>
                      </a:cubicBezTo>
                      <a:cubicBezTo>
                        <a:pt x="279381" y="579120"/>
                        <a:pt x="309861" y="567690"/>
                        <a:pt x="341293" y="553403"/>
                      </a:cubicBezTo>
                      <a:cubicBezTo>
                        <a:pt x="370821" y="566738"/>
                        <a:pt x="399396" y="578168"/>
                        <a:pt x="427018" y="586740"/>
                      </a:cubicBezTo>
                      <a:cubicBezTo>
                        <a:pt x="403206" y="674370"/>
                        <a:pt x="367011" y="723900"/>
                        <a:pt x="338436" y="723900"/>
                      </a:cubicBezTo>
                      <a:close/>
                      <a:moveTo>
                        <a:pt x="635616" y="552450"/>
                      </a:moveTo>
                      <a:cubicBezTo>
                        <a:pt x="627043" y="566738"/>
                        <a:pt x="602278" y="574358"/>
                        <a:pt x="567036" y="574358"/>
                      </a:cubicBezTo>
                      <a:cubicBezTo>
                        <a:pt x="539413" y="574358"/>
                        <a:pt x="507028" y="569595"/>
                        <a:pt x="473691" y="561023"/>
                      </a:cubicBezTo>
                      <a:cubicBezTo>
                        <a:pt x="479406" y="532448"/>
                        <a:pt x="484168" y="502920"/>
                        <a:pt x="487026" y="470535"/>
                      </a:cubicBezTo>
                      <a:cubicBezTo>
                        <a:pt x="515601" y="450533"/>
                        <a:pt x="541318" y="430530"/>
                        <a:pt x="564178" y="409575"/>
                      </a:cubicBezTo>
                      <a:cubicBezTo>
                        <a:pt x="625138" y="472440"/>
                        <a:pt x="649903" y="527685"/>
                        <a:pt x="635616" y="552450"/>
                      </a:cubicBezTo>
                      <a:close/>
                    </a:path>
                  </a:pathLst>
                </a:custGeom>
                <a:solidFill>
                  <a:srgbClr val="000000"/>
                </a:solidFill>
                <a:ln w="9525" cap="flat">
                  <a:noFill/>
                  <a:prstDash val="solid"/>
                  <a:miter/>
                </a:ln>
              </p:spPr>
              <p:txBody>
                <a:bodyPr rtlCol="0" anchor="ctr"/>
                <a:lstStyle/>
                <a:p>
                  <a:endParaRPr lang="ko-KR" altLang="en-US" sz="1200"/>
                </a:p>
              </p:txBody>
            </p:sp>
          </p:grpSp>
          <p:sp>
            <p:nvSpPr>
              <p:cNvPr id="41" name="TextBox 40">
                <a:extLst>
                  <a:ext uri="{FF2B5EF4-FFF2-40B4-BE49-F238E27FC236}">
                    <a16:creationId xmlns:a16="http://schemas.microsoft.com/office/drawing/2014/main" id="{0DD1DE32-00DE-98C5-D9FC-07ADEB9DE753}"/>
                  </a:ext>
                </a:extLst>
              </p:cNvPr>
              <p:cNvSpPr txBox="1"/>
              <p:nvPr/>
            </p:nvSpPr>
            <p:spPr>
              <a:xfrm>
                <a:off x="8408212" y="4289713"/>
                <a:ext cx="728429" cy="265027"/>
              </a:xfrm>
              <a:prstGeom prst="rect">
                <a:avLst/>
              </a:prstGeom>
              <a:noFill/>
            </p:spPr>
            <p:txBody>
              <a:bodyPr wrap="square" rtlCol="0">
                <a:spAutoFit/>
              </a:bodyPr>
              <a:lstStyle/>
              <a:p>
                <a:pPr algn="ctr"/>
                <a:r>
                  <a:rPr lang="en-US" altLang="ko-KR" sz="900" b="1"/>
                  <a:t>Nuclear</a:t>
                </a:r>
                <a:endParaRPr lang="ko-KR" altLang="en-US" sz="900" b="1"/>
              </a:p>
            </p:txBody>
          </p:sp>
        </p:grpSp>
      </p:grpSp>
      <p:sp>
        <p:nvSpPr>
          <p:cNvPr id="42" name="TextBox 41">
            <a:extLst>
              <a:ext uri="{FF2B5EF4-FFF2-40B4-BE49-F238E27FC236}">
                <a16:creationId xmlns:a16="http://schemas.microsoft.com/office/drawing/2014/main" id="{A20E4CE0-9A74-F655-0B51-751F4C0CFA12}"/>
              </a:ext>
            </a:extLst>
          </p:cNvPr>
          <p:cNvSpPr txBox="1"/>
          <p:nvPr/>
        </p:nvSpPr>
        <p:spPr>
          <a:xfrm>
            <a:off x="7838660" y="4236270"/>
            <a:ext cx="3315115" cy="1677382"/>
          </a:xfrm>
          <a:prstGeom prst="rect">
            <a:avLst/>
          </a:prstGeom>
          <a:noFill/>
        </p:spPr>
        <p:txBody>
          <a:bodyPr wrap="square" rtlCol="0">
            <a:spAutoFit/>
          </a:bodyPr>
          <a:lstStyle/>
          <a:p>
            <a:pPr algn="ctr"/>
            <a:r>
              <a:rPr lang="en-US" altLang="ko-KR" sz="2000">
                <a:solidFill>
                  <a:schemeClr val="accent6"/>
                </a:solidFill>
                <a:latin typeface="HY헤드라인M" panose="02030600000101010101" pitchFamily="18" charset="-127"/>
                <a:ea typeface="HY헤드라인M" panose="02030600000101010101" pitchFamily="18" charset="-127"/>
              </a:rPr>
              <a:t>Fuel Cost</a:t>
            </a:r>
          </a:p>
          <a:p>
            <a:pPr algn="ctr"/>
            <a:endParaRPr lang="en-US" altLang="ko-KR" sz="600">
              <a:solidFill>
                <a:schemeClr val="accent5"/>
              </a:solidFill>
              <a:latin typeface="HY헤드라인M" panose="02030600000101010101" pitchFamily="18" charset="-127"/>
              <a:ea typeface="HY헤드라인M" panose="02030600000101010101" pitchFamily="18" charset="-127"/>
            </a:endParaRP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The cost to purchase fuel needed to generate electricity</a:t>
            </a:r>
          </a:p>
          <a:p>
            <a:pPr algn="ctr"/>
            <a:endParaRPr lang="en-US" altLang="ko-KR" sz="600" spc="-50">
              <a:ln w="3175">
                <a:noFill/>
              </a:ln>
              <a:solidFill>
                <a:schemeClr val="dk1"/>
              </a:solidFill>
              <a:ea typeface="HY헤드라인M" panose="02030600000101010101" pitchFamily="18" charset="-127"/>
            </a:endParaRPr>
          </a:p>
          <a:p>
            <a:pPr algn="ctr"/>
            <a:r>
              <a:rPr lang="en-US" altLang="ko-KR" sz="1300" spc="-50">
                <a:ln w="3175">
                  <a:noFill/>
                </a:ln>
                <a:solidFill>
                  <a:schemeClr val="dk1"/>
                </a:solidFill>
                <a:ea typeface="HY헤드라인M" panose="02030600000101010101" pitchFamily="18" charset="-127"/>
              </a:rPr>
              <a:t>Coal, Gas,</a:t>
            </a:r>
          </a:p>
          <a:p>
            <a:pPr algn="ctr"/>
            <a:r>
              <a:rPr lang="en-US" altLang="ko-KR" sz="1300" spc="-50">
                <a:ln w="3175">
                  <a:noFill/>
                </a:ln>
                <a:solidFill>
                  <a:schemeClr val="dk1"/>
                </a:solidFill>
                <a:ea typeface="HY헤드라인M" panose="02030600000101010101" pitchFamily="18" charset="-127"/>
              </a:rPr>
              <a:t>Oil, Nuclear,</a:t>
            </a:r>
          </a:p>
          <a:p>
            <a:pPr algn="ctr"/>
            <a:r>
              <a:rPr lang="en-US" altLang="ko-KR" sz="1300" spc="-50">
                <a:ln w="3175">
                  <a:noFill/>
                </a:ln>
                <a:solidFill>
                  <a:schemeClr val="dk1"/>
                </a:solidFill>
                <a:ea typeface="HY헤드라인M" panose="02030600000101010101" pitchFamily="18" charset="-127"/>
              </a:rPr>
              <a:t>etc.</a:t>
            </a:r>
          </a:p>
        </p:txBody>
      </p:sp>
      <p:sp>
        <p:nvSpPr>
          <p:cNvPr id="17" name="TextBox 16">
            <a:extLst>
              <a:ext uri="{FF2B5EF4-FFF2-40B4-BE49-F238E27FC236}">
                <a16:creationId xmlns:a16="http://schemas.microsoft.com/office/drawing/2014/main" id="{CEBCC3B3-7C8D-97C4-5588-C9BFE018358B}"/>
              </a:ext>
            </a:extLst>
          </p:cNvPr>
          <p:cNvSpPr txBox="1"/>
          <p:nvPr/>
        </p:nvSpPr>
        <p:spPr>
          <a:xfrm>
            <a:off x="909848" y="2194658"/>
            <a:ext cx="593986" cy="369332"/>
          </a:xfrm>
          <a:prstGeom prst="rect">
            <a:avLst/>
          </a:prstGeom>
          <a:noFill/>
        </p:spPr>
        <p:txBody>
          <a:bodyPr wrap="square">
            <a:spAutoFit/>
          </a:bodyPr>
          <a:lstStyle/>
          <a:p>
            <a:r>
              <a:rPr lang="en-US" altLang="ko-KR">
                <a:latin typeface="HY헤드라인M" panose="02030600000101010101" pitchFamily="18" charset="-127"/>
                <a:ea typeface="HY헤드라인M" panose="02030600000101010101" pitchFamily="18" charset="-127"/>
              </a:rPr>
              <a:t>t=0</a:t>
            </a:r>
            <a:endParaRPr lang="ko-KR" altLang="en-US"/>
          </a:p>
        </p:txBody>
      </p:sp>
      <p:sp>
        <p:nvSpPr>
          <p:cNvPr id="44" name="TextBox 43">
            <a:extLst>
              <a:ext uri="{FF2B5EF4-FFF2-40B4-BE49-F238E27FC236}">
                <a16:creationId xmlns:a16="http://schemas.microsoft.com/office/drawing/2014/main" id="{8BF8EEFD-F950-A13B-E37F-D44FDA268F56}"/>
              </a:ext>
            </a:extLst>
          </p:cNvPr>
          <p:cNvSpPr txBox="1"/>
          <p:nvPr/>
        </p:nvSpPr>
        <p:spPr>
          <a:xfrm>
            <a:off x="10648950" y="2194658"/>
            <a:ext cx="593986" cy="369332"/>
          </a:xfrm>
          <a:prstGeom prst="rect">
            <a:avLst/>
          </a:prstGeom>
          <a:noFill/>
        </p:spPr>
        <p:txBody>
          <a:bodyPr wrap="square">
            <a:spAutoFit/>
          </a:bodyPr>
          <a:lstStyle/>
          <a:p>
            <a:r>
              <a:rPr lang="en-US" altLang="ko-KR">
                <a:latin typeface="HY헤드라인M" panose="02030600000101010101" pitchFamily="18" charset="-127"/>
                <a:ea typeface="HY헤드라인M" panose="02030600000101010101" pitchFamily="18" charset="-127"/>
              </a:rPr>
              <a:t>t=T</a:t>
            </a:r>
            <a:endParaRPr lang="ko-KR" altLang="en-US"/>
          </a:p>
        </p:txBody>
      </p:sp>
      <p:sp>
        <p:nvSpPr>
          <p:cNvPr id="45" name="오른쪽 대괄호 44">
            <a:extLst>
              <a:ext uri="{FF2B5EF4-FFF2-40B4-BE49-F238E27FC236}">
                <a16:creationId xmlns:a16="http://schemas.microsoft.com/office/drawing/2014/main" id="{B1B1A8ED-B8D2-651B-A92A-6061263B4DED}"/>
              </a:ext>
            </a:extLst>
          </p:cNvPr>
          <p:cNvSpPr/>
          <p:nvPr/>
        </p:nvSpPr>
        <p:spPr>
          <a:xfrm rot="16200000">
            <a:off x="5940407" y="-3334368"/>
            <a:ext cx="128312" cy="9601205"/>
          </a:xfrm>
          <a:prstGeom prst="rightBracket">
            <a:avLst>
              <a:gd name="adj" fmla="val 110296"/>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A69A25AB-AE11-ABD7-C2CC-DCC20A894073}"/>
              </a:ext>
            </a:extLst>
          </p:cNvPr>
          <p:cNvSpPr txBox="1"/>
          <p:nvPr/>
        </p:nvSpPr>
        <p:spPr>
          <a:xfrm>
            <a:off x="5514561" y="1244747"/>
            <a:ext cx="980003" cy="246221"/>
          </a:xfrm>
          <a:prstGeom prst="rect">
            <a:avLst/>
          </a:prstGeom>
          <a:solidFill>
            <a:schemeClr val="bg1"/>
          </a:solidFill>
        </p:spPr>
        <p:txBody>
          <a:bodyPr wrap="none" lIns="36000" tIns="0" rIns="36000" bIns="0" rtlCol="0">
            <a:spAutoFit/>
          </a:bodyPr>
          <a:lstStyle/>
          <a:p>
            <a:r>
              <a:rPr lang="en-US" altLang="ko-KR" sz="1600">
                <a:latin typeface="HY헤드라인M" panose="02030600000101010101" pitchFamily="18" charset="-127"/>
                <a:ea typeface="HY헤드라인M" panose="02030600000101010101" pitchFamily="18" charset="-127"/>
              </a:rPr>
              <a:t> Lifetime </a:t>
            </a:r>
            <a:endParaRPr lang="ko-KR" altLang="en-US" sz="1600">
              <a:latin typeface="HY헤드라인M" panose="02030600000101010101" pitchFamily="18" charset="-127"/>
              <a:ea typeface="HY헤드라인M" panose="02030600000101010101" pitchFamily="18" charset="-127"/>
            </a:endParaRPr>
          </a:p>
        </p:txBody>
      </p:sp>
      <p:grpSp>
        <p:nvGrpSpPr>
          <p:cNvPr id="47" name="그룹 46">
            <a:extLst>
              <a:ext uri="{FF2B5EF4-FFF2-40B4-BE49-F238E27FC236}">
                <a16:creationId xmlns:a16="http://schemas.microsoft.com/office/drawing/2014/main" id="{F8573D66-6A8E-004B-3DA6-24BBD0DC53C7}"/>
              </a:ext>
            </a:extLst>
          </p:cNvPr>
          <p:cNvGrpSpPr/>
          <p:nvPr/>
        </p:nvGrpSpPr>
        <p:grpSpPr>
          <a:xfrm>
            <a:off x="2043149" y="2663367"/>
            <a:ext cx="1466651" cy="1440131"/>
            <a:chOff x="2043149" y="2663367"/>
            <a:chExt cx="1466651" cy="1440131"/>
          </a:xfrm>
        </p:grpSpPr>
        <p:grpSp>
          <p:nvGrpSpPr>
            <p:cNvPr id="74" name="그룹 73">
              <a:extLst>
                <a:ext uri="{FF2B5EF4-FFF2-40B4-BE49-F238E27FC236}">
                  <a16:creationId xmlns:a16="http://schemas.microsoft.com/office/drawing/2014/main" id="{E237D94B-5B84-9112-7AB4-799CA94D2182}"/>
                </a:ext>
              </a:extLst>
            </p:cNvPr>
            <p:cNvGrpSpPr/>
            <p:nvPr/>
          </p:nvGrpSpPr>
          <p:grpSpPr>
            <a:xfrm>
              <a:off x="2574356" y="2663367"/>
              <a:ext cx="935444" cy="1307359"/>
              <a:chOff x="2545781" y="2542420"/>
              <a:chExt cx="935444" cy="1307359"/>
            </a:xfrm>
          </p:grpSpPr>
          <p:grpSp>
            <p:nvGrpSpPr>
              <p:cNvPr id="71" name="그룹 70">
                <a:extLst>
                  <a:ext uri="{FF2B5EF4-FFF2-40B4-BE49-F238E27FC236}">
                    <a16:creationId xmlns:a16="http://schemas.microsoft.com/office/drawing/2014/main" id="{2D123042-9B73-0C6D-1775-CE553E354A72}"/>
                  </a:ext>
                </a:extLst>
              </p:cNvPr>
              <p:cNvGrpSpPr/>
              <p:nvPr/>
            </p:nvGrpSpPr>
            <p:grpSpPr>
              <a:xfrm>
                <a:off x="2898681" y="3371334"/>
                <a:ext cx="582544" cy="478445"/>
                <a:chOff x="3913844" y="3555152"/>
                <a:chExt cx="718184" cy="597131"/>
              </a:xfrm>
              <a:solidFill>
                <a:schemeClr val="bg1"/>
              </a:solidFill>
            </p:grpSpPr>
            <p:sp>
              <p:nvSpPr>
                <p:cNvPr id="61" name="자유형: 도형 60">
                  <a:extLst>
                    <a:ext uri="{FF2B5EF4-FFF2-40B4-BE49-F238E27FC236}">
                      <a16:creationId xmlns:a16="http://schemas.microsoft.com/office/drawing/2014/main" id="{4F9BAD3F-3091-1C46-225C-BDF95E550BD0}"/>
                    </a:ext>
                  </a:extLst>
                </p:cNvPr>
                <p:cNvSpPr/>
                <p:nvPr/>
              </p:nvSpPr>
              <p:spPr>
                <a:xfrm>
                  <a:off x="4191507" y="3673948"/>
                  <a:ext cx="162858" cy="91573"/>
                </a:xfrm>
                <a:custGeom>
                  <a:avLst/>
                  <a:gdLst>
                    <a:gd name="connsiteX0" fmla="*/ 0 w 162858"/>
                    <a:gd name="connsiteY0" fmla="*/ 91573 h 91573"/>
                    <a:gd name="connsiteX1" fmla="*/ 162858 w 162858"/>
                    <a:gd name="connsiteY1" fmla="*/ 91573 h 91573"/>
                    <a:gd name="connsiteX2" fmla="*/ 151114 w 162858"/>
                    <a:gd name="connsiteY2" fmla="*/ 0 h 91573"/>
                    <a:gd name="connsiteX3" fmla="*/ 11744 w 162858"/>
                    <a:gd name="connsiteY3" fmla="*/ 0 h 91573"/>
                    <a:gd name="connsiteX4" fmla="*/ 0 w 162858"/>
                    <a:gd name="connsiteY4" fmla="*/ 91573 h 9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58" h="91573">
                      <a:moveTo>
                        <a:pt x="0" y="91573"/>
                      </a:moveTo>
                      <a:lnTo>
                        <a:pt x="162858" y="91573"/>
                      </a:lnTo>
                      <a:lnTo>
                        <a:pt x="151114" y="0"/>
                      </a:lnTo>
                      <a:lnTo>
                        <a:pt x="11744" y="0"/>
                      </a:lnTo>
                      <a:lnTo>
                        <a:pt x="0" y="91573"/>
                      </a:lnTo>
                      <a:close/>
                    </a:path>
                  </a:pathLst>
                </a:custGeom>
                <a:grpFill/>
                <a:ln w="22225" cap="flat">
                  <a:solidFill>
                    <a:schemeClr val="tx1"/>
                  </a:solidFill>
                  <a:prstDash val="solid"/>
                  <a:miter/>
                </a:ln>
              </p:spPr>
              <p:txBody>
                <a:bodyPr rtlCol="0" anchor="ctr"/>
                <a:lstStyle/>
                <a:p>
                  <a:endParaRPr lang="ko-KR" altLang="en-US"/>
                </a:p>
              </p:txBody>
            </p:sp>
            <p:sp>
              <p:nvSpPr>
                <p:cNvPr id="62" name="자유형: 도형 61">
                  <a:extLst>
                    <a:ext uri="{FF2B5EF4-FFF2-40B4-BE49-F238E27FC236}">
                      <a16:creationId xmlns:a16="http://schemas.microsoft.com/office/drawing/2014/main" id="{CF7DE84A-D0B0-720B-6936-CFBA0ECEFC4B}"/>
                    </a:ext>
                  </a:extLst>
                </p:cNvPr>
                <p:cNvSpPr/>
                <p:nvPr/>
              </p:nvSpPr>
              <p:spPr>
                <a:xfrm>
                  <a:off x="4365795" y="3555152"/>
                  <a:ext cx="145437" cy="80695"/>
                </a:xfrm>
                <a:custGeom>
                  <a:avLst/>
                  <a:gdLst>
                    <a:gd name="connsiteX0" fmla="*/ 10344 w 145437"/>
                    <a:gd name="connsiteY0" fmla="*/ 80696 h 80695"/>
                    <a:gd name="connsiteX1" fmla="*/ 145437 w 145437"/>
                    <a:gd name="connsiteY1" fmla="*/ 80696 h 80695"/>
                    <a:gd name="connsiteX2" fmla="*/ 109128 w 145437"/>
                    <a:gd name="connsiteY2" fmla="*/ 0 h 80695"/>
                    <a:gd name="connsiteX3" fmla="*/ 0 w 145437"/>
                    <a:gd name="connsiteY3" fmla="*/ 0 h 80695"/>
                    <a:gd name="connsiteX4" fmla="*/ 10344 w 145437"/>
                    <a:gd name="connsiteY4" fmla="*/ 80696 h 8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37" h="80695">
                      <a:moveTo>
                        <a:pt x="10344" y="80696"/>
                      </a:moveTo>
                      <a:lnTo>
                        <a:pt x="145437" y="80696"/>
                      </a:lnTo>
                      <a:lnTo>
                        <a:pt x="109128" y="0"/>
                      </a:lnTo>
                      <a:lnTo>
                        <a:pt x="0" y="0"/>
                      </a:lnTo>
                      <a:lnTo>
                        <a:pt x="10344" y="80696"/>
                      </a:lnTo>
                      <a:close/>
                    </a:path>
                  </a:pathLst>
                </a:custGeom>
                <a:grpFill/>
                <a:ln w="22225" cap="flat">
                  <a:solidFill>
                    <a:schemeClr val="tx1"/>
                  </a:solidFill>
                  <a:prstDash val="solid"/>
                  <a:miter/>
                </a:ln>
              </p:spPr>
              <p:txBody>
                <a:bodyPr rtlCol="0" anchor="ctr"/>
                <a:lstStyle/>
                <a:p>
                  <a:endParaRPr lang="ko-KR" altLang="en-US"/>
                </a:p>
              </p:txBody>
            </p:sp>
            <p:sp>
              <p:nvSpPr>
                <p:cNvPr id="63" name="자유형: 도형 62">
                  <a:extLst>
                    <a:ext uri="{FF2B5EF4-FFF2-40B4-BE49-F238E27FC236}">
                      <a16:creationId xmlns:a16="http://schemas.microsoft.com/office/drawing/2014/main" id="{AC4BDE11-44CD-7CB7-F6AB-23F243236F27}"/>
                    </a:ext>
                  </a:extLst>
                </p:cNvPr>
                <p:cNvSpPr/>
                <p:nvPr/>
              </p:nvSpPr>
              <p:spPr>
                <a:xfrm>
                  <a:off x="4381026" y="3673948"/>
                  <a:ext cx="188566" cy="91573"/>
                </a:xfrm>
                <a:custGeom>
                  <a:avLst/>
                  <a:gdLst>
                    <a:gd name="connsiteX0" fmla="*/ 11744 w 188566"/>
                    <a:gd name="connsiteY0" fmla="*/ 91573 h 91573"/>
                    <a:gd name="connsiteX1" fmla="*/ 188566 w 188566"/>
                    <a:gd name="connsiteY1" fmla="*/ 91573 h 91573"/>
                    <a:gd name="connsiteX2" fmla="*/ 147361 w 188566"/>
                    <a:gd name="connsiteY2" fmla="*/ 0 h 91573"/>
                    <a:gd name="connsiteX3" fmla="*/ 0 w 188566"/>
                    <a:gd name="connsiteY3" fmla="*/ 0 h 91573"/>
                    <a:gd name="connsiteX4" fmla="*/ 11744 w 188566"/>
                    <a:gd name="connsiteY4" fmla="*/ 91573 h 9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66" h="91573">
                      <a:moveTo>
                        <a:pt x="11744" y="91573"/>
                      </a:moveTo>
                      <a:lnTo>
                        <a:pt x="188566" y="91573"/>
                      </a:lnTo>
                      <a:lnTo>
                        <a:pt x="147361" y="0"/>
                      </a:lnTo>
                      <a:lnTo>
                        <a:pt x="0" y="0"/>
                      </a:lnTo>
                      <a:lnTo>
                        <a:pt x="11744" y="91573"/>
                      </a:lnTo>
                      <a:close/>
                    </a:path>
                  </a:pathLst>
                </a:custGeom>
                <a:grpFill/>
                <a:ln w="22225" cap="flat">
                  <a:solidFill>
                    <a:schemeClr val="tx1"/>
                  </a:solidFill>
                  <a:prstDash val="solid"/>
                  <a:miter/>
                </a:ln>
              </p:spPr>
              <p:txBody>
                <a:bodyPr rtlCol="0" anchor="ctr"/>
                <a:lstStyle/>
                <a:p>
                  <a:endParaRPr lang="ko-KR" altLang="en-US"/>
                </a:p>
              </p:txBody>
            </p:sp>
            <p:sp>
              <p:nvSpPr>
                <p:cNvPr id="64" name="자유형: 도형 63">
                  <a:extLst>
                    <a:ext uri="{FF2B5EF4-FFF2-40B4-BE49-F238E27FC236}">
                      <a16:creationId xmlns:a16="http://schemas.microsoft.com/office/drawing/2014/main" id="{CDAA27BC-F7E9-344C-4735-80DF4E5FDB0F}"/>
                    </a:ext>
                  </a:extLst>
                </p:cNvPr>
                <p:cNvSpPr/>
                <p:nvPr/>
              </p:nvSpPr>
              <p:spPr>
                <a:xfrm>
                  <a:off x="4397656" y="3803621"/>
                  <a:ext cx="234372" cy="101546"/>
                </a:xfrm>
                <a:custGeom>
                  <a:avLst/>
                  <a:gdLst>
                    <a:gd name="connsiteX0" fmla="*/ 0 w 234372"/>
                    <a:gd name="connsiteY0" fmla="*/ 0 h 101546"/>
                    <a:gd name="connsiteX1" fmla="*/ 13011 w 234372"/>
                    <a:gd name="connsiteY1" fmla="*/ 101546 h 101546"/>
                    <a:gd name="connsiteX2" fmla="*/ 234363 w 234372"/>
                    <a:gd name="connsiteY2" fmla="*/ 101546 h 101546"/>
                    <a:gd name="connsiteX3" fmla="*/ 234363 w 234372"/>
                    <a:gd name="connsiteY3" fmla="*/ 100641 h 101546"/>
                    <a:gd name="connsiteX4" fmla="*/ 234372 w 234372"/>
                    <a:gd name="connsiteY4" fmla="*/ 100641 h 101546"/>
                    <a:gd name="connsiteX5" fmla="*/ 189081 w 234372"/>
                    <a:gd name="connsiteY5" fmla="*/ 0 h 101546"/>
                    <a:gd name="connsiteX6" fmla="*/ 0 w 234372"/>
                    <a:gd name="connsiteY6" fmla="*/ 0 h 1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72" h="101546">
                      <a:moveTo>
                        <a:pt x="0" y="0"/>
                      </a:moveTo>
                      <a:lnTo>
                        <a:pt x="13011" y="101546"/>
                      </a:lnTo>
                      <a:lnTo>
                        <a:pt x="234363" y="101546"/>
                      </a:lnTo>
                      <a:lnTo>
                        <a:pt x="234363" y="100641"/>
                      </a:lnTo>
                      <a:lnTo>
                        <a:pt x="234372" y="100641"/>
                      </a:lnTo>
                      <a:lnTo>
                        <a:pt x="189081" y="0"/>
                      </a:lnTo>
                      <a:lnTo>
                        <a:pt x="0" y="0"/>
                      </a:lnTo>
                      <a:close/>
                    </a:path>
                  </a:pathLst>
                </a:custGeom>
                <a:grpFill/>
                <a:ln w="22225" cap="flat">
                  <a:solidFill>
                    <a:schemeClr val="tx1"/>
                  </a:solidFill>
                  <a:prstDash val="solid"/>
                  <a:miter/>
                </a:ln>
              </p:spPr>
              <p:txBody>
                <a:bodyPr rtlCol="0" anchor="ctr"/>
                <a:lstStyle/>
                <a:p>
                  <a:endParaRPr lang="ko-KR" altLang="en-US"/>
                </a:p>
              </p:txBody>
            </p:sp>
            <p:sp>
              <p:nvSpPr>
                <p:cNvPr id="65" name="자유형: 도형 64">
                  <a:extLst>
                    <a:ext uri="{FF2B5EF4-FFF2-40B4-BE49-F238E27FC236}">
                      <a16:creationId xmlns:a16="http://schemas.microsoft.com/office/drawing/2014/main" id="{012FE8F1-A6EC-41AF-480E-986FA2A7B526}"/>
                    </a:ext>
                  </a:extLst>
                </p:cNvPr>
                <p:cNvSpPr/>
                <p:nvPr/>
              </p:nvSpPr>
              <p:spPr>
                <a:xfrm>
                  <a:off x="4208128" y="3555152"/>
                  <a:ext cx="129606" cy="80695"/>
                </a:xfrm>
                <a:custGeom>
                  <a:avLst/>
                  <a:gdLst>
                    <a:gd name="connsiteX0" fmla="*/ 0 w 129606"/>
                    <a:gd name="connsiteY0" fmla="*/ 80696 h 80695"/>
                    <a:gd name="connsiteX1" fmla="*/ 129607 w 129606"/>
                    <a:gd name="connsiteY1" fmla="*/ 80696 h 80695"/>
                    <a:gd name="connsiteX2" fmla="*/ 119263 w 129606"/>
                    <a:gd name="connsiteY2" fmla="*/ 0 h 80695"/>
                    <a:gd name="connsiteX3" fmla="*/ 10344 w 129606"/>
                    <a:gd name="connsiteY3" fmla="*/ 0 h 80695"/>
                    <a:gd name="connsiteX4" fmla="*/ 0 w 129606"/>
                    <a:gd name="connsiteY4" fmla="*/ 80696 h 8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06" h="80695">
                      <a:moveTo>
                        <a:pt x="0" y="80696"/>
                      </a:moveTo>
                      <a:lnTo>
                        <a:pt x="129607" y="80696"/>
                      </a:lnTo>
                      <a:lnTo>
                        <a:pt x="119263" y="0"/>
                      </a:lnTo>
                      <a:lnTo>
                        <a:pt x="10344" y="0"/>
                      </a:lnTo>
                      <a:lnTo>
                        <a:pt x="0" y="80696"/>
                      </a:lnTo>
                      <a:close/>
                    </a:path>
                  </a:pathLst>
                </a:custGeom>
                <a:grpFill/>
                <a:ln w="22225" cap="flat">
                  <a:solidFill>
                    <a:schemeClr val="tx1"/>
                  </a:solidFill>
                  <a:prstDash val="solid"/>
                  <a:miter/>
                </a:ln>
              </p:spPr>
              <p:txBody>
                <a:bodyPr rtlCol="0" anchor="ctr"/>
                <a:lstStyle/>
                <a:p>
                  <a:endParaRPr lang="ko-KR" altLang="en-US"/>
                </a:p>
              </p:txBody>
            </p:sp>
            <p:sp>
              <p:nvSpPr>
                <p:cNvPr id="66" name="자유형: 도형 65">
                  <a:extLst>
                    <a:ext uri="{FF2B5EF4-FFF2-40B4-BE49-F238E27FC236}">
                      <a16:creationId xmlns:a16="http://schemas.microsoft.com/office/drawing/2014/main" id="{6E1F86C7-7BD0-46E0-12E5-7BD2A4949115}"/>
                    </a:ext>
                  </a:extLst>
                </p:cNvPr>
                <p:cNvSpPr/>
                <p:nvPr/>
              </p:nvSpPr>
              <p:spPr>
                <a:xfrm>
                  <a:off x="3913844" y="3943267"/>
                  <a:ext cx="718175" cy="209016"/>
                </a:xfrm>
                <a:custGeom>
                  <a:avLst/>
                  <a:gdLst>
                    <a:gd name="connsiteX0" fmla="*/ 718176 w 718175"/>
                    <a:gd name="connsiteY0" fmla="*/ 60750 h 209016"/>
                    <a:gd name="connsiteX1" fmla="*/ 718176 w 718175"/>
                    <a:gd name="connsiteY1" fmla="*/ 0 h 209016"/>
                    <a:gd name="connsiteX2" fmla="*/ 0 w 718175"/>
                    <a:gd name="connsiteY2" fmla="*/ 0 h 209016"/>
                    <a:gd name="connsiteX3" fmla="*/ 0 w 718175"/>
                    <a:gd name="connsiteY3" fmla="*/ 60750 h 209016"/>
                    <a:gd name="connsiteX4" fmla="*/ 330518 w 718175"/>
                    <a:gd name="connsiteY4" fmla="*/ 60750 h 209016"/>
                    <a:gd name="connsiteX5" fmla="*/ 330518 w 718175"/>
                    <a:gd name="connsiteY5" fmla="*/ 151867 h 209016"/>
                    <a:gd name="connsiteX6" fmla="*/ 229419 w 718175"/>
                    <a:gd name="connsiteY6" fmla="*/ 151867 h 209016"/>
                    <a:gd name="connsiteX7" fmla="*/ 229419 w 718175"/>
                    <a:gd name="connsiteY7" fmla="*/ 209017 h 209016"/>
                    <a:gd name="connsiteX8" fmla="*/ 488756 w 718175"/>
                    <a:gd name="connsiteY8" fmla="*/ 209017 h 209016"/>
                    <a:gd name="connsiteX9" fmla="*/ 488756 w 718175"/>
                    <a:gd name="connsiteY9" fmla="*/ 151867 h 209016"/>
                    <a:gd name="connsiteX10" fmla="*/ 387668 w 718175"/>
                    <a:gd name="connsiteY10" fmla="*/ 151867 h 209016"/>
                    <a:gd name="connsiteX11" fmla="*/ 387668 w 718175"/>
                    <a:gd name="connsiteY11" fmla="*/ 60750 h 209016"/>
                    <a:gd name="connsiteX12" fmla="*/ 718176 w 718175"/>
                    <a:gd name="connsiteY12" fmla="*/ 60750 h 20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8175" h="209016">
                      <a:moveTo>
                        <a:pt x="718176" y="60750"/>
                      </a:moveTo>
                      <a:lnTo>
                        <a:pt x="718176" y="0"/>
                      </a:lnTo>
                      <a:lnTo>
                        <a:pt x="0" y="0"/>
                      </a:lnTo>
                      <a:lnTo>
                        <a:pt x="0" y="60750"/>
                      </a:lnTo>
                      <a:lnTo>
                        <a:pt x="330518" y="60750"/>
                      </a:lnTo>
                      <a:lnTo>
                        <a:pt x="330518" y="151867"/>
                      </a:lnTo>
                      <a:lnTo>
                        <a:pt x="229419" y="151867"/>
                      </a:lnTo>
                      <a:lnTo>
                        <a:pt x="229419" y="209017"/>
                      </a:lnTo>
                      <a:lnTo>
                        <a:pt x="488756" y="209017"/>
                      </a:lnTo>
                      <a:lnTo>
                        <a:pt x="488756" y="151867"/>
                      </a:lnTo>
                      <a:lnTo>
                        <a:pt x="387668" y="151867"/>
                      </a:lnTo>
                      <a:lnTo>
                        <a:pt x="387668" y="60750"/>
                      </a:lnTo>
                      <a:lnTo>
                        <a:pt x="718176" y="60750"/>
                      </a:lnTo>
                      <a:close/>
                    </a:path>
                  </a:pathLst>
                </a:custGeom>
                <a:grpFill/>
                <a:ln w="22225" cap="flat">
                  <a:solidFill>
                    <a:schemeClr val="tx1"/>
                  </a:solidFill>
                  <a:prstDash val="solid"/>
                  <a:miter/>
                </a:ln>
              </p:spPr>
              <p:txBody>
                <a:bodyPr rtlCol="0" anchor="ctr"/>
                <a:lstStyle/>
                <a:p>
                  <a:endParaRPr lang="ko-KR" altLang="en-US"/>
                </a:p>
              </p:txBody>
            </p:sp>
            <p:sp>
              <p:nvSpPr>
                <p:cNvPr id="67" name="자유형: 도형 66">
                  <a:extLst>
                    <a:ext uri="{FF2B5EF4-FFF2-40B4-BE49-F238E27FC236}">
                      <a16:creationId xmlns:a16="http://schemas.microsoft.com/office/drawing/2014/main" id="{7386131A-912E-0A37-7147-7EA0A049460B}"/>
                    </a:ext>
                  </a:extLst>
                </p:cNvPr>
                <p:cNvSpPr/>
                <p:nvPr/>
              </p:nvSpPr>
              <p:spPr>
                <a:xfrm>
                  <a:off x="3976289" y="3673948"/>
                  <a:ext cx="188556" cy="91573"/>
                </a:xfrm>
                <a:custGeom>
                  <a:avLst/>
                  <a:gdLst>
                    <a:gd name="connsiteX0" fmla="*/ 176813 w 188556"/>
                    <a:gd name="connsiteY0" fmla="*/ 91573 h 91573"/>
                    <a:gd name="connsiteX1" fmla="*/ 188557 w 188556"/>
                    <a:gd name="connsiteY1" fmla="*/ 0 h 91573"/>
                    <a:gd name="connsiteX2" fmla="*/ 41205 w 188556"/>
                    <a:gd name="connsiteY2" fmla="*/ 0 h 91573"/>
                    <a:gd name="connsiteX3" fmla="*/ 0 w 188556"/>
                    <a:gd name="connsiteY3" fmla="*/ 91573 h 91573"/>
                    <a:gd name="connsiteX4" fmla="*/ 176813 w 188556"/>
                    <a:gd name="connsiteY4" fmla="*/ 91573 h 9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56" h="91573">
                      <a:moveTo>
                        <a:pt x="176813" y="91573"/>
                      </a:moveTo>
                      <a:lnTo>
                        <a:pt x="188557" y="0"/>
                      </a:lnTo>
                      <a:lnTo>
                        <a:pt x="41205" y="0"/>
                      </a:lnTo>
                      <a:lnTo>
                        <a:pt x="0" y="91573"/>
                      </a:lnTo>
                      <a:lnTo>
                        <a:pt x="176813" y="91573"/>
                      </a:lnTo>
                      <a:close/>
                    </a:path>
                  </a:pathLst>
                </a:custGeom>
                <a:grpFill/>
                <a:ln w="22225" cap="flat">
                  <a:solidFill>
                    <a:schemeClr val="tx1"/>
                  </a:solidFill>
                  <a:prstDash val="solid"/>
                  <a:miter/>
                </a:ln>
              </p:spPr>
              <p:txBody>
                <a:bodyPr rtlCol="0" anchor="ctr"/>
                <a:lstStyle/>
                <a:p>
                  <a:endParaRPr lang="ko-KR" altLang="en-US"/>
                </a:p>
              </p:txBody>
            </p:sp>
            <p:sp>
              <p:nvSpPr>
                <p:cNvPr id="68" name="자유형: 도형 67">
                  <a:extLst>
                    <a:ext uri="{FF2B5EF4-FFF2-40B4-BE49-F238E27FC236}">
                      <a16:creationId xmlns:a16="http://schemas.microsoft.com/office/drawing/2014/main" id="{59238999-BCF4-FC9A-A35F-53963A966C40}"/>
                    </a:ext>
                  </a:extLst>
                </p:cNvPr>
                <p:cNvSpPr/>
                <p:nvPr/>
              </p:nvSpPr>
              <p:spPr>
                <a:xfrm>
                  <a:off x="4173609" y="3803621"/>
                  <a:ext cx="198653" cy="101546"/>
                </a:xfrm>
                <a:custGeom>
                  <a:avLst/>
                  <a:gdLst>
                    <a:gd name="connsiteX0" fmla="*/ 198653 w 198653"/>
                    <a:gd name="connsiteY0" fmla="*/ 101546 h 101546"/>
                    <a:gd name="connsiteX1" fmla="*/ 185642 w 198653"/>
                    <a:gd name="connsiteY1" fmla="*/ 0 h 101546"/>
                    <a:gd name="connsiteX2" fmla="*/ 13021 w 198653"/>
                    <a:gd name="connsiteY2" fmla="*/ 0 h 101546"/>
                    <a:gd name="connsiteX3" fmla="*/ 0 w 198653"/>
                    <a:gd name="connsiteY3" fmla="*/ 101546 h 101546"/>
                    <a:gd name="connsiteX4" fmla="*/ 198653 w 198653"/>
                    <a:gd name="connsiteY4" fmla="*/ 101546 h 10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53" h="101546">
                      <a:moveTo>
                        <a:pt x="198653" y="101546"/>
                      </a:moveTo>
                      <a:lnTo>
                        <a:pt x="185642" y="0"/>
                      </a:lnTo>
                      <a:lnTo>
                        <a:pt x="13021" y="0"/>
                      </a:lnTo>
                      <a:lnTo>
                        <a:pt x="0" y="101546"/>
                      </a:lnTo>
                      <a:lnTo>
                        <a:pt x="198653" y="101546"/>
                      </a:lnTo>
                      <a:close/>
                    </a:path>
                  </a:pathLst>
                </a:custGeom>
                <a:grpFill/>
                <a:ln w="22225" cap="flat">
                  <a:solidFill>
                    <a:schemeClr val="tx1"/>
                  </a:solidFill>
                  <a:prstDash val="solid"/>
                  <a:miter/>
                </a:ln>
              </p:spPr>
              <p:txBody>
                <a:bodyPr rtlCol="0" anchor="ctr"/>
                <a:lstStyle/>
                <a:p>
                  <a:endParaRPr lang="ko-KR" altLang="en-US"/>
                </a:p>
              </p:txBody>
            </p:sp>
            <p:sp>
              <p:nvSpPr>
                <p:cNvPr id="69" name="자유형: 도형 68">
                  <a:extLst>
                    <a:ext uri="{FF2B5EF4-FFF2-40B4-BE49-F238E27FC236}">
                      <a16:creationId xmlns:a16="http://schemas.microsoft.com/office/drawing/2014/main" id="{CB09343D-1D36-5974-3A84-79D8C5D58A17}"/>
                    </a:ext>
                  </a:extLst>
                </p:cNvPr>
                <p:cNvSpPr/>
                <p:nvPr/>
              </p:nvSpPr>
              <p:spPr>
                <a:xfrm>
                  <a:off x="3913844" y="3803621"/>
                  <a:ext cx="234372" cy="101546"/>
                </a:xfrm>
                <a:custGeom>
                  <a:avLst/>
                  <a:gdLst>
                    <a:gd name="connsiteX0" fmla="*/ 221361 w 234372"/>
                    <a:gd name="connsiteY0" fmla="*/ 101546 h 101546"/>
                    <a:gd name="connsiteX1" fmla="*/ 234372 w 234372"/>
                    <a:gd name="connsiteY1" fmla="*/ 0 h 101546"/>
                    <a:gd name="connsiteX2" fmla="*/ 45301 w 234372"/>
                    <a:gd name="connsiteY2" fmla="*/ 0 h 101546"/>
                    <a:gd name="connsiteX3" fmla="*/ 0 w 234372"/>
                    <a:gd name="connsiteY3" fmla="*/ 100641 h 101546"/>
                    <a:gd name="connsiteX4" fmla="*/ 0 w 234372"/>
                    <a:gd name="connsiteY4" fmla="*/ 101546 h 101546"/>
                    <a:gd name="connsiteX5" fmla="*/ 221361 w 234372"/>
                    <a:gd name="connsiteY5" fmla="*/ 101546 h 1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72" h="101546">
                      <a:moveTo>
                        <a:pt x="221361" y="101546"/>
                      </a:moveTo>
                      <a:lnTo>
                        <a:pt x="234372" y="0"/>
                      </a:lnTo>
                      <a:lnTo>
                        <a:pt x="45301" y="0"/>
                      </a:lnTo>
                      <a:lnTo>
                        <a:pt x="0" y="100641"/>
                      </a:lnTo>
                      <a:lnTo>
                        <a:pt x="0" y="101546"/>
                      </a:lnTo>
                      <a:lnTo>
                        <a:pt x="221361" y="101546"/>
                      </a:lnTo>
                      <a:close/>
                    </a:path>
                  </a:pathLst>
                </a:custGeom>
                <a:grpFill/>
                <a:ln w="22225" cap="flat">
                  <a:solidFill>
                    <a:schemeClr val="tx1"/>
                  </a:solidFill>
                  <a:prstDash val="solid"/>
                  <a:miter/>
                </a:ln>
              </p:spPr>
              <p:txBody>
                <a:bodyPr rtlCol="0" anchor="ctr"/>
                <a:lstStyle/>
                <a:p>
                  <a:endParaRPr lang="ko-KR" altLang="en-US"/>
                </a:p>
              </p:txBody>
            </p:sp>
            <p:sp>
              <p:nvSpPr>
                <p:cNvPr id="70" name="자유형: 도형 69">
                  <a:extLst>
                    <a:ext uri="{FF2B5EF4-FFF2-40B4-BE49-F238E27FC236}">
                      <a16:creationId xmlns:a16="http://schemas.microsoft.com/office/drawing/2014/main" id="{DF7A9789-EC04-AAD3-541B-48E787315BFE}"/>
                    </a:ext>
                  </a:extLst>
                </p:cNvPr>
                <p:cNvSpPr/>
                <p:nvPr/>
              </p:nvSpPr>
              <p:spPr>
                <a:xfrm>
                  <a:off x="4034640" y="3555152"/>
                  <a:ext cx="145427" cy="80695"/>
                </a:xfrm>
                <a:custGeom>
                  <a:avLst/>
                  <a:gdLst>
                    <a:gd name="connsiteX0" fmla="*/ 135084 w 145427"/>
                    <a:gd name="connsiteY0" fmla="*/ 80696 h 80695"/>
                    <a:gd name="connsiteX1" fmla="*/ 145428 w 145427"/>
                    <a:gd name="connsiteY1" fmla="*/ 0 h 80695"/>
                    <a:gd name="connsiteX2" fmla="*/ 36319 w 145427"/>
                    <a:gd name="connsiteY2" fmla="*/ 0 h 80695"/>
                    <a:gd name="connsiteX3" fmla="*/ 0 w 145427"/>
                    <a:gd name="connsiteY3" fmla="*/ 80696 h 80695"/>
                    <a:gd name="connsiteX4" fmla="*/ 135084 w 145427"/>
                    <a:gd name="connsiteY4" fmla="*/ 80696 h 8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27" h="80695">
                      <a:moveTo>
                        <a:pt x="135084" y="80696"/>
                      </a:moveTo>
                      <a:lnTo>
                        <a:pt x="145428" y="0"/>
                      </a:lnTo>
                      <a:lnTo>
                        <a:pt x="36319" y="0"/>
                      </a:lnTo>
                      <a:lnTo>
                        <a:pt x="0" y="80696"/>
                      </a:lnTo>
                      <a:lnTo>
                        <a:pt x="135084" y="80696"/>
                      </a:lnTo>
                      <a:close/>
                    </a:path>
                  </a:pathLst>
                </a:custGeom>
                <a:grpFill/>
                <a:ln w="22225" cap="flat">
                  <a:solidFill>
                    <a:schemeClr val="tx1"/>
                  </a:solidFill>
                  <a:prstDash val="solid"/>
                  <a:miter/>
                </a:ln>
              </p:spPr>
              <p:txBody>
                <a:bodyPr rtlCol="0" anchor="ctr"/>
                <a:lstStyle/>
                <a:p>
                  <a:endParaRPr lang="ko-KR" altLang="en-US"/>
                </a:p>
              </p:txBody>
            </p:sp>
          </p:grpSp>
          <p:pic>
            <p:nvPicPr>
              <p:cNvPr id="73" name="그래픽 72" descr="풍력 발전용 터빈 윤곽선">
                <a:extLst>
                  <a:ext uri="{FF2B5EF4-FFF2-40B4-BE49-F238E27FC236}">
                    <a16:creationId xmlns:a16="http://schemas.microsoft.com/office/drawing/2014/main" id="{8FDC57FF-AF34-7BE2-A9ED-D8F730A375E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45781" y="2542420"/>
                <a:ext cx="734660" cy="734660"/>
              </a:xfrm>
              <a:prstGeom prst="rect">
                <a:avLst/>
              </a:prstGeom>
            </p:spPr>
          </p:pic>
        </p:grpSp>
        <p:pic>
          <p:nvPicPr>
            <p:cNvPr id="43" name="그래픽 42" descr="기중기 윤곽선">
              <a:extLst>
                <a:ext uri="{FF2B5EF4-FFF2-40B4-BE49-F238E27FC236}">
                  <a16:creationId xmlns:a16="http://schemas.microsoft.com/office/drawing/2014/main" id="{29ADF9ED-284C-F773-04E3-8AB4D7EE61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43149" y="3262156"/>
              <a:ext cx="753213" cy="841342"/>
            </a:xfrm>
            <a:prstGeom prst="rect">
              <a:avLst/>
            </a:prstGeom>
          </p:spPr>
        </p:pic>
      </p:grpSp>
      <p:sp>
        <p:nvSpPr>
          <p:cNvPr id="12" name="TextBox 11">
            <a:extLst>
              <a:ext uri="{FF2B5EF4-FFF2-40B4-BE49-F238E27FC236}">
                <a16:creationId xmlns:a16="http://schemas.microsoft.com/office/drawing/2014/main" id="{9CA3E68E-E753-F8CA-1033-A407ABC34EFB}"/>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407923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25F41-7EF8-D29C-D019-7642CE0645AE}"/>
            </a:ext>
          </a:extLst>
        </p:cNvPr>
        <p:cNvGrpSpPr/>
        <p:nvPr/>
      </p:nvGrpSpPr>
      <p:grpSpPr>
        <a:xfrm>
          <a:off x="0" y="0"/>
          <a:ext cx="0" cy="0"/>
          <a:chOff x="0" y="0"/>
          <a:chExt cx="0" cy="0"/>
        </a:xfrm>
      </p:grpSpPr>
      <p:sp>
        <p:nvSpPr>
          <p:cNvPr id="3" name="제목 2">
            <a:extLst>
              <a:ext uri="{FF2B5EF4-FFF2-40B4-BE49-F238E27FC236}">
                <a16:creationId xmlns:a16="http://schemas.microsoft.com/office/drawing/2014/main" id="{26F8976E-E4F5-3799-DD9A-37E8F1F345BE}"/>
              </a:ext>
            </a:extLst>
          </p:cNvPr>
          <p:cNvSpPr>
            <a:spLocks noGrp="1"/>
          </p:cNvSpPr>
          <p:nvPr>
            <p:ph type="title"/>
          </p:nvPr>
        </p:nvSpPr>
        <p:spPr/>
        <p:txBody>
          <a:bodyPr/>
          <a:lstStyle/>
          <a:p>
            <a:r>
              <a:rPr lang="en-US" altLang="ko-KR"/>
              <a:t>Comparing Electricity Generation Options</a:t>
            </a:r>
            <a:endParaRPr lang="ko-KR" altLang="en-US"/>
          </a:p>
        </p:txBody>
      </p:sp>
      <p:sp>
        <p:nvSpPr>
          <p:cNvPr id="2" name="슬라이드 번호 개체 틀 1">
            <a:extLst>
              <a:ext uri="{FF2B5EF4-FFF2-40B4-BE49-F238E27FC236}">
                <a16:creationId xmlns:a16="http://schemas.microsoft.com/office/drawing/2014/main" id="{7CDC5BE2-CAC4-F549-6960-06B5C399985A}"/>
              </a:ext>
            </a:extLst>
          </p:cNvPr>
          <p:cNvSpPr>
            <a:spLocks noGrp="1"/>
          </p:cNvSpPr>
          <p:nvPr>
            <p:ph type="sldNum" sz="quarter" idx="12"/>
          </p:nvPr>
        </p:nvSpPr>
        <p:spPr/>
        <p:txBody>
          <a:bodyPr/>
          <a:lstStyle/>
          <a:p>
            <a:fld id="{109C872D-39A9-4065-8BF3-6A613116E2A1}" type="slidenum">
              <a:rPr lang="ko-KR" altLang="en-US" smtClean="0"/>
              <a:t>8</a:t>
            </a:fld>
            <a:endParaRPr lang="ko-KR" altLang="en-US"/>
          </a:p>
        </p:txBody>
      </p:sp>
      <p:sp>
        <p:nvSpPr>
          <p:cNvPr id="5" name="TextBox 4">
            <a:extLst>
              <a:ext uri="{FF2B5EF4-FFF2-40B4-BE49-F238E27FC236}">
                <a16:creationId xmlns:a16="http://schemas.microsoft.com/office/drawing/2014/main" id="{F35D86EA-4309-0139-A338-03E99D4ED3A2}"/>
              </a:ext>
            </a:extLst>
          </p:cNvPr>
          <p:cNvSpPr txBox="1"/>
          <p:nvPr/>
        </p:nvSpPr>
        <p:spPr>
          <a:xfrm>
            <a:off x="2260601" y="1081305"/>
            <a:ext cx="7670800" cy="461665"/>
          </a:xfrm>
          <a:prstGeom prst="rect">
            <a:avLst/>
          </a:prstGeom>
          <a:noFill/>
        </p:spPr>
        <p:txBody>
          <a:bodyPr wrap="square">
            <a:spAutoFit/>
          </a:bodyPr>
          <a:lstStyle/>
          <a:p>
            <a:pPr marL="0" indent="0" algn="ctr" latinLnBrk="1">
              <a:spcAft>
                <a:spcPts val="500"/>
              </a:spcAft>
              <a:buFontTx/>
              <a:buNone/>
            </a:pPr>
            <a:r>
              <a:rPr lang="en-US" altLang="ko-KR" sz="2400" spc="-50" dirty="0">
                <a:ln w="3175">
                  <a:noFill/>
                </a:ln>
                <a:solidFill>
                  <a:schemeClr val="dk1"/>
                </a:solidFill>
                <a:latin typeface="HY헤드라인M" panose="02030600000101010101" pitchFamily="18" charset="-127"/>
                <a:ea typeface="HY헤드라인M" panose="02030600000101010101" pitchFamily="18" charset="-127"/>
              </a:rPr>
              <a:t>Different cost structure of electricity sources</a:t>
            </a:r>
            <a:endParaRPr lang="en-US" altLang="ko-KR" sz="2400" b="0" kern="1200" spc="-50" dirty="0">
              <a:ln w="3175">
                <a:noFill/>
              </a:ln>
              <a:solidFill>
                <a:schemeClr val="dk1"/>
              </a:solidFill>
              <a:latin typeface="HY헤드라인M" panose="02030600000101010101" pitchFamily="18" charset="-127"/>
              <a:ea typeface="HY헤드라인M" panose="02030600000101010101" pitchFamily="18" charset="-127"/>
            </a:endParaRPr>
          </a:p>
        </p:txBody>
      </p:sp>
      <p:graphicFrame>
        <p:nvGraphicFramePr>
          <p:cNvPr id="10" name="표 9">
            <a:extLst>
              <a:ext uri="{FF2B5EF4-FFF2-40B4-BE49-F238E27FC236}">
                <a16:creationId xmlns:a16="http://schemas.microsoft.com/office/drawing/2014/main" id="{9D75E7F9-DC14-A7BC-EFFC-E89FA13604AD}"/>
              </a:ext>
            </a:extLst>
          </p:cNvPr>
          <p:cNvGraphicFramePr>
            <a:graphicFrameLocks noGrp="1"/>
          </p:cNvGraphicFramePr>
          <p:nvPr>
            <p:extLst>
              <p:ext uri="{D42A27DB-BD31-4B8C-83A1-F6EECF244321}">
                <p14:modId xmlns:p14="http://schemas.microsoft.com/office/powerpoint/2010/main" val="1702243391"/>
              </p:ext>
            </p:extLst>
          </p:nvPr>
        </p:nvGraphicFramePr>
        <p:xfrm>
          <a:off x="2296352" y="1707984"/>
          <a:ext cx="7354426" cy="378857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57018">
                  <a:extLst>
                    <a:ext uri="{9D8B030D-6E8A-4147-A177-3AD203B41FA5}">
                      <a16:colId xmlns:a16="http://schemas.microsoft.com/office/drawing/2014/main" val="2234298024"/>
                    </a:ext>
                  </a:extLst>
                </a:gridCol>
                <a:gridCol w="1499352">
                  <a:extLst>
                    <a:ext uri="{9D8B030D-6E8A-4147-A177-3AD203B41FA5}">
                      <a16:colId xmlns:a16="http://schemas.microsoft.com/office/drawing/2014/main" val="3757378199"/>
                    </a:ext>
                  </a:extLst>
                </a:gridCol>
                <a:gridCol w="1499352">
                  <a:extLst>
                    <a:ext uri="{9D8B030D-6E8A-4147-A177-3AD203B41FA5}">
                      <a16:colId xmlns:a16="http://schemas.microsoft.com/office/drawing/2014/main" val="1024073398"/>
                    </a:ext>
                  </a:extLst>
                </a:gridCol>
                <a:gridCol w="1499352">
                  <a:extLst>
                    <a:ext uri="{9D8B030D-6E8A-4147-A177-3AD203B41FA5}">
                      <a16:colId xmlns:a16="http://schemas.microsoft.com/office/drawing/2014/main" val="4016159992"/>
                    </a:ext>
                  </a:extLst>
                </a:gridCol>
                <a:gridCol w="1499352">
                  <a:extLst>
                    <a:ext uri="{9D8B030D-6E8A-4147-A177-3AD203B41FA5}">
                      <a16:colId xmlns:a16="http://schemas.microsoft.com/office/drawing/2014/main" val="3502439075"/>
                    </a:ext>
                  </a:extLst>
                </a:gridCol>
              </a:tblGrid>
              <a:tr h="127411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tx1"/>
                          </a:solidFill>
                          <a:latin typeface="+mn-ea"/>
                          <a:ea typeface="+mn-ea"/>
                        </a:rPr>
                        <a:t>Fuel</a:t>
                      </a:r>
                      <a:endParaRPr lang="ko-KR" altLang="en-US" sz="1400" b="1" spc="-50">
                        <a:ln w="3175">
                          <a:noFill/>
                        </a:ln>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tx1"/>
                          </a:solidFill>
                          <a:latin typeface="+mn-ea"/>
                          <a:ea typeface="+mn-ea"/>
                        </a:rPr>
                        <a:t>Nuclear</a:t>
                      </a:r>
                      <a:endParaRPr lang="ko-KR" altLang="en-US" sz="1400" b="1" spc="-50">
                        <a:ln w="3175">
                          <a:noFill/>
                        </a:ln>
                        <a:solidFill>
                          <a:schemeClr val="tx1"/>
                        </a:solidFill>
                        <a:latin typeface="+mn-ea"/>
                        <a:ea typeface="+mn-ea"/>
                      </a:endParaRPr>
                    </a:p>
                  </a:txBody>
                  <a:tcPr marT="144000">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dirty="0">
                          <a:ln w="3175">
                            <a:noFill/>
                          </a:ln>
                          <a:solidFill>
                            <a:schemeClr val="tx1"/>
                          </a:solidFill>
                          <a:latin typeface="+mn-ea"/>
                          <a:ea typeface="+mn-ea"/>
                        </a:rPr>
                        <a:t>Coal</a:t>
                      </a:r>
                      <a:endParaRPr lang="ko-KR" altLang="en-US" sz="1400" b="1" spc="-50" dirty="0">
                        <a:ln w="3175">
                          <a:noFill/>
                        </a:ln>
                        <a:solidFill>
                          <a:schemeClr val="tx1"/>
                        </a:solidFill>
                        <a:latin typeface="+mn-ea"/>
                        <a:ea typeface="+mn-ea"/>
                      </a:endParaRPr>
                    </a:p>
                  </a:txBody>
                  <a:tcPr marT="14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tx1"/>
                          </a:solidFill>
                          <a:latin typeface="+mn-ea"/>
                          <a:ea typeface="+mn-ea"/>
                        </a:rPr>
                        <a:t>Gas</a:t>
                      </a:r>
                      <a:endParaRPr lang="ko-KR" altLang="en-US" sz="1400" b="1" spc="-50">
                        <a:ln w="3175">
                          <a:noFill/>
                        </a:ln>
                        <a:solidFill>
                          <a:schemeClr val="tx1"/>
                        </a:solidFill>
                        <a:latin typeface="+mn-ea"/>
                        <a:ea typeface="+mn-ea"/>
                      </a:endParaRPr>
                    </a:p>
                  </a:txBody>
                  <a:tcPr marT="14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tx1"/>
                          </a:solidFill>
                          <a:latin typeface="+mn-ea"/>
                          <a:ea typeface="+mn-ea"/>
                        </a:rPr>
                        <a:t>Solar PV</a:t>
                      </a:r>
                      <a:endParaRPr lang="ko-KR" altLang="en-US" sz="1400" b="1" spc="-50">
                        <a:ln w="3175">
                          <a:noFill/>
                        </a:ln>
                        <a:solidFill>
                          <a:schemeClr val="tx1"/>
                        </a:solidFill>
                        <a:latin typeface="+mn-ea"/>
                        <a:ea typeface="+mn-ea"/>
                      </a:endParaRPr>
                    </a:p>
                  </a:txBody>
                  <a:tcPr marT="1440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35285133"/>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Capital cost</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1"/>
                          </a:solidFill>
                          <a:latin typeface="+mn-ea"/>
                          <a:ea typeface="+mn-ea"/>
                        </a:rPr>
                        <a:t>Low</a:t>
                      </a:r>
                      <a:endParaRPr lang="ko-KR" altLang="en-US" sz="1400" b="1" spc="-50">
                        <a:ln w="3175">
                          <a:noFill/>
                        </a:ln>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 - </a:t>
                      </a: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8159590"/>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O&amp;M cost</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1"/>
                          </a:solidFill>
                          <a:latin typeface="+mn-ea"/>
                          <a:ea typeface="+mn-ea"/>
                        </a:rPr>
                        <a:t>Low</a:t>
                      </a:r>
                      <a:endParaRPr lang="ko-KR" altLang="en-US" sz="1400" b="1" spc="-50">
                        <a:ln w="3175">
                          <a:noFill/>
                        </a:ln>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5521039"/>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Fuel cost</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rgbClr val="2D72BE"/>
                          </a:solidFill>
                          <a:latin typeface="+mn-ea"/>
                          <a:ea typeface="+mn-ea"/>
                        </a:rPr>
                        <a:t>Low</a:t>
                      </a:r>
                      <a:endParaRPr lang="ko-KR" altLang="en-US" sz="1400" b="1" spc="-50">
                        <a:ln w="3175">
                          <a:noFill/>
                        </a:ln>
                        <a:solidFill>
                          <a:srgbClr val="2D72BE"/>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a:t>
                      </a:r>
                      <a:endParaRPr lang="ko-KR" altLang="en-US" sz="1400" b="1" spc="-50">
                        <a:ln w="3175">
                          <a:noFill/>
                        </a:ln>
                        <a:solidFill>
                          <a:schemeClr val="accent2"/>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1"/>
                          </a:solidFill>
                          <a:latin typeface="+mn-ea"/>
                          <a:ea typeface="+mn-ea"/>
                        </a:rPr>
                        <a:t>Zero</a:t>
                      </a:r>
                      <a:endParaRPr lang="ko-KR" altLang="en-US" sz="1400" b="1" spc="-50">
                        <a:ln w="3175">
                          <a:noFill/>
                        </a:ln>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1356193"/>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Lifetime</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1"/>
                          </a:solidFill>
                          <a:latin typeface="+mn-ea"/>
                          <a:ea typeface="+mn-ea"/>
                        </a:rPr>
                        <a:t>40-60 yr</a:t>
                      </a:r>
                      <a:endParaRPr lang="ko-KR" altLang="en-US" sz="1400" b="1" spc="-50">
                        <a:ln w="3175">
                          <a:noFill/>
                        </a:ln>
                        <a:solidFill>
                          <a:schemeClr val="accent1"/>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30-40 yr</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25-30 yr</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20-30 yr</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0447670"/>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Emissions</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rgbClr val="2D72BE"/>
                          </a:solidFill>
                          <a:latin typeface="+mn-ea"/>
                          <a:ea typeface="+mn-ea"/>
                        </a:rPr>
                        <a:t>Low</a:t>
                      </a:r>
                      <a:endParaRPr lang="ko-KR" altLang="en-US" sz="1400" b="1" spc="-50">
                        <a:ln w="3175">
                          <a:noFill/>
                        </a:ln>
                        <a:solidFill>
                          <a:srgbClr val="2D72BE"/>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 - </a:t>
                      </a: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dirty="0">
                          <a:ln w="3175">
                            <a:noFill/>
                          </a:ln>
                          <a:solidFill>
                            <a:schemeClr val="accent1"/>
                          </a:solidFill>
                          <a:latin typeface="+mn-ea"/>
                          <a:ea typeface="+mn-ea"/>
                        </a:rPr>
                        <a:t>Zero</a:t>
                      </a:r>
                      <a:endParaRPr lang="ko-KR" altLang="en-US" sz="1400" b="1" spc="-50" dirty="0">
                        <a:ln w="3175">
                          <a:noFill/>
                        </a:ln>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0107722"/>
                  </a:ext>
                </a:extLst>
              </a:tr>
            </a:tbl>
          </a:graphicData>
        </a:graphic>
      </p:graphicFrame>
      <p:pic>
        <p:nvPicPr>
          <p:cNvPr id="14" name="그림 13">
            <a:extLst>
              <a:ext uri="{FF2B5EF4-FFF2-40B4-BE49-F238E27FC236}">
                <a16:creationId xmlns:a16="http://schemas.microsoft.com/office/drawing/2014/main" id="{37AA121C-D6E6-0733-2EB1-7CEAE74835E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500" y1="53097" x2="37500" y2="53097"/>
                        <a14:foregroundMark x1="28125" y1="50442" x2="28125" y2="50442"/>
                        <a14:foregroundMark x1="41875" y1="54867" x2="41875" y2="54867"/>
                        <a14:foregroundMark x1="42500" y1="50442" x2="42500" y2="50442"/>
                        <a14:foregroundMark x1="30625" y1="50442" x2="34375" y2="59292"/>
                        <a14:foregroundMark x1="38125" y1="46018" x2="43125" y2="57522"/>
                        <a14:foregroundMark x1="35000" y1="65487" x2="43125" y2="51327"/>
                        <a14:foregroundMark x1="38750" y1="59292" x2="44375" y2="53982"/>
                        <a14:foregroundMark x1="42500" y1="51327" x2="19375" y2="57522"/>
                        <a14:foregroundMark x1="32500" y1="27434" x2="21250" y2="42478"/>
                        <a14:foregroundMark x1="23125" y1="29204" x2="51250" y2="50442"/>
                        <a14:foregroundMark x1="45000" y1="20354" x2="56875" y2="48673"/>
                        <a14:foregroundMark x1="45000" y1="44248" x2="51875" y2="72566"/>
                        <a14:foregroundMark x1="25625" y1="69912" x2="50625" y2="72566"/>
                        <a14:foregroundMark x1="75000" y1="38938" x2="71875" y2="69912"/>
                        <a14:foregroundMark x1="64375" y1="44248" x2="64375" y2="72566"/>
                        <a14:foregroundMark x1="76875" y1="42478" x2="74375" y2="81416"/>
                      </a14:backgroundRemoval>
                    </a14:imgEffect>
                  </a14:imgLayer>
                </a14:imgProps>
              </a:ext>
            </a:extLst>
          </a:blip>
          <a:srcRect b="8070"/>
          <a:stretch>
            <a:fillRect/>
          </a:stretch>
        </p:blipFill>
        <p:spPr>
          <a:xfrm>
            <a:off x="6958987" y="2153394"/>
            <a:ext cx="1044681" cy="737806"/>
          </a:xfrm>
          <a:prstGeom prst="rect">
            <a:avLst/>
          </a:prstGeom>
        </p:spPr>
      </p:pic>
      <p:grpSp>
        <p:nvGrpSpPr>
          <p:cNvPr id="23" name="그룹 22">
            <a:extLst>
              <a:ext uri="{FF2B5EF4-FFF2-40B4-BE49-F238E27FC236}">
                <a16:creationId xmlns:a16="http://schemas.microsoft.com/office/drawing/2014/main" id="{9D21BB27-C30E-C5AD-734D-872FD209CA3E}"/>
              </a:ext>
            </a:extLst>
          </p:cNvPr>
          <p:cNvGrpSpPr/>
          <p:nvPr/>
        </p:nvGrpSpPr>
        <p:grpSpPr>
          <a:xfrm>
            <a:off x="8680376" y="2217262"/>
            <a:ext cx="610057" cy="610055"/>
            <a:chOff x="8808263" y="2542476"/>
            <a:chExt cx="662559" cy="662559"/>
          </a:xfrm>
        </p:grpSpPr>
        <p:sp>
          <p:nvSpPr>
            <p:cNvPr id="8" name="자유형: 도형 7">
              <a:extLst>
                <a:ext uri="{FF2B5EF4-FFF2-40B4-BE49-F238E27FC236}">
                  <a16:creationId xmlns:a16="http://schemas.microsoft.com/office/drawing/2014/main" id="{D1A673BD-ED2B-6ED2-EB96-EA9B35FFB48C}"/>
                </a:ext>
              </a:extLst>
            </p:cNvPr>
            <p:cNvSpPr/>
            <p:nvPr/>
          </p:nvSpPr>
          <p:spPr>
            <a:xfrm>
              <a:off x="8808263" y="2849943"/>
              <a:ext cx="128873" cy="47625"/>
            </a:xfrm>
            <a:custGeom>
              <a:avLst/>
              <a:gdLst>
                <a:gd name="connsiteX0" fmla="*/ 127311 w 128873"/>
                <a:gd name="connsiteY0" fmla="*/ 24117 h 47625"/>
                <a:gd name="connsiteX1" fmla="*/ 128873 w 128873"/>
                <a:gd name="connsiteY1" fmla="*/ 0 h 47625"/>
                <a:gd name="connsiteX2" fmla="*/ 0 w 128873"/>
                <a:gd name="connsiteY2" fmla="*/ 0 h 47625"/>
                <a:gd name="connsiteX3" fmla="*/ 0 w 128873"/>
                <a:gd name="connsiteY3" fmla="*/ 47625 h 47625"/>
                <a:gd name="connsiteX4" fmla="*/ 128778 w 128873"/>
                <a:gd name="connsiteY4" fmla="*/ 47625 h 47625"/>
                <a:gd name="connsiteX5" fmla="*/ 127311 w 128873"/>
                <a:gd name="connsiteY5" fmla="*/ 2411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73" h="47625">
                  <a:moveTo>
                    <a:pt x="127311" y="24117"/>
                  </a:moveTo>
                  <a:cubicBezTo>
                    <a:pt x="127354" y="16054"/>
                    <a:pt x="127875" y="8001"/>
                    <a:pt x="128873" y="0"/>
                  </a:cubicBezTo>
                  <a:lnTo>
                    <a:pt x="0" y="0"/>
                  </a:lnTo>
                  <a:lnTo>
                    <a:pt x="0" y="47625"/>
                  </a:lnTo>
                  <a:lnTo>
                    <a:pt x="128778" y="47625"/>
                  </a:lnTo>
                  <a:cubicBezTo>
                    <a:pt x="127836" y="39824"/>
                    <a:pt x="127346" y="31975"/>
                    <a:pt x="127311" y="24117"/>
                  </a:cubicBezTo>
                  <a:close/>
                </a:path>
              </a:pathLst>
            </a:custGeom>
            <a:solidFill>
              <a:srgbClr val="000000"/>
            </a:solidFill>
            <a:ln w="9525" cap="flat">
              <a:noFill/>
              <a:prstDash val="solid"/>
              <a:miter/>
            </a:ln>
          </p:spPr>
          <p:txBody>
            <a:bodyPr rtlCol="0" anchor="ctr"/>
            <a:lstStyle/>
            <a:p>
              <a:endParaRPr lang="ko-KR" altLang="en-US"/>
            </a:p>
          </p:txBody>
        </p:sp>
        <p:sp>
          <p:nvSpPr>
            <p:cNvPr id="9" name="자유형: 도형 8">
              <a:extLst>
                <a:ext uri="{FF2B5EF4-FFF2-40B4-BE49-F238E27FC236}">
                  <a16:creationId xmlns:a16="http://schemas.microsoft.com/office/drawing/2014/main" id="{92704733-C905-77B3-DDD4-74ACD668A6AA}"/>
                </a:ext>
              </a:extLst>
            </p:cNvPr>
            <p:cNvSpPr/>
            <p:nvPr/>
          </p:nvSpPr>
          <p:spPr>
            <a:xfrm>
              <a:off x="9115730" y="2542476"/>
              <a:ext cx="47625" cy="129130"/>
            </a:xfrm>
            <a:custGeom>
              <a:avLst/>
              <a:gdLst>
                <a:gd name="connsiteX0" fmla="*/ 23813 w 47625"/>
                <a:gd name="connsiteY0" fmla="*/ 127616 h 129130"/>
                <a:gd name="connsiteX1" fmla="*/ 47625 w 47625"/>
                <a:gd name="connsiteY1" fmla="*/ 129130 h 129130"/>
                <a:gd name="connsiteX2" fmla="*/ 47625 w 47625"/>
                <a:gd name="connsiteY2" fmla="*/ 0 h 129130"/>
                <a:gd name="connsiteX3" fmla="*/ 0 w 47625"/>
                <a:gd name="connsiteY3" fmla="*/ 0 h 129130"/>
                <a:gd name="connsiteX4" fmla="*/ 0 w 47625"/>
                <a:gd name="connsiteY4" fmla="*/ 129130 h 129130"/>
                <a:gd name="connsiteX5" fmla="*/ 23813 w 47625"/>
                <a:gd name="connsiteY5" fmla="*/ 127616 h 12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129130">
                  <a:moveTo>
                    <a:pt x="23813" y="127616"/>
                  </a:moveTo>
                  <a:cubicBezTo>
                    <a:pt x="31773" y="127653"/>
                    <a:pt x="39724" y="128158"/>
                    <a:pt x="47625" y="129130"/>
                  </a:cubicBezTo>
                  <a:lnTo>
                    <a:pt x="47625" y="0"/>
                  </a:lnTo>
                  <a:lnTo>
                    <a:pt x="0" y="0"/>
                  </a:lnTo>
                  <a:lnTo>
                    <a:pt x="0" y="129130"/>
                  </a:lnTo>
                  <a:cubicBezTo>
                    <a:pt x="7901" y="128158"/>
                    <a:pt x="15852" y="127652"/>
                    <a:pt x="23813" y="127616"/>
                  </a:cubicBezTo>
                  <a:close/>
                </a:path>
              </a:pathLst>
            </a:custGeom>
            <a:solidFill>
              <a:srgbClr val="000000"/>
            </a:solidFill>
            <a:ln w="9525" cap="flat">
              <a:noFill/>
              <a:prstDash val="solid"/>
              <a:miter/>
            </a:ln>
          </p:spPr>
          <p:txBody>
            <a:bodyPr rtlCol="0" anchor="ctr"/>
            <a:lstStyle/>
            <a:p>
              <a:endParaRPr lang="ko-KR" altLang="en-US"/>
            </a:p>
          </p:txBody>
        </p:sp>
        <p:sp>
          <p:nvSpPr>
            <p:cNvPr id="11" name="자유형: 도형 10">
              <a:extLst>
                <a:ext uri="{FF2B5EF4-FFF2-40B4-BE49-F238E27FC236}">
                  <a16:creationId xmlns:a16="http://schemas.microsoft.com/office/drawing/2014/main" id="{DC9D7074-DD5B-5010-AE57-F76D848F41EE}"/>
                </a:ext>
              </a:extLst>
            </p:cNvPr>
            <p:cNvSpPr/>
            <p:nvPr/>
          </p:nvSpPr>
          <p:spPr>
            <a:xfrm>
              <a:off x="9265597" y="2622667"/>
              <a:ext cx="125034" cy="124968"/>
            </a:xfrm>
            <a:custGeom>
              <a:avLst/>
              <a:gdLst>
                <a:gd name="connsiteX0" fmla="*/ 33718 w 125034"/>
                <a:gd name="connsiteY0" fmla="*/ 124968 h 124968"/>
                <a:gd name="connsiteX1" fmla="*/ 125035 w 125034"/>
                <a:gd name="connsiteY1" fmla="*/ 33661 h 124968"/>
                <a:gd name="connsiteX2" fmla="*/ 91364 w 125034"/>
                <a:gd name="connsiteY2" fmla="*/ 0 h 124968"/>
                <a:gd name="connsiteX3" fmla="*/ 0 w 125034"/>
                <a:gd name="connsiteY3" fmla="*/ 91354 h 124968"/>
                <a:gd name="connsiteX4" fmla="*/ 33718 w 125034"/>
                <a:gd name="connsiteY4" fmla="*/ 124968 h 12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34" h="124968">
                  <a:moveTo>
                    <a:pt x="33718" y="124968"/>
                  </a:moveTo>
                  <a:lnTo>
                    <a:pt x="125035" y="33661"/>
                  </a:lnTo>
                  <a:lnTo>
                    <a:pt x="91364" y="0"/>
                  </a:lnTo>
                  <a:lnTo>
                    <a:pt x="0" y="91354"/>
                  </a:lnTo>
                  <a:cubicBezTo>
                    <a:pt x="12503" y="101215"/>
                    <a:pt x="23819" y="112495"/>
                    <a:pt x="33718" y="124968"/>
                  </a:cubicBezTo>
                  <a:close/>
                </a:path>
              </a:pathLst>
            </a:custGeom>
            <a:solidFill>
              <a:srgbClr val="000000"/>
            </a:solidFill>
            <a:ln w="9525" cap="flat">
              <a:noFill/>
              <a:prstDash val="solid"/>
              <a:miter/>
            </a:ln>
          </p:spPr>
          <p:txBody>
            <a:bodyPr rtlCol="0" anchor="ctr"/>
            <a:lstStyle/>
            <a:p>
              <a:endParaRPr lang="ko-KR" altLang="en-US"/>
            </a:p>
          </p:txBody>
        </p:sp>
        <p:sp>
          <p:nvSpPr>
            <p:cNvPr id="12" name="자유형: 도형 11">
              <a:extLst>
                <a:ext uri="{FF2B5EF4-FFF2-40B4-BE49-F238E27FC236}">
                  <a16:creationId xmlns:a16="http://schemas.microsoft.com/office/drawing/2014/main" id="{D729F11B-1E67-E2F6-9778-F803695EE592}"/>
                </a:ext>
              </a:extLst>
            </p:cNvPr>
            <p:cNvSpPr/>
            <p:nvPr/>
          </p:nvSpPr>
          <p:spPr>
            <a:xfrm>
              <a:off x="8888464" y="2622667"/>
              <a:ext cx="125025" cy="124968"/>
            </a:xfrm>
            <a:custGeom>
              <a:avLst/>
              <a:gdLst>
                <a:gd name="connsiteX0" fmla="*/ 125025 w 125025"/>
                <a:gd name="connsiteY0" fmla="*/ 91354 h 124968"/>
                <a:gd name="connsiteX1" fmla="*/ 33671 w 125025"/>
                <a:gd name="connsiteY1" fmla="*/ 0 h 124968"/>
                <a:gd name="connsiteX2" fmla="*/ 0 w 125025"/>
                <a:gd name="connsiteY2" fmla="*/ 33671 h 124968"/>
                <a:gd name="connsiteX3" fmla="*/ 91307 w 125025"/>
                <a:gd name="connsiteY3" fmla="*/ 124968 h 124968"/>
                <a:gd name="connsiteX4" fmla="*/ 125025 w 125025"/>
                <a:gd name="connsiteY4" fmla="*/ 91354 h 12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25" h="124968">
                  <a:moveTo>
                    <a:pt x="125025" y="91354"/>
                  </a:moveTo>
                  <a:lnTo>
                    <a:pt x="33671" y="0"/>
                  </a:lnTo>
                  <a:lnTo>
                    <a:pt x="0" y="33671"/>
                  </a:lnTo>
                  <a:lnTo>
                    <a:pt x="91307" y="124968"/>
                  </a:lnTo>
                  <a:cubicBezTo>
                    <a:pt x="101206" y="112495"/>
                    <a:pt x="112522" y="101215"/>
                    <a:pt x="125025" y="91354"/>
                  </a:cubicBezTo>
                  <a:close/>
                </a:path>
              </a:pathLst>
            </a:custGeom>
            <a:solidFill>
              <a:srgbClr val="000000"/>
            </a:solid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ED8B3C15-BC29-6946-8F38-293E0C510270}"/>
                </a:ext>
              </a:extLst>
            </p:cNvPr>
            <p:cNvSpPr/>
            <p:nvPr/>
          </p:nvSpPr>
          <p:spPr>
            <a:xfrm>
              <a:off x="9265949" y="3000095"/>
              <a:ext cx="124682" cy="124729"/>
            </a:xfrm>
            <a:custGeom>
              <a:avLst/>
              <a:gdLst>
                <a:gd name="connsiteX0" fmla="*/ 0 w 124682"/>
                <a:gd name="connsiteY0" fmla="*/ 33747 h 124729"/>
                <a:gd name="connsiteX1" fmla="*/ 91011 w 124682"/>
                <a:gd name="connsiteY1" fmla="*/ 124730 h 124729"/>
                <a:gd name="connsiteX2" fmla="*/ 124682 w 124682"/>
                <a:gd name="connsiteY2" fmla="*/ 91049 h 124729"/>
                <a:gd name="connsiteX3" fmla="*/ 33633 w 124682"/>
                <a:gd name="connsiteY3" fmla="*/ 0 h 124729"/>
                <a:gd name="connsiteX4" fmla="*/ 0 w 124682"/>
                <a:gd name="connsiteY4" fmla="*/ 33747 h 12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82" h="124729">
                  <a:moveTo>
                    <a:pt x="0" y="33747"/>
                  </a:moveTo>
                  <a:lnTo>
                    <a:pt x="91011" y="124730"/>
                  </a:lnTo>
                  <a:lnTo>
                    <a:pt x="124682" y="91049"/>
                  </a:lnTo>
                  <a:lnTo>
                    <a:pt x="33633" y="0"/>
                  </a:lnTo>
                  <a:cubicBezTo>
                    <a:pt x="23768" y="12515"/>
                    <a:pt x="12481" y="23839"/>
                    <a:pt x="0" y="33747"/>
                  </a:cubicBezTo>
                  <a:close/>
                </a:path>
              </a:pathLst>
            </a:custGeom>
            <a:solidFill>
              <a:srgbClr val="000000"/>
            </a:solid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D41C09C6-771E-87BD-167C-F9E68A61B057}"/>
                </a:ext>
              </a:extLst>
            </p:cNvPr>
            <p:cNvSpPr/>
            <p:nvPr/>
          </p:nvSpPr>
          <p:spPr>
            <a:xfrm>
              <a:off x="9341949" y="2849943"/>
              <a:ext cx="128873" cy="47625"/>
            </a:xfrm>
            <a:custGeom>
              <a:avLst/>
              <a:gdLst>
                <a:gd name="connsiteX0" fmla="*/ 0 w 128873"/>
                <a:gd name="connsiteY0" fmla="*/ 0 h 47625"/>
                <a:gd name="connsiteX1" fmla="*/ 95 w 128873"/>
                <a:gd name="connsiteY1" fmla="*/ 47625 h 47625"/>
                <a:gd name="connsiteX2" fmla="*/ 128873 w 128873"/>
                <a:gd name="connsiteY2" fmla="*/ 47625 h 47625"/>
                <a:gd name="connsiteX3" fmla="*/ 128873 w 128873"/>
                <a:gd name="connsiteY3" fmla="*/ 0 h 47625"/>
              </a:gdLst>
              <a:ahLst/>
              <a:cxnLst>
                <a:cxn ang="0">
                  <a:pos x="connsiteX0" y="connsiteY0"/>
                </a:cxn>
                <a:cxn ang="0">
                  <a:pos x="connsiteX1" y="connsiteY1"/>
                </a:cxn>
                <a:cxn ang="0">
                  <a:pos x="connsiteX2" y="connsiteY2"/>
                </a:cxn>
                <a:cxn ang="0">
                  <a:pos x="connsiteX3" y="connsiteY3"/>
                </a:cxn>
              </a:cxnLst>
              <a:rect l="l" t="t" r="r" b="b"/>
              <a:pathLst>
                <a:path w="128873" h="47625">
                  <a:moveTo>
                    <a:pt x="0" y="0"/>
                  </a:moveTo>
                  <a:cubicBezTo>
                    <a:pt x="2051" y="15807"/>
                    <a:pt x="2082" y="31811"/>
                    <a:pt x="95" y="47625"/>
                  </a:cubicBezTo>
                  <a:lnTo>
                    <a:pt x="128873" y="47625"/>
                  </a:lnTo>
                  <a:lnTo>
                    <a:pt x="128873" y="0"/>
                  </a:lnTo>
                  <a:close/>
                </a:path>
              </a:pathLst>
            </a:custGeom>
            <a:solidFill>
              <a:srgbClr val="000000"/>
            </a:solidFill>
            <a:ln w="9525" cap="flat">
              <a:noFill/>
              <a:prstDash val="solid"/>
              <a:miter/>
            </a:ln>
          </p:spPr>
          <p:txBody>
            <a:bodyPr rtlCol="0" anchor="ctr"/>
            <a:lstStyle/>
            <a:p>
              <a:endParaRPr lang="ko-KR" altLang="en-US"/>
            </a:p>
          </p:txBody>
        </p:sp>
        <p:sp>
          <p:nvSpPr>
            <p:cNvPr id="19" name="자유형: 도형 18">
              <a:extLst>
                <a:ext uri="{FF2B5EF4-FFF2-40B4-BE49-F238E27FC236}">
                  <a16:creationId xmlns:a16="http://schemas.microsoft.com/office/drawing/2014/main" id="{F4F48341-B58A-8BE6-674A-9E0D62557FB3}"/>
                </a:ext>
              </a:extLst>
            </p:cNvPr>
            <p:cNvSpPr/>
            <p:nvPr/>
          </p:nvSpPr>
          <p:spPr>
            <a:xfrm>
              <a:off x="9115730" y="3076524"/>
              <a:ext cx="47625" cy="128511"/>
            </a:xfrm>
            <a:custGeom>
              <a:avLst/>
              <a:gdLst>
                <a:gd name="connsiteX0" fmla="*/ 23813 w 47625"/>
                <a:gd name="connsiteY0" fmla="*/ 1515 h 128511"/>
                <a:gd name="connsiteX1" fmla="*/ 0 w 47625"/>
                <a:gd name="connsiteY1" fmla="*/ 0 h 128511"/>
                <a:gd name="connsiteX2" fmla="*/ 0 w 47625"/>
                <a:gd name="connsiteY2" fmla="*/ 128511 h 128511"/>
                <a:gd name="connsiteX3" fmla="*/ 47625 w 47625"/>
                <a:gd name="connsiteY3" fmla="*/ 128511 h 128511"/>
                <a:gd name="connsiteX4" fmla="*/ 47625 w 47625"/>
                <a:gd name="connsiteY4" fmla="*/ 0 h 128511"/>
                <a:gd name="connsiteX5" fmla="*/ 23813 w 47625"/>
                <a:gd name="connsiteY5" fmla="*/ 1515 h 12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128511">
                  <a:moveTo>
                    <a:pt x="23813" y="1515"/>
                  </a:moveTo>
                  <a:cubicBezTo>
                    <a:pt x="15852" y="1474"/>
                    <a:pt x="7901" y="968"/>
                    <a:pt x="0" y="0"/>
                  </a:cubicBezTo>
                  <a:lnTo>
                    <a:pt x="0" y="128511"/>
                  </a:lnTo>
                  <a:lnTo>
                    <a:pt x="47625" y="128511"/>
                  </a:lnTo>
                  <a:lnTo>
                    <a:pt x="47625" y="0"/>
                  </a:lnTo>
                  <a:cubicBezTo>
                    <a:pt x="39724" y="967"/>
                    <a:pt x="31773" y="1473"/>
                    <a:pt x="23813" y="1515"/>
                  </a:cubicBezTo>
                  <a:close/>
                </a:path>
              </a:pathLst>
            </a:custGeom>
            <a:solidFill>
              <a:srgbClr val="000000"/>
            </a:solid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09ADD354-E6F8-5769-C401-A97D7B00365A}"/>
                </a:ext>
              </a:extLst>
            </p:cNvPr>
            <p:cNvSpPr/>
            <p:nvPr/>
          </p:nvSpPr>
          <p:spPr>
            <a:xfrm>
              <a:off x="8888426" y="3000124"/>
              <a:ext cx="124701" cy="124701"/>
            </a:xfrm>
            <a:custGeom>
              <a:avLst/>
              <a:gdLst>
                <a:gd name="connsiteX0" fmla="*/ 91040 w 124701"/>
                <a:gd name="connsiteY0" fmla="*/ 0 h 124701"/>
                <a:gd name="connsiteX1" fmla="*/ 0 w 124701"/>
                <a:gd name="connsiteY1" fmla="*/ 91040 h 124701"/>
                <a:gd name="connsiteX2" fmla="*/ 33709 w 124701"/>
                <a:gd name="connsiteY2" fmla="*/ 124701 h 124701"/>
                <a:gd name="connsiteX3" fmla="*/ 124701 w 124701"/>
                <a:gd name="connsiteY3" fmla="*/ 33709 h 124701"/>
                <a:gd name="connsiteX4" fmla="*/ 91040 w 124701"/>
                <a:gd name="connsiteY4" fmla="*/ 0 h 12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01" h="124701">
                  <a:moveTo>
                    <a:pt x="91040" y="0"/>
                  </a:moveTo>
                  <a:lnTo>
                    <a:pt x="0" y="91040"/>
                  </a:lnTo>
                  <a:lnTo>
                    <a:pt x="33709" y="124701"/>
                  </a:lnTo>
                  <a:lnTo>
                    <a:pt x="124701" y="33709"/>
                  </a:lnTo>
                  <a:cubicBezTo>
                    <a:pt x="112216" y="23811"/>
                    <a:pt x="100920" y="12499"/>
                    <a:pt x="91040" y="0"/>
                  </a:cubicBezTo>
                  <a:close/>
                </a:path>
              </a:pathLst>
            </a:custGeom>
            <a:solidFill>
              <a:srgbClr val="000000"/>
            </a:solid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A935646B-155D-8F0E-D52B-1E51699F13A4}"/>
                </a:ext>
              </a:extLst>
            </p:cNvPr>
            <p:cNvSpPr/>
            <p:nvPr/>
          </p:nvSpPr>
          <p:spPr>
            <a:xfrm>
              <a:off x="8973674" y="2708192"/>
              <a:ext cx="331736" cy="331736"/>
            </a:xfrm>
            <a:custGeom>
              <a:avLst/>
              <a:gdLst>
                <a:gd name="connsiteX0" fmla="*/ 331737 w 331736"/>
                <a:gd name="connsiteY0" fmla="*/ 165868 h 331736"/>
                <a:gd name="connsiteX1" fmla="*/ 165868 w 331736"/>
                <a:gd name="connsiteY1" fmla="*/ 331737 h 331736"/>
                <a:gd name="connsiteX2" fmla="*/ 0 w 331736"/>
                <a:gd name="connsiteY2" fmla="*/ 165868 h 331736"/>
                <a:gd name="connsiteX3" fmla="*/ 165868 w 331736"/>
                <a:gd name="connsiteY3" fmla="*/ 0 h 331736"/>
                <a:gd name="connsiteX4" fmla="*/ 331737 w 331736"/>
                <a:gd name="connsiteY4" fmla="*/ 165868 h 331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36" h="331736">
                  <a:moveTo>
                    <a:pt x="331737" y="165868"/>
                  </a:moveTo>
                  <a:cubicBezTo>
                    <a:pt x="331737" y="257475"/>
                    <a:pt x="257475" y="331737"/>
                    <a:pt x="165868" y="331737"/>
                  </a:cubicBezTo>
                  <a:cubicBezTo>
                    <a:pt x="74262" y="331737"/>
                    <a:pt x="0" y="257475"/>
                    <a:pt x="0" y="165868"/>
                  </a:cubicBezTo>
                  <a:cubicBezTo>
                    <a:pt x="0" y="74262"/>
                    <a:pt x="74262" y="0"/>
                    <a:pt x="165868" y="0"/>
                  </a:cubicBezTo>
                  <a:cubicBezTo>
                    <a:pt x="257475" y="0"/>
                    <a:pt x="331737" y="74262"/>
                    <a:pt x="331737" y="165868"/>
                  </a:cubicBezTo>
                  <a:close/>
                </a:path>
              </a:pathLst>
            </a:custGeom>
            <a:solidFill>
              <a:schemeClr val="bg1"/>
            </a:solidFill>
            <a:ln w="41275" cap="flat">
              <a:solidFill>
                <a:schemeClr val="tx1"/>
              </a:solidFill>
              <a:prstDash val="solid"/>
              <a:miter/>
            </a:ln>
          </p:spPr>
          <p:txBody>
            <a:bodyPr rtlCol="0" anchor="ctr"/>
            <a:lstStyle/>
            <a:p>
              <a:endParaRPr lang="ko-KR" altLang="en-US"/>
            </a:p>
          </p:txBody>
        </p:sp>
      </p:grpSp>
      <p:grpSp>
        <p:nvGrpSpPr>
          <p:cNvPr id="31" name="그룹 30">
            <a:extLst>
              <a:ext uri="{FF2B5EF4-FFF2-40B4-BE49-F238E27FC236}">
                <a16:creationId xmlns:a16="http://schemas.microsoft.com/office/drawing/2014/main" id="{5F72F58A-8A06-44EC-E38B-CDF980261723}"/>
              </a:ext>
            </a:extLst>
          </p:cNvPr>
          <p:cNvGrpSpPr/>
          <p:nvPr/>
        </p:nvGrpSpPr>
        <p:grpSpPr>
          <a:xfrm>
            <a:off x="5542711" y="2262463"/>
            <a:ext cx="710021" cy="519668"/>
            <a:chOff x="4171792" y="2601944"/>
            <a:chExt cx="866775" cy="638460"/>
          </a:xfrm>
        </p:grpSpPr>
        <p:sp>
          <p:nvSpPr>
            <p:cNvPr id="28" name="자유형: 도형 27">
              <a:extLst>
                <a:ext uri="{FF2B5EF4-FFF2-40B4-BE49-F238E27FC236}">
                  <a16:creationId xmlns:a16="http://schemas.microsoft.com/office/drawing/2014/main" id="{125407C3-FC61-4BA5-6A99-BE911FF7F8BF}"/>
                </a:ext>
              </a:extLst>
            </p:cNvPr>
            <p:cNvSpPr/>
            <p:nvPr/>
          </p:nvSpPr>
          <p:spPr>
            <a:xfrm>
              <a:off x="4276567" y="2601944"/>
              <a:ext cx="666750" cy="171735"/>
            </a:xfrm>
            <a:custGeom>
              <a:avLst/>
              <a:gdLst>
                <a:gd name="connsiteX0" fmla="*/ 586864 w 666750"/>
                <a:gd name="connsiteY0" fmla="*/ 79886 h 171735"/>
                <a:gd name="connsiteX1" fmla="*/ 504568 w 666750"/>
                <a:gd name="connsiteY1" fmla="*/ 79886 h 171735"/>
                <a:gd name="connsiteX2" fmla="*/ 424682 w 666750"/>
                <a:gd name="connsiteY2" fmla="*/ 0 h 171735"/>
                <a:gd name="connsiteX3" fmla="*/ 333375 w 666750"/>
                <a:gd name="connsiteY3" fmla="*/ 45644 h 171735"/>
                <a:gd name="connsiteX4" fmla="*/ 219246 w 666750"/>
                <a:gd name="connsiteY4" fmla="*/ 22822 h 171735"/>
                <a:gd name="connsiteX5" fmla="*/ 173593 w 666750"/>
                <a:gd name="connsiteY5" fmla="*/ 79886 h 171735"/>
                <a:gd name="connsiteX6" fmla="*/ 79886 w 666750"/>
                <a:gd name="connsiteY6" fmla="*/ 79886 h 171735"/>
                <a:gd name="connsiteX7" fmla="*/ 0 w 666750"/>
                <a:gd name="connsiteY7" fmla="*/ 171698 h 171735"/>
                <a:gd name="connsiteX8" fmla="*/ 666750 w 666750"/>
                <a:gd name="connsiteY8" fmla="*/ 171736 h 171735"/>
                <a:gd name="connsiteX9" fmla="*/ 586864 w 666750"/>
                <a:gd name="connsiteY9" fmla="*/ 79886 h 17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0" h="171735">
                  <a:moveTo>
                    <a:pt x="586864" y="79886"/>
                  </a:moveTo>
                  <a:lnTo>
                    <a:pt x="504568" y="79886"/>
                  </a:lnTo>
                  <a:lnTo>
                    <a:pt x="424682" y="0"/>
                  </a:lnTo>
                  <a:lnTo>
                    <a:pt x="333375" y="45644"/>
                  </a:lnTo>
                  <a:lnTo>
                    <a:pt x="219246" y="22822"/>
                  </a:lnTo>
                  <a:lnTo>
                    <a:pt x="173593" y="79886"/>
                  </a:lnTo>
                  <a:lnTo>
                    <a:pt x="79886" y="79886"/>
                  </a:lnTo>
                  <a:lnTo>
                    <a:pt x="0" y="171698"/>
                  </a:lnTo>
                  <a:lnTo>
                    <a:pt x="666750" y="171736"/>
                  </a:lnTo>
                  <a:lnTo>
                    <a:pt x="586864" y="79886"/>
                  </a:lnTo>
                  <a:close/>
                </a:path>
              </a:pathLst>
            </a:custGeom>
            <a:solidFill>
              <a:schemeClr val="tx1"/>
            </a:solidFill>
            <a:ln w="31750" cap="flat">
              <a:noFill/>
              <a:prstDash val="solid"/>
              <a:miter/>
            </a:ln>
          </p:spPr>
          <p:txBody>
            <a:bodyPr rtlCol="0" anchor="ctr"/>
            <a:lstStyle/>
            <a:p>
              <a:endParaRPr lang="ko-KR" altLang="en-US"/>
            </a:p>
          </p:txBody>
        </p:sp>
        <p:sp>
          <p:nvSpPr>
            <p:cNvPr id="29" name="자유형: 도형 28">
              <a:extLst>
                <a:ext uri="{FF2B5EF4-FFF2-40B4-BE49-F238E27FC236}">
                  <a16:creationId xmlns:a16="http://schemas.microsoft.com/office/drawing/2014/main" id="{7773F878-D861-C469-2F67-CAF2631C8ED3}"/>
                </a:ext>
              </a:extLst>
            </p:cNvPr>
            <p:cNvSpPr/>
            <p:nvPr/>
          </p:nvSpPr>
          <p:spPr>
            <a:xfrm>
              <a:off x="4171792" y="3088001"/>
              <a:ext cx="866775" cy="152403"/>
            </a:xfrm>
            <a:custGeom>
              <a:avLst/>
              <a:gdLst>
                <a:gd name="connsiteX0" fmla="*/ 866775 w 866775"/>
                <a:gd name="connsiteY0" fmla="*/ 85728 h 152403"/>
                <a:gd name="connsiteX1" fmla="*/ 616429 w 866775"/>
                <a:gd name="connsiteY1" fmla="*/ 85728 h 152403"/>
                <a:gd name="connsiteX2" fmla="*/ 609359 w 866775"/>
                <a:gd name="connsiteY2" fmla="*/ 11979 h 152403"/>
                <a:gd name="connsiteX3" fmla="*/ 535610 w 866775"/>
                <a:gd name="connsiteY3" fmla="*/ 19050 h 152403"/>
                <a:gd name="connsiteX4" fmla="*/ 535610 w 866775"/>
                <a:gd name="connsiteY4" fmla="*/ 85728 h 152403"/>
                <a:gd name="connsiteX5" fmla="*/ 330927 w 866775"/>
                <a:gd name="connsiteY5" fmla="*/ 85728 h 152403"/>
                <a:gd name="connsiteX6" fmla="*/ 323846 w 866775"/>
                <a:gd name="connsiteY6" fmla="*/ 11980 h 152403"/>
                <a:gd name="connsiteX7" fmla="*/ 250098 w 866775"/>
                <a:gd name="connsiteY7" fmla="*/ 19062 h 152403"/>
                <a:gd name="connsiteX8" fmla="*/ 250098 w 866775"/>
                <a:gd name="connsiteY8" fmla="*/ 85728 h 152403"/>
                <a:gd name="connsiteX9" fmla="*/ 0 w 866775"/>
                <a:gd name="connsiteY9" fmla="*/ 85728 h 152403"/>
                <a:gd name="connsiteX10" fmla="*/ 0 w 866775"/>
                <a:gd name="connsiteY10" fmla="*/ 123828 h 152403"/>
                <a:gd name="connsiteX11" fmla="*/ 47625 w 866775"/>
                <a:gd name="connsiteY11" fmla="*/ 123828 h 152403"/>
                <a:gd name="connsiteX12" fmla="*/ 47625 w 866775"/>
                <a:gd name="connsiteY12" fmla="*/ 152403 h 152403"/>
                <a:gd name="connsiteX13" fmla="*/ 133350 w 866775"/>
                <a:gd name="connsiteY13" fmla="*/ 152403 h 152403"/>
                <a:gd name="connsiteX14" fmla="*/ 133350 w 866775"/>
                <a:gd name="connsiteY14" fmla="*/ 123828 h 152403"/>
                <a:gd name="connsiteX15" fmla="*/ 219075 w 866775"/>
                <a:gd name="connsiteY15" fmla="*/ 123828 h 152403"/>
                <a:gd name="connsiteX16" fmla="*/ 219075 w 866775"/>
                <a:gd name="connsiteY16" fmla="*/ 152403 h 152403"/>
                <a:gd name="connsiteX17" fmla="*/ 304800 w 866775"/>
                <a:gd name="connsiteY17" fmla="*/ 152403 h 152403"/>
                <a:gd name="connsiteX18" fmla="*/ 304800 w 866775"/>
                <a:gd name="connsiteY18" fmla="*/ 123828 h 152403"/>
                <a:gd name="connsiteX19" fmla="*/ 390525 w 866775"/>
                <a:gd name="connsiteY19" fmla="*/ 123828 h 152403"/>
                <a:gd name="connsiteX20" fmla="*/ 390525 w 866775"/>
                <a:gd name="connsiteY20" fmla="*/ 152403 h 152403"/>
                <a:gd name="connsiteX21" fmla="*/ 476250 w 866775"/>
                <a:gd name="connsiteY21" fmla="*/ 152403 h 152403"/>
                <a:gd name="connsiteX22" fmla="*/ 476250 w 866775"/>
                <a:gd name="connsiteY22" fmla="*/ 123828 h 152403"/>
                <a:gd name="connsiteX23" fmla="*/ 561975 w 866775"/>
                <a:gd name="connsiteY23" fmla="*/ 123828 h 152403"/>
                <a:gd name="connsiteX24" fmla="*/ 561975 w 866775"/>
                <a:gd name="connsiteY24" fmla="*/ 152403 h 152403"/>
                <a:gd name="connsiteX25" fmla="*/ 647700 w 866775"/>
                <a:gd name="connsiteY25" fmla="*/ 152403 h 152403"/>
                <a:gd name="connsiteX26" fmla="*/ 647700 w 866775"/>
                <a:gd name="connsiteY26" fmla="*/ 123828 h 152403"/>
                <a:gd name="connsiteX27" fmla="*/ 733425 w 866775"/>
                <a:gd name="connsiteY27" fmla="*/ 123828 h 152403"/>
                <a:gd name="connsiteX28" fmla="*/ 733425 w 866775"/>
                <a:gd name="connsiteY28" fmla="*/ 152403 h 152403"/>
                <a:gd name="connsiteX29" fmla="*/ 819150 w 866775"/>
                <a:gd name="connsiteY29" fmla="*/ 152403 h 152403"/>
                <a:gd name="connsiteX30" fmla="*/ 819150 w 866775"/>
                <a:gd name="connsiteY30" fmla="*/ 123828 h 152403"/>
                <a:gd name="connsiteX31" fmla="*/ 866775 w 866775"/>
                <a:gd name="connsiteY31" fmla="*/ 123828 h 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6775" h="152403">
                  <a:moveTo>
                    <a:pt x="866775" y="85728"/>
                  </a:moveTo>
                  <a:lnTo>
                    <a:pt x="616429" y="85728"/>
                  </a:lnTo>
                  <a:cubicBezTo>
                    <a:pt x="634842" y="63410"/>
                    <a:pt x="631676" y="30392"/>
                    <a:pt x="609359" y="11979"/>
                  </a:cubicBezTo>
                  <a:cubicBezTo>
                    <a:pt x="587041" y="-6434"/>
                    <a:pt x="554023" y="-3268"/>
                    <a:pt x="535610" y="19050"/>
                  </a:cubicBezTo>
                  <a:cubicBezTo>
                    <a:pt x="519639" y="38407"/>
                    <a:pt x="519639" y="66371"/>
                    <a:pt x="535610" y="85728"/>
                  </a:cubicBezTo>
                  <a:lnTo>
                    <a:pt x="330927" y="85728"/>
                  </a:lnTo>
                  <a:cubicBezTo>
                    <a:pt x="349337" y="63408"/>
                    <a:pt x="346166" y="30390"/>
                    <a:pt x="323846" y="11980"/>
                  </a:cubicBezTo>
                  <a:cubicBezTo>
                    <a:pt x="301525" y="-6429"/>
                    <a:pt x="268508" y="-3259"/>
                    <a:pt x="250098" y="19062"/>
                  </a:cubicBezTo>
                  <a:cubicBezTo>
                    <a:pt x="234134" y="38417"/>
                    <a:pt x="234134" y="66373"/>
                    <a:pt x="250098" y="85728"/>
                  </a:cubicBezTo>
                  <a:lnTo>
                    <a:pt x="0" y="85728"/>
                  </a:lnTo>
                  <a:lnTo>
                    <a:pt x="0" y="123828"/>
                  </a:lnTo>
                  <a:lnTo>
                    <a:pt x="47625" y="123828"/>
                  </a:lnTo>
                  <a:lnTo>
                    <a:pt x="47625" y="152403"/>
                  </a:lnTo>
                  <a:lnTo>
                    <a:pt x="133350" y="152403"/>
                  </a:lnTo>
                  <a:lnTo>
                    <a:pt x="133350" y="123828"/>
                  </a:lnTo>
                  <a:lnTo>
                    <a:pt x="219075" y="123828"/>
                  </a:lnTo>
                  <a:lnTo>
                    <a:pt x="219075" y="152403"/>
                  </a:lnTo>
                  <a:lnTo>
                    <a:pt x="304800" y="152403"/>
                  </a:lnTo>
                  <a:lnTo>
                    <a:pt x="304800" y="123828"/>
                  </a:lnTo>
                  <a:lnTo>
                    <a:pt x="390525" y="123828"/>
                  </a:lnTo>
                  <a:lnTo>
                    <a:pt x="390525" y="152403"/>
                  </a:lnTo>
                  <a:lnTo>
                    <a:pt x="476250" y="152403"/>
                  </a:lnTo>
                  <a:lnTo>
                    <a:pt x="476250" y="123828"/>
                  </a:lnTo>
                  <a:lnTo>
                    <a:pt x="561975" y="123828"/>
                  </a:lnTo>
                  <a:lnTo>
                    <a:pt x="561975" y="152403"/>
                  </a:lnTo>
                  <a:lnTo>
                    <a:pt x="647700" y="152403"/>
                  </a:lnTo>
                  <a:lnTo>
                    <a:pt x="647700" y="123828"/>
                  </a:lnTo>
                  <a:lnTo>
                    <a:pt x="733425" y="123828"/>
                  </a:lnTo>
                  <a:lnTo>
                    <a:pt x="733425" y="152403"/>
                  </a:lnTo>
                  <a:lnTo>
                    <a:pt x="819150" y="152403"/>
                  </a:lnTo>
                  <a:lnTo>
                    <a:pt x="819150" y="123828"/>
                  </a:lnTo>
                  <a:lnTo>
                    <a:pt x="866775" y="123828"/>
                  </a:lnTo>
                  <a:close/>
                </a:path>
              </a:pathLst>
            </a:custGeom>
            <a:solidFill>
              <a:srgbClr val="000000"/>
            </a:solidFill>
            <a:ln w="9525" cap="flat">
              <a:noFill/>
              <a:prstDash val="solid"/>
              <a:miter/>
            </a:ln>
          </p:spPr>
          <p:txBody>
            <a:bodyPr rtlCol="0" anchor="ctr"/>
            <a:lstStyle/>
            <a:p>
              <a:endParaRPr lang="ko-KR" altLang="en-US"/>
            </a:p>
          </p:txBody>
        </p:sp>
        <p:sp>
          <p:nvSpPr>
            <p:cNvPr id="30" name="자유형: 도형 29">
              <a:extLst>
                <a:ext uri="{FF2B5EF4-FFF2-40B4-BE49-F238E27FC236}">
                  <a16:creationId xmlns:a16="http://schemas.microsoft.com/office/drawing/2014/main" id="{D70DCCA2-B714-5831-A018-175D60B62841}"/>
                </a:ext>
              </a:extLst>
            </p:cNvPr>
            <p:cNvSpPr/>
            <p:nvPr/>
          </p:nvSpPr>
          <p:spPr>
            <a:xfrm>
              <a:off x="4228942" y="2811780"/>
              <a:ext cx="752475" cy="323850"/>
            </a:xfrm>
            <a:custGeom>
              <a:avLst/>
              <a:gdLst>
                <a:gd name="connsiteX0" fmla="*/ 135855 w 752475"/>
                <a:gd name="connsiteY0" fmla="*/ 323850 h 323850"/>
                <a:gd name="connsiteX1" fmla="*/ 152638 w 752475"/>
                <a:gd name="connsiteY1" fmla="*/ 323850 h 323850"/>
                <a:gd name="connsiteX2" fmla="*/ 238004 w 752475"/>
                <a:gd name="connsiteY2" fmla="*/ 247767 h 323850"/>
                <a:gd name="connsiteX3" fmla="*/ 314087 w 752475"/>
                <a:gd name="connsiteY3" fmla="*/ 323850 h 323850"/>
                <a:gd name="connsiteX4" fmla="*/ 438150 w 752475"/>
                <a:gd name="connsiteY4" fmla="*/ 323850 h 323850"/>
                <a:gd name="connsiteX5" fmla="*/ 523594 w 752475"/>
                <a:gd name="connsiteY5" fmla="*/ 247855 h 323850"/>
                <a:gd name="connsiteX6" fmla="*/ 599589 w 752475"/>
                <a:gd name="connsiteY6" fmla="*/ 323850 h 323850"/>
                <a:gd name="connsiteX7" fmla="*/ 616382 w 752475"/>
                <a:gd name="connsiteY7" fmla="*/ 323850 h 323850"/>
                <a:gd name="connsiteX8" fmla="*/ 724662 w 752475"/>
                <a:gd name="connsiteY8" fmla="*/ 66675 h 323850"/>
                <a:gd name="connsiteX9" fmla="*/ 752475 w 752475"/>
                <a:gd name="connsiteY9" fmla="*/ 66675 h 323850"/>
                <a:gd name="connsiteX10" fmla="*/ 752475 w 752475"/>
                <a:gd name="connsiteY10" fmla="*/ 0 h 323850"/>
                <a:gd name="connsiteX11" fmla="*/ 0 w 752475"/>
                <a:gd name="connsiteY11" fmla="*/ 0 h 323850"/>
                <a:gd name="connsiteX12" fmla="*/ 0 w 752475"/>
                <a:gd name="connsiteY12" fmla="*/ 66675 h 323850"/>
                <a:gd name="connsiteX13" fmla="*/ 27622 w 752475"/>
                <a:gd name="connsiteY13" fmla="*/ 666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2475" h="323850">
                  <a:moveTo>
                    <a:pt x="135855" y="323850"/>
                  </a:moveTo>
                  <a:lnTo>
                    <a:pt x="152638" y="323850"/>
                  </a:lnTo>
                  <a:cubicBezTo>
                    <a:pt x="155201" y="279267"/>
                    <a:pt x="193421" y="245204"/>
                    <a:pt x="238004" y="247767"/>
                  </a:cubicBezTo>
                  <a:cubicBezTo>
                    <a:pt x="279007" y="250126"/>
                    <a:pt x="311729" y="282847"/>
                    <a:pt x="314087" y="323850"/>
                  </a:cubicBezTo>
                  <a:lnTo>
                    <a:pt x="438150" y="323850"/>
                  </a:lnTo>
                  <a:cubicBezTo>
                    <a:pt x="440759" y="279270"/>
                    <a:pt x="479013" y="245245"/>
                    <a:pt x="523594" y="247855"/>
                  </a:cubicBezTo>
                  <a:cubicBezTo>
                    <a:pt x="564532" y="250250"/>
                    <a:pt x="597194" y="282913"/>
                    <a:pt x="599589" y="323850"/>
                  </a:cubicBezTo>
                  <a:lnTo>
                    <a:pt x="616382" y="323850"/>
                  </a:lnTo>
                  <a:lnTo>
                    <a:pt x="724662" y="66675"/>
                  </a:lnTo>
                  <a:lnTo>
                    <a:pt x="752475" y="66675"/>
                  </a:lnTo>
                  <a:lnTo>
                    <a:pt x="752475" y="0"/>
                  </a:lnTo>
                  <a:lnTo>
                    <a:pt x="0" y="0"/>
                  </a:lnTo>
                  <a:lnTo>
                    <a:pt x="0" y="66675"/>
                  </a:lnTo>
                  <a:lnTo>
                    <a:pt x="27622" y="66675"/>
                  </a:lnTo>
                  <a:close/>
                </a:path>
              </a:pathLst>
            </a:custGeom>
            <a:solidFill>
              <a:schemeClr val="bg1"/>
            </a:solidFill>
            <a:ln w="28575" cap="flat">
              <a:solidFill>
                <a:schemeClr val="tx1"/>
              </a:solidFill>
              <a:prstDash val="solid"/>
              <a:miter/>
            </a:ln>
          </p:spPr>
          <p:txBody>
            <a:bodyPr rtlCol="0" anchor="ctr"/>
            <a:lstStyle/>
            <a:p>
              <a:endParaRPr lang="ko-KR" altLang="en-US"/>
            </a:p>
          </p:txBody>
        </p:sp>
      </p:grpSp>
      <p:grpSp>
        <p:nvGrpSpPr>
          <p:cNvPr id="37" name="그룹 36">
            <a:extLst>
              <a:ext uri="{FF2B5EF4-FFF2-40B4-BE49-F238E27FC236}">
                <a16:creationId xmlns:a16="http://schemas.microsoft.com/office/drawing/2014/main" id="{008468A9-DD67-8D05-59B6-217E6059FF03}"/>
              </a:ext>
            </a:extLst>
          </p:cNvPr>
          <p:cNvGrpSpPr/>
          <p:nvPr/>
        </p:nvGrpSpPr>
        <p:grpSpPr>
          <a:xfrm>
            <a:off x="4089730" y="2204374"/>
            <a:ext cx="632600" cy="635833"/>
            <a:chOff x="7253116" y="2545405"/>
            <a:chExt cx="682688" cy="762000"/>
          </a:xfrm>
        </p:grpSpPr>
        <p:sp>
          <p:nvSpPr>
            <p:cNvPr id="35" name="자유형: 도형 34">
              <a:extLst>
                <a:ext uri="{FF2B5EF4-FFF2-40B4-BE49-F238E27FC236}">
                  <a16:creationId xmlns:a16="http://schemas.microsoft.com/office/drawing/2014/main" id="{116E1928-4D24-DCFD-B82F-5473363C9ACF}"/>
                </a:ext>
              </a:extLst>
            </p:cNvPr>
            <p:cNvSpPr/>
            <p:nvPr/>
          </p:nvSpPr>
          <p:spPr>
            <a:xfrm>
              <a:off x="7534402" y="2869255"/>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bg1"/>
            </a:solidFill>
            <a:ln w="38100" cap="flat">
              <a:solidFill>
                <a:schemeClr val="tx1"/>
              </a:solidFill>
              <a:prstDash val="solid"/>
              <a:miter/>
            </a:ln>
          </p:spPr>
          <p:txBody>
            <a:bodyPr rtlCol="0" anchor="ctr"/>
            <a:lstStyle/>
            <a:p>
              <a:endParaRPr lang="ko-KR" altLang="en-US"/>
            </a:p>
          </p:txBody>
        </p:sp>
        <p:sp>
          <p:nvSpPr>
            <p:cNvPr id="36" name="자유형: 도형 35">
              <a:extLst>
                <a:ext uri="{FF2B5EF4-FFF2-40B4-BE49-F238E27FC236}">
                  <a16:creationId xmlns:a16="http://schemas.microsoft.com/office/drawing/2014/main" id="{28BD0C8D-4EEF-7468-1211-7719580AA4A6}"/>
                </a:ext>
              </a:extLst>
            </p:cNvPr>
            <p:cNvSpPr/>
            <p:nvPr/>
          </p:nvSpPr>
          <p:spPr>
            <a:xfrm>
              <a:off x="7253116" y="2545405"/>
              <a:ext cx="682688" cy="762000"/>
            </a:xfrm>
            <a:custGeom>
              <a:avLst/>
              <a:gdLst>
                <a:gd name="connsiteX0" fmla="*/ 673716 w 682688"/>
                <a:gd name="connsiteY0" fmla="*/ 190500 h 762000"/>
                <a:gd name="connsiteX1" fmla="*/ 571798 w 682688"/>
                <a:gd name="connsiteY1" fmla="*/ 149543 h 762000"/>
                <a:gd name="connsiteX2" fmla="*/ 464166 w 682688"/>
                <a:gd name="connsiteY2" fmla="*/ 165735 h 762000"/>
                <a:gd name="connsiteX3" fmla="*/ 338436 w 682688"/>
                <a:gd name="connsiteY3" fmla="*/ 0 h 762000"/>
                <a:gd name="connsiteX4" fmla="*/ 213658 w 682688"/>
                <a:gd name="connsiteY4" fmla="*/ 163830 h 762000"/>
                <a:gd name="connsiteX5" fmla="*/ 110788 w 682688"/>
                <a:gd name="connsiteY5" fmla="*/ 148590 h 762000"/>
                <a:gd name="connsiteX6" fmla="*/ 8871 w 682688"/>
                <a:gd name="connsiteY6" fmla="*/ 189548 h 762000"/>
                <a:gd name="connsiteX7" fmla="*/ 90786 w 682688"/>
                <a:gd name="connsiteY7" fmla="*/ 382905 h 762000"/>
                <a:gd name="connsiteX8" fmla="*/ 13633 w 682688"/>
                <a:gd name="connsiteY8" fmla="*/ 570548 h 762000"/>
                <a:gd name="connsiteX9" fmla="*/ 115551 w 682688"/>
                <a:gd name="connsiteY9" fmla="*/ 611505 h 762000"/>
                <a:gd name="connsiteX10" fmla="*/ 213658 w 682688"/>
                <a:gd name="connsiteY10" fmla="*/ 598170 h 762000"/>
                <a:gd name="connsiteX11" fmla="*/ 338436 w 682688"/>
                <a:gd name="connsiteY11" fmla="*/ 762000 h 762000"/>
                <a:gd name="connsiteX12" fmla="*/ 463213 w 682688"/>
                <a:gd name="connsiteY12" fmla="*/ 598170 h 762000"/>
                <a:gd name="connsiteX13" fmla="*/ 566083 w 682688"/>
                <a:gd name="connsiteY13" fmla="*/ 613410 h 762000"/>
                <a:gd name="connsiteX14" fmla="*/ 668001 w 682688"/>
                <a:gd name="connsiteY14" fmla="*/ 572453 h 762000"/>
                <a:gd name="connsiteX15" fmla="*/ 590848 w 682688"/>
                <a:gd name="connsiteY15" fmla="*/ 384810 h 762000"/>
                <a:gd name="connsiteX16" fmla="*/ 673716 w 682688"/>
                <a:gd name="connsiteY16" fmla="*/ 190500 h 762000"/>
                <a:gd name="connsiteX17" fmla="*/ 571798 w 682688"/>
                <a:gd name="connsiteY17" fmla="*/ 187643 h 762000"/>
                <a:gd name="connsiteX18" fmla="*/ 640378 w 682688"/>
                <a:gd name="connsiteY18" fmla="*/ 209550 h 762000"/>
                <a:gd name="connsiteX19" fmla="*/ 564178 w 682688"/>
                <a:gd name="connsiteY19" fmla="*/ 357188 h 762000"/>
                <a:gd name="connsiteX20" fmla="*/ 487026 w 682688"/>
                <a:gd name="connsiteY20" fmla="*/ 295275 h 762000"/>
                <a:gd name="connsiteX21" fmla="*/ 472738 w 682688"/>
                <a:gd name="connsiteY21" fmla="*/ 201930 h 762000"/>
                <a:gd name="connsiteX22" fmla="*/ 571798 w 682688"/>
                <a:gd name="connsiteY22" fmla="*/ 187643 h 762000"/>
                <a:gd name="connsiteX23" fmla="*/ 401301 w 682688"/>
                <a:gd name="connsiteY23" fmla="*/ 480060 h 762000"/>
                <a:gd name="connsiteX24" fmla="*/ 341293 w 682688"/>
                <a:gd name="connsiteY24" fmla="*/ 511493 h 762000"/>
                <a:gd name="connsiteX25" fmla="*/ 281286 w 682688"/>
                <a:gd name="connsiteY25" fmla="*/ 480060 h 762000"/>
                <a:gd name="connsiteX26" fmla="*/ 226041 w 682688"/>
                <a:gd name="connsiteY26" fmla="*/ 445770 h 762000"/>
                <a:gd name="connsiteX27" fmla="*/ 224136 w 682688"/>
                <a:gd name="connsiteY27" fmla="*/ 381000 h 762000"/>
                <a:gd name="connsiteX28" fmla="*/ 226041 w 682688"/>
                <a:gd name="connsiteY28" fmla="*/ 320040 h 762000"/>
                <a:gd name="connsiteX29" fmla="*/ 287001 w 682688"/>
                <a:gd name="connsiteY29" fmla="*/ 281940 h 762000"/>
                <a:gd name="connsiteX30" fmla="*/ 341293 w 682688"/>
                <a:gd name="connsiteY30" fmla="*/ 253365 h 762000"/>
                <a:gd name="connsiteX31" fmla="*/ 395586 w 682688"/>
                <a:gd name="connsiteY31" fmla="*/ 281940 h 762000"/>
                <a:gd name="connsiteX32" fmla="*/ 450831 w 682688"/>
                <a:gd name="connsiteY32" fmla="*/ 316230 h 762000"/>
                <a:gd name="connsiteX33" fmla="*/ 452736 w 682688"/>
                <a:gd name="connsiteY33" fmla="*/ 381000 h 762000"/>
                <a:gd name="connsiteX34" fmla="*/ 449878 w 682688"/>
                <a:gd name="connsiteY34" fmla="*/ 449580 h 762000"/>
                <a:gd name="connsiteX35" fmla="*/ 401301 w 682688"/>
                <a:gd name="connsiteY35" fmla="*/ 480060 h 762000"/>
                <a:gd name="connsiteX36" fmla="*/ 445116 w 682688"/>
                <a:gd name="connsiteY36" fmla="*/ 498158 h 762000"/>
                <a:gd name="connsiteX37" fmla="*/ 436543 w 682688"/>
                <a:gd name="connsiteY37" fmla="*/ 550545 h 762000"/>
                <a:gd name="connsiteX38" fmla="*/ 386061 w 682688"/>
                <a:gd name="connsiteY38" fmla="*/ 531495 h 762000"/>
                <a:gd name="connsiteX39" fmla="*/ 420351 w 682688"/>
                <a:gd name="connsiteY39" fmla="*/ 512445 h 762000"/>
                <a:gd name="connsiteX40" fmla="*/ 445116 w 682688"/>
                <a:gd name="connsiteY40" fmla="*/ 498158 h 762000"/>
                <a:gd name="connsiteX41" fmla="*/ 296526 w 682688"/>
                <a:gd name="connsiteY41" fmla="*/ 531495 h 762000"/>
                <a:gd name="connsiteX42" fmla="*/ 241281 w 682688"/>
                <a:gd name="connsiteY42" fmla="*/ 551498 h 762000"/>
                <a:gd name="connsiteX43" fmla="*/ 231756 w 682688"/>
                <a:gd name="connsiteY43" fmla="*/ 494348 h 762000"/>
                <a:gd name="connsiteX44" fmla="*/ 263188 w 682688"/>
                <a:gd name="connsiteY44" fmla="*/ 513398 h 762000"/>
                <a:gd name="connsiteX45" fmla="*/ 296526 w 682688"/>
                <a:gd name="connsiteY45" fmla="*/ 531495 h 762000"/>
                <a:gd name="connsiteX46" fmla="*/ 186988 w 682688"/>
                <a:gd name="connsiteY46" fmla="*/ 417195 h 762000"/>
                <a:gd name="connsiteX47" fmla="*/ 146031 w 682688"/>
                <a:gd name="connsiteY47" fmla="*/ 382905 h 762000"/>
                <a:gd name="connsiteX48" fmla="*/ 186988 w 682688"/>
                <a:gd name="connsiteY48" fmla="*/ 348615 h 762000"/>
                <a:gd name="connsiteX49" fmla="*/ 186036 w 682688"/>
                <a:gd name="connsiteY49" fmla="*/ 381000 h 762000"/>
                <a:gd name="connsiteX50" fmla="*/ 186988 w 682688"/>
                <a:gd name="connsiteY50" fmla="*/ 417195 h 762000"/>
                <a:gd name="connsiteX51" fmla="*/ 230803 w 682688"/>
                <a:gd name="connsiteY51" fmla="*/ 271463 h 762000"/>
                <a:gd name="connsiteX52" fmla="*/ 240328 w 682688"/>
                <a:gd name="connsiteY52" fmla="*/ 211455 h 762000"/>
                <a:gd name="connsiteX53" fmla="*/ 296526 w 682688"/>
                <a:gd name="connsiteY53" fmla="*/ 232410 h 762000"/>
                <a:gd name="connsiteX54" fmla="*/ 266998 w 682688"/>
                <a:gd name="connsiteY54" fmla="*/ 248602 h 762000"/>
                <a:gd name="connsiteX55" fmla="*/ 230803 w 682688"/>
                <a:gd name="connsiteY55" fmla="*/ 271463 h 762000"/>
                <a:gd name="connsiteX56" fmla="*/ 385108 w 682688"/>
                <a:gd name="connsiteY56" fmla="*/ 232410 h 762000"/>
                <a:gd name="connsiteX57" fmla="*/ 436543 w 682688"/>
                <a:gd name="connsiteY57" fmla="*/ 213360 h 762000"/>
                <a:gd name="connsiteX58" fmla="*/ 446068 w 682688"/>
                <a:gd name="connsiteY58" fmla="*/ 267653 h 762000"/>
                <a:gd name="connsiteX59" fmla="*/ 414636 w 682688"/>
                <a:gd name="connsiteY59" fmla="*/ 248602 h 762000"/>
                <a:gd name="connsiteX60" fmla="*/ 385108 w 682688"/>
                <a:gd name="connsiteY60" fmla="*/ 232410 h 762000"/>
                <a:gd name="connsiteX61" fmla="*/ 489883 w 682688"/>
                <a:gd name="connsiteY61" fmla="*/ 344805 h 762000"/>
                <a:gd name="connsiteX62" fmla="*/ 536556 w 682688"/>
                <a:gd name="connsiteY62" fmla="*/ 383858 h 762000"/>
                <a:gd name="connsiteX63" fmla="*/ 489883 w 682688"/>
                <a:gd name="connsiteY63" fmla="*/ 421958 h 762000"/>
                <a:gd name="connsiteX64" fmla="*/ 490836 w 682688"/>
                <a:gd name="connsiteY64" fmla="*/ 381953 h 762000"/>
                <a:gd name="connsiteX65" fmla="*/ 489883 w 682688"/>
                <a:gd name="connsiteY65" fmla="*/ 344805 h 762000"/>
                <a:gd name="connsiteX66" fmla="*/ 338436 w 682688"/>
                <a:gd name="connsiteY66" fmla="*/ 38100 h 762000"/>
                <a:gd name="connsiteX67" fmla="*/ 427971 w 682688"/>
                <a:gd name="connsiteY67" fmla="*/ 176213 h 762000"/>
                <a:gd name="connsiteX68" fmla="*/ 341293 w 682688"/>
                <a:gd name="connsiteY68" fmla="*/ 210503 h 762000"/>
                <a:gd name="connsiteX69" fmla="*/ 249853 w 682688"/>
                <a:gd name="connsiteY69" fmla="*/ 174308 h 762000"/>
                <a:gd name="connsiteX70" fmla="*/ 338436 w 682688"/>
                <a:gd name="connsiteY70" fmla="*/ 38100 h 762000"/>
                <a:gd name="connsiteX71" fmla="*/ 41256 w 682688"/>
                <a:gd name="connsiteY71" fmla="*/ 209550 h 762000"/>
                <a:gd name="connsiteX72" fmla="*/ 109836 w 682688"/>
                <a:gd name="connsiteY72" fmla="*/ 187643 h 762000"/>
                <a:gd name="connsiteX73" fmla="*/ 203181 w 682688"/>
                <a:gd name="connsiteY73" fmla="*/ 200978 h 762000"/>
                <a:gd name="connsiteX74" fmla="*/ 188893 w 682688"/>
                <a:gd name="connsiteY74" fmla="*/ 299085 h 762000"/>
                <a:gd name="connsiteX75" fmla="*/ 117456 w 682688"/>
                <a:gd name="connsiteY75" fmla="*/ 357188 h 762000"/>
                <a:gd name="connsiteX76" fmla="*/ 41256 w 682688"/>
                <a:gd name="connsiteY76" fmla="*/ 209550 h 762000"/>
                <a:gd name="connsiteX77" fmla="*/ 115551 w 682688"/>
                <a:gd name="connsiteY77" fmla="*/ 574358 h 762000"/>
                <a:gd name="connsiteX78" fmla="*/ 46971 w 682688"/>
                <a:gd name="connsiteY78" fmla="*/ 552450 h 762000"/>
                <a:gd name="connsiteX79" fmla="*/ 118408 w 682688"/>
                <a:gd name="connsiteY79" fmla="*/ 409575 h 762000"/>
                <a:gd name="connsiteX80" fmla="*/ 189846 w 682688"/>
                <a:gd name="connsiteY80" fmla="*/ 466725 h 762000"/>
                <a:gd name="connsiteX81" fmla="*/ 204133 w 682688"/>
                <a:gd name="connsiteY81" fmla="*/ 561975 h 762000"/>
                <a:gd name="connsiteX82" fmla="*/ 115551 w 682688"/>
                <a:gd name="connsiteY82" fmla="*/ 574358 h 762000"/>
                <a:gd name="connsiteX83" fmla="*/ 338436 w 682688"/>
                <a:gd name="connsiteY83" fmla="*/ 723900 h 762000"/>
                <a:gd name="connsiteX84" fmla="*/ 249853 w 682688"/>
                <a:gd name="connsiteY84" fmla="*/ 588645 h 762000"/>
                <a:gd name="connsiteX85" fmla="*/ 341293 w 682688"/>
                <a:gd name="connsiteY85" fmla="*/ 553403 h 762000"/>
                <a:gd name="connsiteX86" fmla="*/ 427018 w 682688"/>
                <a:gd name="connsiteY86" fmla="*/ 586740 h 762000"/>
                <a:gd name="connsiteX87" fmla="*/ 338436 w 682688"/>
                <a:gd name="connsiteY87" fmla="*/ 723900 h 762000"/>
                <a:gd name="connsiteX88" fmla="*/ 635616 w 682688"/>
                <a:gd name="connsiteY88" fmla="*/ 552450 h 762000"/>
                <a:gd name="connsiteX89" fmla="*/ 567036 w 682688"/>
                <a:gd name="connsiteY89" fmla="*/ 574358 h 762000"/>
                <a:gd name="connsiteX90" fmla="*/ 473691 w 682688"/>
                <a:gd name="connsiteY90" fmla="*/ 561023 h 762000"/>
                <a:gd name="connsiteX91" fmla="*/ 487026 w 682688"/>
                <a:gd name="connsiteY91" fmla="*/ 470535 h 762000"/>
                <a:gd name="connsiteX92" fmla="*/ 564178 w 682688"/>
                <a:gd name="connsiteY92" fmla="*/ 409575 h 762000"/>
                <a:gd name="connsiteX93" fmla="*/ 635616 w 682688"/>
                <a:gd name="connsiteY93" fmla="*/ 5524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82688" h="762000">
                  <a:moveTo>
                    <a:pt x="673716" y="190500"/>
                  </a:moveTo>
                  <a:cubicBezTo>
                    <a:pt x="657523" y="162878"/>
                    <a:pt x="621328" y="149543"/>
                    <a:pt x="571798" y="149543"/>
                  </a:cubicBezTo>
                  <a:cubicBezTo>
                    <a:pt x="540366" y="149543"/>
                    <a:pt x="504171" y="155258"/>
                    <a:pt x="464166" y="165735"/>
                  </a:cubicBezTo>
                  <a:cubicBezTo>
                    <a:pt x="436543" y="65723"/>
                    <a:pt x="390823" y="0"/>
                    <a:pt x="338436" y="0"/>
                  </a:cubicBezTo>
                  <a:cubicBezTo>
                    <a:pt x="287001" y="0"/>
                    <a:pt x="240328" y="64770"/>
                    <a:pt x="213658" y="163830"/>
                  </a:cubicBezTo>
                  <a:cubicBezTo>
                    <a:pt x="175558" y="154305"/>
                    <a:pt x="141268" y="148590"/>
                    <a:pt x="110788" y="148590"/>
                  </a:cubicBezTo>
                  <a:cubicBezTo>
                    <a:pt x="61258" y="148590"/>
                    <a:pt x="25063" y="161925"/>
                    <a:pt x="8871" y="189548"/>
                  </a:cubicBezTo>
                  <a:cubicBezTo>
                    <a:pt x="-17799" y="235268"/>
                    <a:pt x="17443" y="308610"/>
                    <a:pt x="90786" y="382905"/>
                  </a:cubicBezTo>
                  <a:cubicBezTo>
                    <a:pt x="20301" y="455295"/>
                    <a:pt x="-12084" y="525780"/>
                    <a:pt x="13633" y="570548"/>
                  </a:cubicBezTo>
                  <a:cubicBezTo>
                    <a:pt x="29826" y="598170"/>
                    <a:pt x="66021" y="611505"/>
                    <a:pt x="115551" y="611505"/>
                  </a:cubicBezTo>
                  <a:cubicBezTo>
                    <a:pt x="144126" y="611505"/>
                    <a:pt x="177463" y="606743"/>
                    <a:pt x="213658" y="598170"/>
                  </a:cubicBezTo>
                  <a:cubicBezTo>
                    <a:pt x="241281" y="697230"/>
                    <a:pt x="287001" y="762000"/>
                    <a:pt x="338436" y="762000"/>
                  </a:cubicBezTo>
                  <a:cubicBezTo>
                    <a:pt x="389871" y="762000"/>
                    <a:pt x="436543" y="697230"/>
                    <a:pt x="463213" y="598170"/>
                  </a:cubicBezTo>
                  <a:cubicBezTo>
                    <a:pt x="501313" y="607695"/>
                    <a:pt x="535603" y="613410"/>
                    <a:pt x="566083" y="613410"/>
                  </a:cubicBezTo>
                  <a:cubicBezTo>
                    <a:pt x="615613" y="613410"/>
                    <a:pt x="651808" y="600075"/>
                    <a:pt x="668001" y="572453"/>
                  </a:cubicBezTo>
                  <a:cubicBezTo>
                    <a:pt x="693718" y="527685"/>
                    <a:pt x="661333" y="457200"/>
                    <a:pt x="590848" y="384810"/>
                  </a:cubicBezTo>
                  <a:cubicBezTo>
                    <a:pt x="666096" y="309563"/>
                    <a:pt x="700386" y="236220"/>
                    <a:pt x="673716" y="190500"/>
                  </a:cubicBezTo>
                  <a:close/>
                  <a:moveTo>
                    <a:pt x="571798" y="187643"/>
                  </a:moveTo>
                  <a:cubicBezTo>
                    <a:pt x="607041" y="187643"/>
                    <a:pt x="632758" y="196215"/>
                    <a:pt x="640378" y="209550"/>
                  </a:cubicBezTo>
                  <a:cubicBezTo>
                    <a:pt x="654666" y="234315"/>
                    <a:pt x="628948" y="292418"/>
                    <a:pt x="564178" y="357188"/>
                  </a:cubicBezTo>
                  <a:cubicBezTo>
                    <a:pt x="541318" y="336233"/>
                    <a:pt x="515601" y="315278"/>
                    <a:pt x="487026" y="295275"/>
                  </a:cubicBezTo>
                  <a:cubicBezTo>
                    <a:pt x="484168" y="262890"/>
                    <a:pt x="479406" y="231458"/>
                    <a:pt x="472738" y="201930"/>
                  </a:cubicBezTo>
                  <a:cubicBezTo>
                    <a:pt x="508933" y="192405"/>
                    <a:pt x="543223" y="187643"/>
                    <a:pt x="571798" y="187643"/>
                  </a:cubicBezTo>
                  <a:close/>
                  <a:moveTo>
                    <a:pt x="401301" y="480060"/>
                  </a:moveTo>
                  <a:cubicBezTo>
                    <a:pt x="381298" y="491490"/>
                    <a:pt x="361296" y="501968"/>
                    <a:pt x="341293" y="511493"/>
                  </a:cubicBezTo>
                  <a:cubicBezTo>
                    <a:pt x="321291" y="501968"/>
                    <a:pt x="301288" y="491490"/>
                    <a:pt x="281286" y="480060"/>
                  </a:cubicBezTo>
                  <a:cubicBezTo>
                    <a:pt x="262236" y="468630"/>
                    <a:pt x="243186" y="457200"/>
                    <a:pt x="226041" y="445770"/>
                  </a:cubicBezTo>
                  <a:cubicBezTo>
                    <a:pt x="224136" y="424815"/>
                    <a:pt x="224136" y="403860"/>
                    <a:pt x="224136" y="381000"/>
                  </a:cubicBezTo>
                  <a:cubicBezTo>
                    <a:pt x="224136" y="360045"/>
                    <a:pt x="225088" y="340043"/>
                    <a:pt x="226041" y="320040"/>
                  </a:cubicBezTo>
                  <a:cubicBezTo>
                    <a:pt x="245091" y="306705"/>
                    <a:pt x="265093" y="294323"/>
                    <a:pt x="287001" y="281940"/>
                  </a:cubicBezTo>
                  <a:cubicBezTo>
                    <a:pt x="305098" y="271463"/>
                    <a:pt x="323196" y="261938"/>
                    <a:pt x="341293" y="253365"/>
                  </a:cubicBezTo>
                  <a:cubicBezTo>
                    <a:pt x="359391" y="261938"/>
                    <a:pt x="377488" y="271463"/>
                    <a:pt x="395586" y="281940"/>
                  </a:cubicBezTo>
                  <a:cubicBezTo>
                    <a:pt x="414636" y="293370"/>
                    <a:pt x="433686" y="304800"/>
                    <a:pt x="450831" y="316230"/>
                  </a:cubicBezTo>
                  <a:cubicBezTo>
                    <a:pt x="452736" y="337185"/>
                    <a:pt x="452736" y="358140"/>
                    <a:pt x="452736" y="381000"/>
                  </a:cubicBezTo>
                  <a:cubicBezTo>
                    <a:pt x="452736" y="404813"/>
                    <a:pt x="451783" y="427673"/>
                    <a:pt x="449878" y="449580"/>
                  </a:cubicBezTo>
                  <a:cubicBezTo>
                    <a:pt x="434638" y="460058"/>
                    <a:pt x="418446" y="469583"/>
                    <a:pt x="401301" y="480060"/>
                  </a:cubicBezTo>
                  <a:close/>
                  <a:moveTo>
                    <a:pt x="445116" y="498158"/>
                  </a:moveTo>
                  <a:cubicBezTo>
                    <a:pt x="442258" y="516255"/>
                    <a:pt x="439401" y="534353"/>
                    <a:pt x="436543" y="550545"/>
                  </a:cubicBezTo>
                  <a:cubicBezTo>
                    <a:pt x="420351" y="544830"/>
                    <a:pt x="403206" y="539115"/>
                    <a:pt x="386061" y="531495"/>
                  </a:cubicBezTo>
                  <a:cubicBezTo>
                    <a:pt x="397491" y="525780"/>
                    <a:pt x="408921" y="519113"/>
                    <a:pt x="420351" y="512445"/>
                  </a:cubicBezTo>
                  <a:cubicBezTo>
                    <a:pt x="428923" y="507683"/>
                    <a:pt x="437496" y="502920"/>
                    <a:pt x="445116" y="498158"/>
                  </a:cubicBezTo>
                  <a:close/>
                  <a:moveTo>
                    <a:pt x="296526" y="531495"/>
                  </a:moveTo>
                  <a:cubicBezTo>
                    <a:pt x="277476" y="539115"/>
                    <a:pt x="259378" y="545783"/>
                    <a:pt x="241281" y="551498"/>
                  </a:cubicBezTo>
                  <a:cubicBezTo>
                    <a:pt x="237471" y="533400"/>
                    <a:pt x="234613" y="514350"/>
                    <a:pt x="231756" y="494348"/>
                  </a:cubicBezTo>
                  <a:cubicBezTo>
                    <a:pt x="242233" y="501015"/>
                    <a:pt x="251758" y="506730"/>
                    <a:pt x="263188" y="513398"/>
                  </a:cubicBezTo>
                  <a:cubicBezTo>
                    <a:pt x="273666" y="519113"/>
                    <a:pt x="285096" y="525780"/>
                    <a:pt x="296526" y="531495"/>
                  </a:cubicBezTo>
                  <a:close/>
                  <a:moveTo>
                    <a:pt x="186988" y="417195"/>
                  </a:moveTo>
                  <a:cubicBezTo>
                    <a:pt x="171748" y="405765"/>
                    <a:pt x="158413" y="394335"/>
                    <a:pt x="146031" y="382905"/>
                  </a:cubicBezTo>
                  <a:cubicBezTo>
                    <a:pt x="158413" y="371475"/>
                    <a:pt x="172701" y="360045"/>
                    <a:pt x="186988" y="348615"/>
                  </a:cubicBezTo>
                  <a:cubicBezTo>
                    <a:pt x="186988" y="359093"/>
                    <a:pt x="186036" y="369570"/>
                    <a:pt x="186036" y="381000"/>
                  </a:cubicBezTo>
                  <a:cubicBezTo>
                    <a:pt x="186036" y="393383"/>
                    <a:pt x="186036" y="405765"/>
                    <a:pt x="186988" y="417195"/>
                  </a:cubicBezTo>
                  <a:close/>
                  <a:moveTo>
                    <a:pt x="230803" y="271463"/>
                  </a:moveTo>
                  <a:cubicBezTo>
                    <a:pt x="233661" y="250508"/>
                    <a:pt x="236518" y="230505"/>
                    <a:pt x="240328" y="211455"/>
                  </a:cubicBezTo>
                  <a:cubicBezTo>
                    <a:pt x="258426" y="217170"/>
                    <a:pt x="277476" y="224790"/>
                    <a:pt x="296526" y="232410"/>
                  </a:cubicBezTo>
                  <a:cubicBezTo>
                    <a:pt x="287001" y="237173"/>
                    <a:pt x="276523" y="242888"/>
                    <a:pt x="266998" y="248602"/>
                  </a:cubicBezTo>
                  <a:cubicBezTo>
                    <a:pt x="255568" y="256223"/>
                    <a:pt x="243186" y="263843"/>
                    <a:pt x="230803" y="271463"/>
                  </a:cubicBezTo>
                  <a:close/>
                  <a:moveTo>
                    <a:pt x="385108" y="232410"/>
                  </a:moveTo>
                  <a:cubicBezTo>
                    <a:pt x="402253" y="224790"/>
                    <a:pt x="419398" y="219075"/>
                    <a:pt x="436543" y="213360"/>
                  </a:cubicBezTo>
                  <a:cubicBezTo>
                    <a:pt x="440353" y="230505"/>
                    <a:pt x="443211" y="248602"/>
                    <a:pt x="446068" y="267653"/>
                  </a:cubicBezTo>
                  <a:cubicBezTo>
                    <a:pt x="435591" y="260985"/>
                    <a:pt x="426066" y="255270"/>
                    <a:pt x="414636" y="248602"/>
                  </a:cubicBezTo>
                  <a:cubicBezTo>
                    <a:pt x="405111" y="243840"/>
                    <a:pt x="395586" y="238125"/>
                    <a:pt x="385108" y="232410"/>
                  </a:cubicBezTo>
                  <a:close/>
                  <a:moveTo>
                    <a:pt x="489883" y="344805"/>
                  </a:moveTo>
                  <a:cubicBezTo>
                    <a:pt x="507028" y="358140"/>
                    <a:pt x="522268" y="370523"/>
                    <a:pt x="536556" y="383858"/>
                  </a:cubicBezTo>
                  <a:cubicBezTo>
                    <a:pt x="522268" y="396240"/>
                    <a:pt x="507028" y="409575"/>
                    <a:pt x="489883" y="421958"/>
                  </a:cubicBezTo>
                  <a:cubicBezTo>
                    <a:pt x="490836" y="408623"/>
                    <a:pt x="490836" y="395288"/>
                    <a:pt x="490836" y="381953"/>
                  </a:cubicBezTo>
                  <a:cubicBezTo>
                    <a:pt x="490836" y="368618"/>
                    <a:pt x="490836" y="356235"/>
                    <a:pt x="489883" y="344805"/>
                  </a:cubicBezTo>
                  <a:close/>
                  <a:moveTo>
                    <a:pt x="338436" y="38100"/>
                  </a:moveTo>
                  <a:cubicBezTo>
                    <a:pt x="367011" y="38100"/>
                    <a:pt x="404158" y="88582"/>
                    <a:pt x="427971" y="176213"/>
                  </a:cubicBezTo>
                  <a:cubicBezTo>
                    <a:pt x="400348" y="185738"/>
                    <a:pt x="370821" y="197168"/>
                    <a:pt x="341293" y="210503"/>
                  </a:cubicBezTo>
                  <a:cubicBezTo>
                    <a:pt x="309861" y="196215"/>
                    <a:pt x="279381" y="183833"/>
                    <a:pt x="249853" y="174308"/>
                  </a:cubicBezTo>
                  <a:cubicBezTo>
                    <a:pt x="273666" y="87630"/>
                    <a:pt x="309861" y="38100"/>
                    <a:pt x="338436" y="38100"/>
                  </a:cubicBezTo>
                  <a:close/>
                  <a:moveTo>
                    <a:pt x="41256" y="209550"/>
                  </a:moveTo>
                  <a:cubicBezTo>
                    <a:pt x="49828" y="195263"/>
                    <a:pt x="74593" y="187643"/>
                    <a:pt x="109836" y="187643"/>
                  </a:cubicBezTo>
                  <a:cubicBezTo>
                    <a:pt x="137458" y="187643"/>
                    <a:pt x="168891" y="192405"/>
                    <a:pt x="203181" y="200978"/>
                  </a:cubicBezTo>
                  <a:cubicBezTo>
                    <a:pt x="196513" y="231458"/>
                    <a:pt x="191751" y="264795"/>
                    <a:pt x="188893" y="299085"/>
                  </a:cubicBezTo>
                  <a:cubicBezTo>
                    <a:pt x="162223" y="318135"/>
                    <a:pt x="138411" y="337185"/>
                    <a:pt x="117456" y="357188"/>
                  </a:cubicBezTo>
                  <a:cubicBezTo>
                    <a:pt x="53638" y="292418"/>
                    <a:pt x="26968" y="234315"/>
                    <a:pt x="41256" y="209550"/>
                  </a:cubicBezTo>
                  <a:close/>
                  <a:moveTo>
                    <a:pt x="115551" y="574358"/>
                  </a:moveTo>
                  <a:cubicBezTo>
                    <a:pt x="80308" y="574358"/>
                    <a:pt x="54591" y="565785"/>
                    <a:pt x="46971" y="552450"/>
                  </a:cubicBezTo>
                  <a:cubicBezTo>
                    <a:pt x="32683" y="527685"/>
                    <a:pt x="57448" y="472440"/>
                    <a:pt x="118408" y="409575"/>
                  </a:cubicBezTo>
                  <a:cubicBezTo>
                    <a:pt x="140316" y="428625"/>
                    <a:pt x="164128" y="447675"/>
                    <a:pt x="189846" y="466725"/>
                  </a:cubicBezTo>
                  <a:cubicBezTo>
                    <a:pt x="192703" y="500063"/>
                    <a:pt x="197466" y="532448"/>
                    <a:pt x="204133" y="561975"/>
                  </a:cubicBezTo>
                  <a:cubicBezTo>
                    <a:pt x="172701" y="570548"/>
                    <a:pt x="142221" y="574358"/>
                    <a:pt x="115551" y="574358"/>
                  </a:cubicBezTo>
                  <a:close/>
                  <a:moveTo>
                    <a:pt x="338436" y="723900"/>
                  </a:moveTo>
                  <a:cubicBezTo>
                    <a:pt x="309861" y="723900"/>
                    <a:pt x="273666" y="674370"/>
                    <a:pt x="249853" y="588645"/>
                  </a:cubicBezTo>
                  <a:cubicBezTo>
                    <a:pt x="279381" y="579120"/>
                    <a:pt x="309861" y="567690"/>
                    <a:pt x="341293" y="553403"/>
                  </a:cubicBezTo>
                  <a:cubicBezTo>
                    <a:pt x="370821" y="566738"/>
                    <a:pt x="399396" y="578168"/>
                    <a:pt x="427018" y="586740"/>
                  </a:cubicBezTo>
                  <a:cubicBezTo>
                    <a:pt x="403206" y="674370"/>
                    <a:pt x="367011" y="723900"/>
                    <a:pt x="338436" y="723900"/>
                  </a:cubicBezTo>
                  <a:close/>
                  <a:moveTo>
                    <a:pt x="635616" y="552450"/>
                  </a:moveTo>
                  <a:cubicBezTo>
                    <a:pt x="627043" y="566738"/>
                    <a:pt x="602278" y="574358"/>
                    <a:pt x="567036" y="574358"/>
                  </a:cubicBezTo>
                  <a:cubicBezTo>
                    <a:pt x="539413" y="574358"/>
                    <a:pt x="507028" y="569595"/>
                    <a:pt x="473691" y="561023"/>
                  </a:cubicBezTo>
                  <a:cubicBezTo>
                    <a:pt x="479406" y="532448"/>
                    <a:pt x="484168" y="502920"/>
                    <a:pt x="487026" y="470535"/>
                  </a:cubicBezTo>
                  <a:cubicBezTo>
                    <a:pt x="515601" y="450533"/>
                    <a:pt x="541318" y="430530"/>
                    <a:pt x="564178" y="409575"/>
                  </a:cubicBezTo>
                  <a:cubicBezTo>
                    <a:pt x="625138" y="472440"/>
                    <a:pt x="649903" y="527685"/>
                    <a:pt x="635616" y="552450"/>
                  </a:cubicBezTo>
                  <a:close/>
                </a:path>
              </a:pathLst>
            </a:custGeom>
            <a:solidFill>
              <a:srgbClr val="000000"/>
            </a:solidFill>
            <a:ln w="9525" cap="flat">
              <a:noFill/>
              <a:prstDash val="solid"/>
              <a:miter/>
            </a:ln>
          </p:spPr>
          <p:txBody>
            <a:bodyPr rtlCol="0" anchor="ctr"/>
            <a:lstStyle/>
            <a:p>
              <a:endParaRPr lang="ko-KR" altLang="en-US"/>
            </a:p>
          </p:txBody>
        </p:sp>
      </p:grpSp>
      <p:sp>
        <p:nvSpPr>
          <p:cNvPr id="6" name="TextBox 5">
            <a:extLst>
              <a:ext uri="{FF2B5EF4-FFF2-40B4-BE49-F238E27FC236}">
                <a16:creationId xmlns:a16="http://schemas.microsoft.com/office/drawing/2014/main" id="{7FCA6524-47A5-12EA-3762-FDFAADB87EF0}"/>
              </a:ext>
            </a:extLst>
          </p:cNvPr>
          <p:cNvSpPr txBox="1"/>
          <p:nvPr/>
        </p:nvSpPr>
        <p:spPr>
          <a:xfrm>
            <a:off x="2072641" y="5820208"/>
            <a:ext cx="8046720" cy="461665"/>
          </a:xfrm>
          <a:prstGeom prst="rect">
            <a:avLst/>
          </a:prstGeom>
          <a:noFill/>
        </p:spPr>
        <p:txBody>
          <a:bodyPr wrap="square">
            <a:spAutoFit/>
          </a:bodyPr>
          <a:lstStyle/>
          <a:p>
            <a:pPr marL="0" indent="0" algn="ctr" latinLnBrk="1">
              <a:spcAft>
                <a:spcPts val="500"/>
              </a:spcAft>
              <a:buFontTx/>
              <a:buNone/>
            </a:pPr>
            <a:r>
              <a:rPr lang="en-US" altLang="ko-KR" sz="2400" b="0" kern="1200" spc="-50">
                <a:ln w="3175">
                  <a:noFill/>
                </a:ln>
                <a:solidFill>
                  <a:schemeClr val="accent2">
                    <a:lumMod val="75000"/>
                  </a:schemeClr>
                </a:solidFill>
                <a:latin typeface="HY헤드라인M" panose="02030600000101010101" pitchFamily="18" charset="-127"/>
                <a:ea typeface="HY헤드라인M" panose="02030600000101010101" pitchFamily="18" charset="-127"/>
              </a:rPr>
              <a:t>How can we compare different electricity sources?</a:t>
            </a:r>
          </a:p>
        </p:txBody>
      </p:sp>
      <p:sp>
        <p:nvSpPr>
          <p:cNvPr id="7" name="화살표: 줄무늬가 있는 오른쪽 6">
            <a:extLst>
              <a:ext uri="{FF2B5EF4-FFF2-40B4-BE49-F238E27FC236}">
                <a16:creationId xmlns:a16="http://schemas.microsoft.com/office/drawing/2014/main" id="{92FADBBB-FA9B-7C62-3A3A-89AFB560A80E}"/>
              </a:ext>
            </a:extLst>
          </p:cNvPr>
          <p:cNvSpPr/>
          <p:nvPr/>
        </p:nvSpPr>
        <p:spPr>
          <a:xfrm>
            <a:off x="2021095" y="5909763"/>
            <a:ext cx="275257" cy="290979"/>
          </a:xfrm>
          <a:prstGeom prst="stripedRightArrow">
            <a:avLst>
              <a:gd name="adj1" fmla="val 50000"/>
              <a:gd name="adj2" fmla="val 50000"/>
            </a:avLst>
          </a:prstGeom>
          <a:gradFill flip="none" rotWithShape="1">
            <a:gsLst>
              <a:gs pos="0">
                <a:schemeClr val="accent1">
                  <a:lumMod val="5000"/>
                  <a:lumOff val="95000"/>
                </a:schemeClr>
              </a:gs>
              <a:gs pos="23000">
                <a:schemeClr val="accent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73CF2F1-FCFE-5F0B-D270-A784BC984690}"/>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56147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0BDF0-27DD-423C-1EEB-15A070A9DAE4}"/>
            </a:ext>
          </a:extLst>
        </p:cNvPr>
        <p:cNvGrpSpPr/>
        <p:nvPr/>
      </p:nvGrpSpPr>
      <p:grpSpPr>
        <a:xfrm>
          <a:off x="0" y="0"/>
          <a:ext cx="0" cy="0"/>
          <a:chOff x="0" y="0"/>
          <a:chExt cx="0" cy="0"/>
        </a:xfrm>
      </p:grpSpPr>
      <p:sp>
        <p:nvSpPr>
          <p:cNvPr id="3" name="제목 2">
            <a:extLst>
              <a:ext uri="{FF2B5EF4-FFF2-40B4-BE49-F238E27FC236}">
                <a16:creationId xmlns:a16="http://schemas.microsoft.com/office/drawing/2014/main" id="{2E17A159-D1C1-28AE-BC76-FED38A524DF7}"/>
              </a:ext>
            </a:extLst>
          </p:cNvPr>
          <p:cNvSpPr>
            <a:spLocks noGrp="1"/>
          </p:cNvSpPr>
          <p:nvPr>
            <p:ph type="title"/>
          </p:nvPr>
        </p:nvSpPr>
        <p:spPr/>
        <p:txBody>
          <a:bodyPr/>
          <a:lstStyle/>
          <a:p>
            <a:r>
              <a:rPr lang="en-US" altLang="ko-KR"/>
              <a:t>What is LCOE?</a:t>
            </a:r>
            <a:endParaRPr lang="ko-KR" altLang="en-US"/>
          </a:p>
        </p:txBody>
      </p:sp>
      <p:sp>
        <p:nvSpPr>
          <p:cNvPr id="2" name="슬라이드 번호 개체 틀 1">
            <a:extLst>
              <a:ext uri="{FF2B5EF4-FFF2-40B4-BE49-F238E27FC236}">
                <a16:creationId xmlns:a16="http://schemas.microsoft.com/office/drawing/2014/main" id="{27635E0B-1908-2939-8D9D-A5948164EF0E}"/>
              </a:ext>
            </a:extLst>
          </p:cNvPr>
          <p:cNvSpPr>
            <a:spLocks noGrp="1"/>
          </p:cNvSpPr>
          <p:nvPr>
            <p:ph type="sldNum" sz="quarter" idx="12"/>
          </p:nvPr>
        </p:nvSpPr>
        <p:spPr/>
        <p:txBody>
          <a:bodyPr/>
          <a:lstStyle/>
          <a:p>
            <a:fld id="{109C872D-39A9-4065-8BF3-6A613116E2A1}" type="slidenum">
              <a:rPr lang="ko-KR" altLang="en-US" smtClean="0"/>
              <a:t>9</a:t>
            </a:fld>
            <a:endParaRPr lang="ko-KR" altLang="en-US"/>
          </a:p>
        </p:txBody>
      </p:sp>
      <p:sp>
        <p:nvSpPr>
          <p:cNvPr id="5" name="TextBox 4">
            <a:extLst>
              <a:ext uri="{FF2B5EF4-FFF2-40B4-BE49-F238E27FC236}">
                <a16:creationId xmlns:a16="http://schemas.microsoft.com/office/drawing/2014/main" id="{03028A7B-B922-5D0B-27C4-B2C2EB91CA70}"/>
              </a:ext>
            </a:extLst>
          </p:cNvPr>
          <p:cNvSpPr txBox="1"/>
          <p:nvPr/>
        </p:nvSpPr>
        <p:spPr>
          <a:xfrm>
            <a:off x="690563" y="960665"/>
            <a:ext cx="10810875" cy="1205458"/>
          </a:xfrm>
          <a:prstGeom prst="rect">
            <a:avLst/>
          </a:prstGeom>
          <a:noFill/>
        </p:spPr>
        <p:txBody>
          <a:bodyPr wrap="square">
            <a:spAutoFit/>
          </a:bodyPr>
          <a:lstStyle/>
          <a:p>
            <a:pPr marL="0" indent="0" algn="ctr" latinLnBrk="1">
              <a:spcAft>
                <a:spcPts val="500"/>
              </a:spcAft>
              <a:buFontTx/>
              <a:buNone/>
            </a:pPr>
            <a:r>
              <a:rPr lang="en-US" altLang="ko-KR" sz="2400" b="0" kern="1200">
                <a:ln w="3175">
                  <a:noFill/>
                </a:ln>
                <a:latin typeface="HY헤드라인M" panose="02030600000101010101" pitchFamily="18" charset="-127"/>
                <a:ea typeface="HY헤드라인M" panose="02030600000101010101" pitchFamily="18" charset="-127"/>
              </a:rPr>
              <a:t>LCOE (Levelized Cost of Electricity) :</a:t>
            </a:r>
            <a:endParaRPr lang="en-US" altLang="ko-KR" sz="2400">
              <a:ln w="3175">
                <a:noFill/>
              </a:ln>
              <a:solidFill>
                <a:schemeClr val="accent2"/>
              </a:solidFill>
              <a:latin typeface="HY헤드라인M" panose="02030600000101010101" pitchFamily="18" charset="-127"/>
              <a:ea typeface="HY헤드라인M" panose="02030600000101010101" pitchFamily="18" charset="-127"/>
            </a:endParaRPr>
          </a:p>
          <a:p>
            <a:pPr marL="0" indent="0" algn="ctr" latinLnBrk="1">
              <a:spcAft>
                <a:spcPts val="500"/>
              </a:spcAft>
              <a:buFontTx/>
              <a:buNone/>
            </a:pPr>
            <a:r>
              <a:rPr lang="en-US" altLang="ko-KR" sz="2000" b="0" kern="1200">
                <a:ln w="3175">
                  <a:noFill/>
                </a:ln>
                <a:solidFill>
                  <a:schemeClr val="accent2">
                    <a:lumMod val="75000"/>
                  </a:schemeClr>
                </a:solidFill>
                <a:latin typeface="HY헤드라인M" panose="02030600000101010101" pitchFamily="18" charset="-127"/>
                <a:ea typeface="HY헤드라인M" panose="02030600000101010101" pitchFamily="18" charset="-127"/>
              </a:rPr>
              <a:t>Average cost </a:t>
            </a:r>
            <a:r>
              <a:rPr lang="en-US" altLang="ko-KR" sz="2000" b="0" kern="1200">
                <a:ln w="3175">
                  <a:noFill/>
                </a:ln>
                <a:solidFill>
                  <a:schemeClr val="dk1"/>
                </a:solidFill>
                <a:latin typeface="HY헤드라인M" panose="02030600000101010101" pitchFamily="18" charset="-127"/>
                <a:ea typeface="HY헤드라인M" panose="02030600000101010101" pitchFamily="18" charset="-127"/>
              </a:rPr>
              <a:t>to generate </a:t>
            </a:r>
            <a:r>
              <a:rPr lang="en-US" altLang="ko-KR" sz="2000" b="0" kern="1200">
                <a:ln w="3175">
                  <a:noFill/>
                </a:ln>
                <a:solidFill>
                  <a:schemeClr val="accent2">
                    <a:lumMod val="75000"/>
                  </a:schemeClr>
                </a:solidFill>
                <a:latin typeface="HY헤드라인M" panose="02030600000101010101" pitchFamily="18" charset="-127"/>
                <a:ea typeface="HY헤드라인M" panose="02030600000101010101" pitchFamily="18" charset="-127"/>
              </a:rPr>
              <a:t>1kWh* of electricity</a:t>
            </a:r>
          </a:p>
          <a:p>
            <a:pPr marL="0" indent="0" algn="ctr" latinLnBrk="1">
              <a:spcAft>
                <a:spcPts val="500"/>
              </a:spcAft>
              <a:buFontTx/>
              <a:buNone/>
            </a:pPr>
            <a:r>
              <a:rPr lang="en-US" altLang="ko-KR" sz="2000" b="0" kern="1200">
                <a:ln w="3175">
                  <a:noFill/>
                </a:ln>
                <a:solidFill>
                  <a:schemeClr val="dk1"/>
                </a:solidFill>
                <a:latin typeface="HY헤드라인M" panose="02030600000101010101" pitchFamily="18" charset="-127"/>
                <a:ea typeface="HY헤드라인M" panose="02030600000101010101" pitchFamily="18" charset="-127"/>
              </a:rPr>
              <a:t>over the lifetime of a power plant, expressed in present value terms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E8DD81C-73BA-5947-16E2-E5AED94F2FAD}"/>
                  </a:ext>
                </a:extLst>
              </p:cNvPr>
              <p:cNvSpPr txBox="1"/>
              <p:nvPr/>
            </p:nvSpPr>
            <p:spPr>
              <a:xfrm>
                <a:off x="1296419" y="2725127"/>
                <a:ext cx="3424335" cy="1126655"/>
              </a:xfrm>
              <a:prstGeom prst="rect">
                <a:avLst/>
              </a:prstGeom>
              <a:noFill/>
            </p:spPr>
            <p:txBody>
              <a:bodyPr wrap="square" lIns="0" tIns="0" rIns="0" bIns="0" rtlCol="0">
                <a:spAutoFit/>
              </a:bodyPr>
              <a:lstStyle/>
              <a:p>
                <a:r>
                  <a:rPr lang="en-US" altLang="ko-KR" sz="2400" b="1" i="1"/>
                  <a:t>LCOE</a:t>
                </a:r>
                <a:r>
                  <a:rPr lang="en-US" altLang="ko-KR" sz="2800"/>
                  <a:t> = </a:t>
                </a:r>
                <a14:m>
                  <m:oMath xmlns:m="http://schemas.openxmlformats.org/officeDocument/2006/math">
                    <m:f>
                      <m:fPr>
                        <m:ctrlPr>
                          <a:rPr lang="en-US" altLang="ko-KR" sz="2800" i="1" smtClean="0">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𝐶</m:t>
                            </m:r>
                          </m:e>
                          <m:sub>
                            <m:r>
                              <a:rPr lang="en-US" altLang="ko-KR" sz="2800" b="0" i="1" smtClean="0">
                                <a:latin typeface="Cambria Math" panose="02040503050406030204" pitchFamily="18" charset="0"/>
                              </a:rPr>
                              <m:t>0</m:t>
                            </m:r>
                          </m:sub>
                        </m:sSub>
                        <m:r>
                          <a:rPr lang="en-US" altLang="ko-KR" sz="2800" b="0" i="1" smtClean="0">
                            <a:latin typeface="Cambria Math" panose="02040503050406030204" pitchFamily="18" charset="0"/>
                          </a:rPr>
                          <m:t> + </m:t>
                        </m:r>
                        <m:nary>
                          <m:naryPr>
                            <m:chr m:val="∑"/>
                            <m:limLoc m:val="subSup"/>
                            <m:ctrlPr>
                              <a:rPr lang="en-US" altLang="ko-KR" sz="280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𝑡</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𝑇</m:t>
                            </m:r>
                          </m:sup>
                          <m:e>
                            <m:f>
                              <m:fPr>
                                <m:ctrlPr>
                                  <a:rPr lang="en-US" altLang="ko-KR" sz="2800" i="1" smtClean="0">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𝑂𝑀</m:t>
                                    </m:r>
                                  </m:e>
                                  <m:sub>
                                    <m:r>
                                      <a:rPr lang="en-US" altLang="ko-KR" sz="2800" i="1">
                                        <a:latin typeface="Cambria Math" panose="02040503050406030204" pitchFamily="18" charset="0"/>
                                      </a:rPr>
                                      <m:t>𝑡</m:t>
                                    </m:r>
                                  </m:sub>
                                </m:sSub>
                                <m:r>
                                  <a:rPr lang="en-US" altLang="ko-KR" sz="2800" b="0" i="1" smtClean="0">
                                    <a:latin typeface="Cambria Math" panose="02040503050406030204" pitchFamily="18" charset="0"/>
                                  </a:rPr>
                                  <m:t> + </m:t>
                                </m:r>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𝐹</m:t>
                                    </m:r>
                                  </m:e>
                                  <m:sub>
                                    <m:r>
                                      <a:rPr lang="en-US" altLang="ko-KR" sz="2800" i="1">
                                        <a:latin typeface="Cambria Math" panose="02040503050406030204" pitchFamily="18" charset="0"/>
                                      </a:rPr>
                                      <m:t>𝑡</m:t>
                                    </m:r>
                                  </m:sub>
                                </m:sSub>
                              </m:num>
                              <m:den>
                                <m:sSup>
                                  <m:sSupPr>
                                    <m:ctrlPr>
                                      <a:rPr lang="en-US" altLang="ko-KR" sz="2800" i="1" smtClean="0">
                                        <a:latin typeface="Cambria Math" panose="02040503050406030204" pitchFamily="18" charset="0"/>
                                      </a:rPr>
                                    </m:ctrlPr>
                                  </m:sSupPr>
                                  <m:e>
                                    <m:r>
                                      <a:rPr lang="en-US" altLang="ko-KR" sz="2800" b="0" i="1" smtClean="0">
                                        <a:latin typeface="Cambria Math" panose="02040503050406030204" pitchFamily="18" charset="0"/>
                                      </a:rPr>
                                      <m:t>(1+</m:t>
                                    </m:r>
                                    <m:r>
                                      <a:rPr lang="en-US" altLang="ko-KR" sz="2800" b="0" i="1" smtClean="0">
                                        <a:latin typeface="Cambria Math" panose="02040503050406030204" pitchFamily="18" charset="0"/>
                                      </a:rPr>
                                      <m:t>𝑟</m:t>
                                    </m:r>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𝑡</m:t>
                                    </m:r>
                                  </m:sup>
                                </m:sSup>
                              </m:den>
                            </m:f>
                          </m:e>
                        </m:nary>
                      </m:num>
                      <m:den>
                        <m:nary>
                          <m:naryPr>
                            <m:chr m:val="∑"/>
                            <m:limLoc m:val="subSup"/>
                            <m:ctrlPr>
                              <a:rPr lang="en-US" altLang="ko-KR" sz="2800" i="1">
                                <a:latin typeface="Cambria Math" panose="02040503050406030204" pitchFamily="18" charset="0"/>
                              </a:rPr>
                            </m:ctrlPr>
                          </m:naryPr>
                          <m:sub>
                            <m:r>
                              <m:rPr>
                                <m:brk m:alnAt="25"/>
                              </m:rPr>
                              <a:rPr lang="en-US" altLang="ko-KR" sz="2800" b="0" i="1">
                                <a:latin typeface="Cambria Math" panose="02040503050406030204" pitchFamily="18" charset="0"/>
                              </a:rPr>
                              <m:t>𝑡</m:t>
                            </m:r>
                            <m:r>
                              <a:rPr lang="en-US" altLang="ko-KR" sz="2800" b="0" i="1">
                                <a:latin typeface="Cambria Math" panose="02040503050406030204" pitchFamily="18" charset="0"/>
                              </a:rPr>
                              <m:t>=1</m:t>
                            </m:r>
                          </m:sub>
                          <m:sup>
                            <m:r>
                              <a:rPr lang="en-US" altLang="ko-KR" sz="2800" b="0" i="1">
                                <a:latin typeface="Cambria Math" panose="02040503050406030204" pitchFamily="18" charset="0"/>
                              </a:rPr>
                              <m:t>𝑇</m:t>
                            </m:r>
                          </m:sup>
                          <m:e>
                            <m:f>
                              <m:fPr>
                                <m:ctrlPr>
                                  <a:rPr lang="en-US" altLang="ko-KR" sz="2800" i="1">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𝐸</m:t>
                                    </m:r>
                                  </m:e>
                                  <m:sub>
                                    <m:r>
                                      <a:rPr lang="en-US" altLang="ko-KR" sz="2800" b="0" i="1">
                                        <a:latin typeface="Cambria Math" panose="02040503050406030204" pitchFamily="18" charset="0"/>
                                      </a:rPr>
                                      <m:t>𝑡</m:t>
                                    </m:r>
                                  </m:sub>
                                </m:sSub>
                              </m:num>
                              <m:den>
                                <m:sSup>
                                  <m:sSupPr>
                                    <m:ctrlPr>
                                      <a:rPr lang="en-US" altLang="ko-KR" sz="2800" i="1">
                                        <a:latin typeface="Cambria Math" panose="02040503050406030204" pitchFamily="18" charset="0"/>
                                      </a:rPr>
                                    </m:ctrlPr>
                                  </m:sSupPr>
                                  <m:e>
                                    <m:r>
                                      <a:rPr lang="en-US" altLang="ko-KR" sz="2800" b="0" i="1">
                                        <a:latin typeface="Cambria Math" panose="02040503050406030204" pitchFamily="18" charset="0"/>
                                      </a:rPr>
                                      <m:t>(1+</m:t>
                                    </m:r>
                                    <m:r>
                                      <a:rPr lang="en-US" altLang="ko-KR" sz="2800" b="0" i="1">
                                        <a:latin typeface="Cambria Math" panose="02040503050406030204" pitchFamily="18" charset="0"/>
                                      </a:rPr>
                                      <m:t>𝑟</m:t>
                                    </m:r>
                                    <m:r>
                                      <a:rPr lang="en-US" altLang="ko-KR" sz="2800" b="0" i="1">
                                        <a:latin typeface="Cambria Math" panose="02040503050406030204" pitchFamily="18" charset="0"/>
                                      </a:rPr>
                                      <m:t>)</m:t>
                                    </m:r>
                                  </m:e>
                                  <m:sup>
                                    <m:r>
                                      <a:rPr lang="en-US" altLang="ko-KR" sz="2800" b="0" i="1">
                                        <a:latin typeface="Cambria Math" panose="02040503050406030204" pitchFamily="18" charset="0"/>
                                      </a:rPr>
                                      <m:t>𝑡</m:t>
                                    </m:r>
                                  </m:sup>
                                </m:sSup>
                              </m:den>
                            </m:f>
                          </m:e>
                        </m:nary>
                      </m:den>
                    </m:f>
                  </m:oMath>
                </a14:m>
                <a:endParaRPr lang="ko-KR" altLang="en-US" sz="2800"/>
              </a:p>
            </p:txBody>
          </p:sp>
        </mc:Choice>
        <mc:Fallback xmlns="">
          <p:sp>
            <p:nvSpPr>
              <p:cNvPr id="20" name="TextBox 19">
                <a:extLst>
                  <a:ext uri="{FF2B5EF4-FFF2-40B4-BE49-F238E27FC236}">
                    <a16:creationId xmlns:a16="http://schemas.microsoft.com/office/drawing/2014/main" id="{0E8DD81C-73BA-5947-16E2-E5AED94F2FAD}"/>
                  </a:ext>
                </a:extLst>
              </p:cNvPr>
              <p:cNvSpPr txBox="1">
                <a:spLocks noRot="1" noChangeAspect="1" noMove="1" noResize="1" noEditPoints="1" noAdjustHandles="1" noChangeArrowheads="1" noChangeShapeType="1" noTextEdit="1"/>
              </p:cNvSpPr>
              <p:nvPr/>
            </p:nvSpPr>
            <p:spPr>
              <a:xfrm>
                <a:off x="1296419" y="2725127"/>
                <a:ext cx="3424335" cy="1126655"/>
              </a:xfrm>
              <a:prstGeom prst="rect">
                <a:avLst/>
              </a:prstGeom>
              <a:blipFill>
                <a:blip r:embed="rId3"/>
                <a:stretch>
                  <a:fillRect l="-5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E9EE75-D4EB-E355-A23B-F86038B58895}"/>
                  </a:ext>
                </a:extLst>
              </p:cNvPr>
              <p:cNvSpPr txBox="1"/>
              <p:nvPr/>
            </p:nvSpPr>
            <p:spPr>
              <a:xfrm>
                <a:off x="1093814" y="3939805"/>
                <a:ext cx="4064098" cy="2298321"/>
              </a:xfrm>
              <a:prstGeom prst="rect">
                <a:avLst/>
              </a:prstGeom>
              <a:noFill/>
            </p:spPr>
            <p:txBody>
              <a:bodyPr wrap="square">
                <a:spAutoFit/>
              </a:bodyPr>
              <a:lstStyle/>
              <a:p>
                <a:pPr>
                  <a:lnSpc>
                    <a:spcPct val="130000"/>
                  </a:lnSpc>
                </a:pP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𝐶</m:t>
                        </m:r>
                      </m:e>
                      <m:sub>
                        <m:r>
                          <a:rPr lang="en-US" altLang="ko-KR" sz="1600" b="0" i="1" smtClean="0">
                            <a:latin typeface="Cambria Math" panose="02040503050406030204" pitchFamily="18" charset="0"/>
                          </a:rPr>
                          <m:t>0</m:t>
                        </m:r>
                      </m:sub>
                    </m:sSub>
                    <m:r>
                      <a:rPr lang="en-US" altLang="ko-KR" sz="1600" i="1">
                        <a:latin typeface="Cambria Math" panose="02040503050406030204" pitchFamily="18" charset="0"/>
                      </a:rPr>
                      <m:t> </m:t>
                    </m:r>
                  </m:oMath>
                </a14:m>
                <a:r>
                  <a:rPr lang="en-US" altLang="ko-KR" sz="1600"/>
                  <a:t>: Capital cost</a:t>
                </a:r>
                <a:endParaRPr lang="en-US" altLang="ko-KR" sz="1600" i="1"/>
              </a:p>
              <a:p>
                <a:pPr>
                  <a:lnSpc>
                    <a:spcPct val="130000"/>
                  </a:lnSpc>
                </a:pP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𝑂𝑀</m:t>
                        </m:r>
                      </m:e>
                      <m:sub>
                        <m:r>
                          <a:rPr lang="en-US" altLang="ko-KR" sz="1600" i="1">
                            <a:latin typeface="Cambria Math" panose="02040503050406030204" pitchFamily="18" charset="0"/>
                          </a:rPr>
                          <m:t>𝑡</m:t>
                        </m:r>
                      </m:sub>
                    </m:sSub>
                  </m:oMath>
                </a14:m>
                <a:r>
                  <a:rPr lang="ko-KR" altLang="en-US" sz="1600"/>
                  <a:t> </a:t>
                </a:r>
                <a:r>
                  <a:rPr lang="en-US" altLang="ko-KR" sz="1600" spc="-100"/>
                  <a:t>: Operating &amp; Maintenance cost in year </a:t>
                </a:r>
                <a14:m>
                  <m:oMath xmlns:m="http://schemas.openxmlformats.org/officeDocument/2006/math">
                    <m:r>
                      <a:rPr lang="en-US" altLang="ko-KR" sz="1600" i="1">
                        <a:latin typeface="Cambria Math" panose="02040503050406030204" pitchFamily="18" charset="0"/>
                      </a:rPr>
                      <m:t>𝑡</m:t>
                    </m:r>
                  </m:oMath>
                </a14:m>
                <a:endParaRPr lang="en-US" altLang="ko-KR" sz="1600" i="1" spc="-100"/>
              </a:p>
              <a:p>
                <a:pPr>
                  <a:lnSpc>
                    <a:spcPct val="130000"/>
                  </a:lnSpc>
                </a:pP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𝐹</m:t>
                        </m:r>
                      </m:e>
                      <m:sub>
                        <m:r>
                          <a:rPr lang="en-US" altLang="ko-KR" sz="1600" i="1">
                            <a:latin typeface="Cambria Math" panose="02040503050406030204" pitchFamily="18" charset="0"/>
                          </a:rPr>
                          <m:t>𝑡</m:t>
                        </m:r>
                      </m:sub>
                    </m:sSub>
                  </m:oMath>
                </a14:m>
                <a:r>
                  <a:rPr lang="ko-KR" altLang="en-US" sz="1600"/>
                  <a:t> </a:t>
                </a:r>
                <a:r>
                  <a:rPr lang="en-US" altLang="ko-KR" sz="1600"/>
                  <a:t>: Fuel cost in year </a:t>
                </a:r>
                <a14:m>
                  <m:oMath xmlns:m="http://schemas.openxmlformats.org/officeDocument/2006/math">
                    <m:r>
                      <a:rPr lang="en-US" altLang="ko-KR" sz="1600" i="1">
                        <a:latin typeface="Cambria Math" panose="02040503050406030204" pitchFamily="18" charset="0"/>
                      </a:rPr>
                      <m:t>𝑡</m:t>
                    </m:r>
                  </m:oMath>
                </a14:m>
                <a:endParaRPr lang="en-US" altLang="ko-KR" sz="1600" i="1"/>
              </a:p>
              <a:p>
                <a:pPr>
                  <a:lnSpc>
                    <a:spcPct val="130000"/>
                  </a:lnSpc>
                </a:pP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𝐸</m:t>
                        </m:r>
                      </m:e>
                      <m:sub>
                        <m:r>
                          <a:rPr lang="en-US" altLang="ko-KR" sz="1600" i="1">
                            <a:latin typeface="Cambria Math" panose="02040503050406030204" pitchFamily="18" charset="0"/>
                          </a:rPr>
                          <m:t>𝑡</m:t>
                        </m:r>
                      </m:sub>
                    </m:sSub>
                  </m:oMath>
                </a14:m>
                <a:r>
                  <a:rPr lang="ko-KR" altLang="en-US" sz="1600" i="1"/>
                  <a:t> </a:t>
                </a:r>
                <a:r>
                  <a:rPr lang="en-US" altLang="ko-KR" sz="1600"/>
                  <a:t>: Electricity generated in year </a:t>
                </a:r>
                <a14:m>
                  <m:oMath xmlns:m="http://schemas.openxmlformats.org/officeDocument/2006/math">
                    <m:r>
                      <a:rPr lang="en-US" altLang="ko-KR" sz="1600" i="1">
                        <a:latin typeface="Cambria Math" panose="02040503050406030204" pitchFamily="18" charset="0"/>
                      </a:rPr>
                      <m:t>𝑡</m:t>
                    </m:r>
                  </m:oMath>
                </a14:m>
                <a:endParaRPr lang="en-US" altLang="ko-KR" sz="1600" i="1"/>
              </a:p>
              <a:p>
                <a:pPr>
                  <a:lnSpc>
                    <a:spcPct val="130000"/>
                  </a:lnSpc>
                </a:pPr>
                <a:r>
                  <a:rPr lang="en-US" altLang="ko-KR" sz="1600" b="0"/>
                  <a:t> </a:t>
                </a:r>
                <a14:m>
                  <m:oMath xmlns:m="http://schemas.openxmlformats.org/officeDocument/2006/math">
                    <m:r>
                      <a:rPr lang="en-US" altLang="ko-KR" sz="1600" b="0" i="1" smtClean="0">
                        <a:latin typeface="Cambria Math" panose="02040503050406030204" pitchFamily="18" charset="0"/>
                      </a:rPr>
                      <m:t>𝑟</m:t>
                    </m:r>
                  </m:oMath>
                </a14:m>
                <a:r>
                  <a:rPr lang="en-US" altLang="ko-KR" sz="1600" i="1"/>
                  <a:t> </a:t>
                </a:r>
                <a:r>
                  <a:rPr lang="en-US" altLang="ko-KR" sz="1600"/>
                  <a:t>:</a:t>
                </a:r>
                <a:r>
                  <a:rPr lang="en-US" altLang="ko-KR" sz="1600" i="1"/>
                  <a:t> </a:t>
                </a:r>
                <a:r>
                  <a:rPr lang="en-US" altLang="ko-KR" sz="1600"/>
                  <a:t>Discount rate</a:t>
                </a:r>
              </a:p>
              <a:p>
                <a:pPr>
                  <a:lnSpc>
                    <a:spcPct val="130000"/>
                  </a:lnSpc>
                </a:pPr>
                <a:r>
                  <a:rPr lang="en-US" altLang="ko-KR" sz="1600"/>
                  <a:t> </a:t>
                </a:r>
                <a14:m>
                  <m:oMath xmlns:m="http://schemas.openxmlformats.org/officeDocument/2006/math">
                    <m:r>
                      <a:rPr lang="en-US" altLang="ko-KR" sz="1600" b="0" i="1" smtClean="0">
                        <a:latin typeface="Cambria Math" panose="02040503050406030204" pitchFamily="18" charset="0"/>
                      </a:rPr>
                      <m:t>𝑡</m:t>
                    </m:r>
                  </m:oMath>
                </a14:m>
                <a:r>
                  <a:rPr lang="en-US" altLang="ko-KR" sz="1600" i="1"/>
                  <a:t> </a:t>
                </a:r>
                <a:r>
                  <a:rPr lang="en-US" altLang="ko-KR" sz="1600"/>
                  <a:t>:</a:t>
                </a:r>
                <a:r>
                  <a:rPr lang="en-US" altLang="ko-KR" sz="1600" i="1"/>
                  <a:t> </a:t>
                </a:r>
                <a:r>
                  <a:rPr lang="en-US" altLang="ko-KR" sz="1600"/>
                  <a:t>time (year)</a:t>
                </a:r>
              </a:p>
              <a:p>
                <a:pPr>
                  <a:lnSpc>
                    <a:spcPct val="130000"/>
                  </a:lnSpc>
                </a:pPr>
                <a:r>
                  <a:rPr lang="en-US" altLang="ko-KR" sz="1600" i="1"/>
                  <a:t> </a:t>
                </a:r>
                <a14:m>
                  <m:oMath xmlns:m="http://schemas.openxmlformats.org/officeDocument/2006/math">
                    <m:r>
                      <a:rPr lang="en-US" altLang="ko-KR" sz="1600" b="0" i="1" smtClean="0">
                        <a:latin typeface="Cambria Math" panose="02040503050406030204" pitchFamily="18" charset="0"/>
                      </a:rPr>
                      <m:t>𝑇</m:t>
                    </m:r>
                    <m:r>
                      <a:rPr lang="en-US" altLang="ko-KR" sz="1600" i="1">
                        <a:latin typeface="Cambria Math" panose="02040503050406030204" pitchFamily="18" charset="0"/>
                      </a:rPr>
                      <m:t> </m:t>
                    </m:r>
                  </m:oMath>
                </a14:m>
                <a:r>
                  <a:rPr lang="en-US" altLang="ko-KR" sz="1600"/>
                  <a:t>:</a:t>
                </a:r>
                <a:r>
                  <a:rPr lang="en-US" altLang="ko-KR" sz="1600" i="1"/>
                  <a:t> </a:t>
                </a:r>
                <a:r>
                  <a:rPr lang="en-US" altLang="ko-KR" sz="1600"/>
                  <a:t>Plant lifetime</a:t>
                </a:r>
                <a:endParaRPr lang="ko-KR" altLang="en-US" sz="1600"/>
              </a:p>
            </p:txBody>
          </p:sp>
        </mc:Choice>
        <mc:Fallback xmlns="">
          <p:sp>
            <p:nvSpPr>
              <p:cNvPr id="24" name="TextBox 23">
                <a:extLst>
                  <a:ext uri="{FF2B5EF4-FFF2-40B4-BE49-F238E27FC236}">
                    <a16:creationId xmlns:a16="http://schemas.microsoft.com/office/drawing/2014/main" id="{9EE9EE75-D4EB-E355-A23B-F86038B58895}"/>
                  </a:ext>
                </a:extLst>
              </p:cNvPr>
              <p:cNvSpPr txBox="1">
                <a:spLocks noRot="1" noChangeAspect="1" noMove="1" noResize="1" noEditPoints="1" noAdjustHandles="1" noChangeArrowheads="1" noChangeShapeType="1" noTextEdit="1"/>
              </p:cNvSpPr>
              <p:nvPr/>
            </p:nvSpPr>
            <p:spPr>
              <a:xfrm>
                <a:off x="1093814" y="3939805"/>
                <a:ext cx="4064098" cy="2298321"/>
              </a:xfrm>
              <a:prstGeom prst="rect">
                <a:avLst/>
              </a:prstGeom>
              <a:blipFill>
                <a:blip r:embed="rId4"/>
                <a:stretch>
                  <a:fillRect b="-238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0446E65-8C05-CF07-6060-C73A0CB55F35}"/>
              </a:ext>
            </a:extLst>
          </p:cNvPr>
          <p:cNvSpPr txBox="1"/>
          <p:nvPr/>
        </p:nvSpPr>
        <p:spPr>
          <a:xfrm>
            <a:off x="5930152" y="6365679"/>
            <a:ext cx="5862919" cy="246221"/>
          </a:xfrm>
          <a:prstGeom prst="rect">
            <a:avLst/>
          </a:prstGeom>
          <a:noFill/>
        </p:spPr>
        <p:txBody>
          <a:bodyPr wrap="square">
            <a:spAutoFit/>
          </a:bodyPr>
          <a:lstStyle/>
          <a:p>
            <a:pPr algn="r"/>
            <a:r>
              <a:rPr lang="en-US" altLang="ko-KR" sz="1000"/>
              <a:t>* kWh:</a:t>
            </a:r>
            <a:r>
              <a:rPr lang="ko-KR" altLang="en-US" sz="1000"/>
              <a:t> </a:t>
            </a:r>
            <a:r>
              <a:rPr lang="en-US" altLang="ko-KR" sz="1000"/>
              <a:t>A</a:t>
            </a:r>
            <a:r>
              <a:rPr lang="ko-KR" altLang="en-US" sz="1000"/>
              <a:t> </a:t>
            </a:r>
            <a:r>
              <a:rPr lang="en-US" altLang="ko-KR" sz="1000"/>
              <a:t>unit</a:t>
            </a:r>
            <a:r>
              <a:rPr lang="ko-KR" altLang="en-US" sz="1000"/>
              <a:t> </a:t>
            </a:r>
            <a:r>
              <a:rPr lang="en-US" altLang="ko-KR" sz="1000"/>
              <a:t>for measuring the amount of electrical energy</a:t>
            </a:r>
            <a:endParaRPr lang="ko-KR" altLang="en-US" sz="1000"/>
          </a:p>
        </p:txBody>
      </p:sp>
      <p:sp>
        <p:nvSpPr>
          <p:cNvPr id="32" name="TextBox 31">
            <a:extLst>
              <a:ext uri="{FF2B5EF4-FFF2-40B4-BE49-F238E27FC236}">
                <a16:creationId xmlns:a16="http://schemas.microsoft.com/office/drawing/2014/main" id="{AA171A68-3FEB-7290-4B16-E857F7DAA664}"/>
              </a:ext>
            </a:extLst>
          </p:cNvPr>
          <p:cNvSpPr txBox="1"/>
          <p:nvPr/>
        </p:nvSpPr>
        <p:spPr>
          <a:xfrm>
            <a:off x="5624818" y="2572163"/>
            <a:ext cx="6296126" cy="2299156"/>
          </a:xfrm>
          <a:prstGeom prst="rect">
            <a:avLst/>
          </a:prstGeom>
          <a:noFill/>
        </p:spPr>
        <p:txBody>
          <a:bodyPr wrap="square" rtlCol="0">
            <a:spAutoFit/>
          </a:bodyPr>
          <a:lstStyle/>
          <a:p>
            <a:pPr algn="ctr">
              <a:lnSpc>
                <a:spcPct val="150000"/>
              </a:lnSpc>
            </a:pPr>
            <a:r>
              <a:rPr lang="en-US" altLang="ko-KR" sz="2000">
                <a:latin typeface="HY헤드라인M" panose="02030600000101010101" pitchFamily="18" charset="-127"/>
                <a:ea typeface="HY헤드라인M" panose="02030600000101010101" pitchFamily="18" charset="-127"/>
              </a:rPr>
              <a:t>Why do we discount future values?</a:t>
            </a:r>
          </a:p>
          <a:p>
            <a:endParaRPr lang="en-US" altLang="ko-KR" sz="1050">
              <a:latin typeface="HY헤드라인M" panose="02030600000101010101" pitchFamily="18" charset="-127"/>
              <a:ea typeface="HY헤드라인M" panose="02030600000101010101" pitchFamily="18" charset="-127"/>
            </a:endParaRPr>
          </a:p>
          <a:p>
            <a:pPr marL="360000" indent="-285750">
              <a:lnSpc>
                <a:spcPct val="150000"/>
              </a:lnSpc>
              <a:spcAft>
                <a:spcPts val="600"/>
              </a:spcAft>
              <a:buFont typeface="Arial" panose="020B0604020202020204" pitchFamily="34" charset="0"/>
              <a:buChar char="•"/>
            </a:pPr>
            <a:r>
              <a:rPr lang="en-US" altLang="ko-KR" sz="1600"/>
              <a:t>Money today is more valuable than money in the future</a:t>
            </a:r>
          </a:p>
          <a:p>
            <a:pPr marL="360000" indent="-285750">
              <a:lnSpc>
                <a:spcPct val="150000"/>
              </a:lnSpc>
              <a:spcAft>
                <a:spcPts val="600"/>
              </a:spcAft>
              <a:buFont typeface="Arial" panose="020B0604020202020204" pitchFamily="34" charset="0"/>
              <a:buChar char="•"/>
            </a:pPr>
            <a:r>
              <a:rPr lang="en-US" altLang="ko-KR" sz="1600" spc="-50"/>
              <a:t>Because we can use it now, invest it, or buy something right away</a:t>
            </a:r>
          </a:p>
          <a:p>
            <a:pPr marL="360000" indent="-285750">
              <a:lnSpc>
                <a:spcPct val="150000"/>
              </a:lnSpc>
              <a:spcAft>
                <a:spcPts val="600"/>
              </a:spcAft>
              <a:buFont typeface="Arial" panose="020B0604020202020204" pitchFamily="34" charset="0"/>
              <a:buChar char="•"/>
            </a:pPr>
            <a:r>
              <a:rPr lang="en-US" altLang="ko-KR" sz="1600" spc="-50"/>
              <a:t>In LCOE, we discount future costs and electricity to compare fairly in today’s value.</a:t>
            </a:r>
            <a:endParaRPr lang="en-US" altLang="ko-KR" spc="-50"/>
          </a:p>
        </p:txBody>
      </p:sp>
      <p:pic>
        <p:nvPicPr>
          <p:cNvPr id="1030" name="Picture 6" descr="생성된 이미지">
            <a:extLst>
              <a:ext uri="{FF2B5EF4-FFF2-40B4-BE49-F238E27FC236}">
                <a16:creationId xmlns:a16="http://schemas.microsoft.com/office/drawing/2014/main" id="{0D9DC366-E0F1-30A8-8BFC-328DB4A2E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180" y="4618428"/>
            <a:ext cx="2473145" cy="164876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51088D-66CF-F541-0D13-977A4AE8A715}"/>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680842058"/>
      </p:ext>
    </p:extLst>
  </p:cSld>
  <p:clrMapOvr>
    <a:masterClrMapping/>
  </p:clrMapOvr>
</p:sld>
</file>

<file path=ppt/theme/theme1.xml><?xml version="1.0" encoding="utf-8"?>
<a:theme xmlns:a="http://schemas.openxmlformats.org/drawingml/2006/main" name="Office 테마">
  <a:themeElements>
    <a:clrScheme name="사용자 지정 6">
      <a:dk1>
        <a:srgbClr val="262626"/>
      </a:dk1>
      <a:lt1>
        <a:sysClr val="window" lastClr="FFFFFF"/>
      </a:lt1>
      <a:dk2>
        <a:srgbClr val="262626"/>
      </a:dk2>
      <a:lt2>
        <a:srgbClr val="EFEFEF"/>
      </a:lt2>
      <a:accent1>
        <a:srgbClr val="2D72BE"/>
      </a:accent1>
      <a:accent2>
        <a:srgbClr val="E15F5F"/>
      </a:accent2>
      <a:accent3>
        <a:srgbClr val="DA9D6D"/>
      </a:accent3>
      <a:accent4>
        <a:srgbClr val="009AB7"/>
      </a:accent4>
      <a:accent5>
        <a:srgbClr val="FF6600"/>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TotalTime>
  <Words>6225</Words>
  <Application>Microsoft Office PowerPoint</Application>
  <PresentationFormat>와이드스크린</PresentationFormat>
  <Paragraphs>1206</Paragraphs>
  <Slides>43</Slides>
  <Notes>14</Notes>
  <HiddenSlides>0</HiddenSlides>
  <MMClips>1</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43</vt:i4>
      </vt:variant>
    </vt:vector>
  </HeadingPairs>
  <TitlesOfParts>
    <vt:vector size="52" baseType="lpstr">
      <vt:lpstr>HY헤드라인M</vt:lpstr>
      <vt:lpstr>KoPub돋움체 Light</vt:lpstr>
      <vt:lpstr>Tmon몬소리 Black</vt:lpstr>
      <vt:lpstr>맑은 고딕</vt:lpstr>
      <vt:lpstr>Arial</vt:lpstr>
      <vt:lpstr>Cambria Math</vt:lpstr>
      <vt:lpstr>Times New Roman</vt:lpstr>
      <vt:lpstr>Wingdings</vt:lpstr>
      <vt:lpstr>Office 테마</vt:lpstr>
      <vt:lpstr>Environment and Resource  Economics</vt:lpstr>
      <vt:lpstr>Table of Contents</vt:lpstr>
      <vt:lpstr>Introduction</vt:lpstr>
      <vt:lpstr>Excludability and Rivalry</vt:lpstr>
      <vt:lpstr>PowerPoint 프레젠테이션</vt:lpstr>
      <vt:lpstr>Introduction of the Topic</vt:lpstr>
      <vt:lpstr>The Three Key Costs in Power Generation</vt:lpstr>
      <vt:lpstr>Comparing Electricity Generation Options</vt:lpstr>
      <vt:lpstr>What is LCOE?</vt:lpstr>
      <vt:lpstr>LCOE by Technology</vt:lpstr>
      <vt:lpstr>A Limit of LCOE: Is cost everything?</vt:lpstr>
      <vt:lpstr>PowerPoint 프레젠테이션</vt:lpstr>
      <vt:lpstr>Estimation of electricity generation</vt:lpstr>
      <vt:lpstr>Key concepts for Estimating PV Electricity Generation</vt:lpstr>
      <vt:lpstr>Estimation of PV generation: Irradiance-based</vt:lpstr>
      <vt:lpstr>Estimation of PV generation: Capacity-based</vt:lpstr>
      <vt:lpstr>PowerPoint 프레젠테이션</vt:lpstr>
      <vt:lpstr>Assignment</vt:lpstr>
      <vt:lpstr>Food for thought</vt:lpstr>
      <vt:lpstr>Research achievement</vt:lpstr>
      <vt:lpstr>Outline of Research Achievement</vt:lpstr>
      <vt:lpstr>Research Across Scales</vt:lpstr>
      <vt:lpstr>Publications</vt:lpstr>
      <vt:lpstr>Research Progress After Faculty Application</vt:lpstr>
      <vt:lpstr>Research Project Participation</vt:lpstr>
      <vt:lpstr>PowerPoint 프레젠테이션</vt:lpstr>
      <vt:lpstr>What is GCAM (Global Change Assessment Model)?</vt:lpstr>
      <vt:lpstr>Why GCAM?</vt:lpstr>
      <vt:lpstr>GCAM-Korea</vt:lpstr>
      <vt:lpstr>Data Science in GCAM-Korea</vt:lpstr>
      <vt:lpstr>Novelty of GCAM-Korea</vt:lpstr>
      <vt:lpstr>Power grid implications of electrification (2025)</vt:lpstr>
      <vt:lpstr>PowerPoint 프레젠테이션</vt:lpstr>
      <vt:lpstr>Spatial Analysis of solar PV (Jeon, 2025)</vt:lpstr>
      <vt:lpstr>Spatial Analysis of solar PV (Jeon, 2025)- Solar PV potential in Gyeonggi</vt:lpstr>
      <vt:lpstr>Bridging environment and energy</vt:lpstr>
      <vt:lpstr>Teaching Experience &amp; Plan</vt:lpstr>
      <vt:lpstr>Teaching Experience</vt:lpstr>
      <vt:lpstr>Teaching Experience</vt:lpstr>
      <vt:lpstr>Teaching Philosophy</vt:lpstr>
      <vt:lpstr>Student Mentoring to Nurture Glocal Leader</vt:lpstr>
      <vt:lpstr>Contribution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Minyoung Roh</dc:creator>
  <cp:lastModifiedBy>Seungho Jeon</cp:lastModifiedBy>
  <cp:revision>5</cp:revision>
  <dcterms:created xsi:type="dcterms:W3CDTF">2025-07-05T05:15:23Z</dcterms:created>
  <dcterms:modified xsi:type="dcterms:W3CDTF">2025-08-12T11:37:09Z</dcterms:modified>
</cp:coreProperties>
</file>